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8.xml" ContentType="application/vnd.openxmlformats-officedocument.presentationml.tags+xml"/>
  <Override PartName="/ppt/notesSlides/notesSlide4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4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6"/>
  </p:notesMasterIdLst>
  <p:sldIdLst>
    <p:sldId id="500" r:id="rId2"/>
    <p:sldId id="19459" r:id="rId3"/>
    <p:sldId id="647" r:id="rId4"/>
    <p:sldId id="19461" r:id="rId5"/>
    <p:sldId id="506" r:id="rId6"/>
    <p:sldId id="637" r:id="rId7"/>
    <p:sldId id="636" r:id="rId8"/>
    <p:sldId id="638" r:id="rId9"/>
    <p:sldId id="643" r:id="rId10"/>
    <p:sldId id="19444" r:id="rId11"/>
    <p:sldId id="282" r:id="rId12"/>
    <p:sldId id="669" r:id="rId13"/>
    <p:sldId id="670" r:id="rId14"/>
    <p:sldId id="283" r:id="rId15"/>
    <p:sldId id="284" r:id="rId16"/>
    <p:sldId id="285" r:id="rId17"/>
    <p:sldId id="644" r:id="rId18"/>
    <p:sldId id="19377" r:id="rId19"/>
    <p:sldId id="909" r:id="rId20"/>
    <p:sldId id="913" r:id="rId21"/>
    <p:sldId id="19448" r:id="rId22"/>
    <p:sldId id="759" r:id="rId23"/>
    <p:sldId id="760" r:id="rId24"/>
    <p:sldId id="762" r:id="rId25"/>
    <p:sldId id="919" r:id="rId26"/>
    <p:sldId id="634" r:id="rId27"/>
    <p:sldId id="928" r:id="rId28"/>
    <p:sldId id="19451" r:id="rId29"/>
    <p:sldId id="930" r:id="rId30"/>
    <p:sldId id="931" r:id="rId31"/>
    <p:sldId id="19458" r:id="rId32"/>
    <p:sldId id="402" r:id="rId33"/>
    <p:sldId id="403" r:id="rId34"/>
    <p:sldId id="19452" r:id="rId35"/>
    <p:sldId id="406" r:id="rId36"/>
    <p:sldId id="408" r:id="rId37"/>
    <p:sldId id="19453" r:id="rId38"/>
    <p:sldId id="664" r:id="rId39"/>
    <p:sldId id="265" r:id="rId40"/>
    <p:sldId id="656" r:id="rId41"/>
    <p:sldId id="19460" r:id="rId42"/>
    <p:sldId id="657" r:id="rId43"/>
    <p:sldId id="658" r:id="rId44"/>
    <p:sldId id="659" r:id="rId45"/>
    <p:sldId id="660" r:id="rId46"/>
    <p:sldId id="672" r:id="rId47"/>
    <p:sldId id="673" r:id="rId48"/>
    <p:sldId id="19456" r:id="rId49"/>
    <p:sldId id="19454" r:id="rId50"/>
    <p:sldId id="19455" r:id="rId51"/>
    <p:sldId id="949" r:id="rId52"/>
    <p:sldId id="952" r:id="rId53"/>
    <p:sldId id="752" r:id="rId54"/>
    <p:sldId id="751" r:id="rId55"/>
    <p:sldId id="967" r:id="rId56"/>
    <p:sldId id="970" r:id="rId57"/>
    <p:sldId id="971" r:id="rId58"/>
    <p:sldId id="974" r:id="rId59"/>
    <p:sldId id="19457" r:id="rId60"/>
    <p:sldId id="319" r:id="rId61"/>
    <p:sldId id="342" r:id="rId62"/>
    <p:sldId id="343" r:id="rId63"/>
    <p:sldId id="321" r:id="rId64"/>
    <p:sldId id="322" r:id="rId65"/>
  </p:sldIdLst>
  <p:sldSz cx="12192000" cy="6858000"/>
  <p:notesSz cx="6858000" cy="9144000"/>
  <p:custDataLst>
    <p:tags r:id="rId67"/>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A50021"/>
    <a:srgbClr val="FFFFCC"/>
    <a:srgbClr val="008000"/>
    <a:srgbClr val="006600"/>
    <a:srgbClr val="FFCCFF"/>
    <a:srgbClr val="D60093"/>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37" autoAdjust="0"/>
    <p:restoredTop sz="90601" autoAdjust="0"/>
  </p:normalViewPr>
  <p:slideViewPr>
    <p:cSldViewPr showGuides="1">
      <p:cViewPr>
        <p:scale>
          <a:sx n="100" d="100"/>
          <a:sy n="100" d="100"/>
        </p:scale>
        <p:origin x="346" y="341"/>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_rels/viewProps.xml.rels><?xml version="1.0" encoding="UTF-8" standalone="yes"?>
<Relationships xmlns="http://schemas.openxmlformats.org/package/2006/relationships"><Relationship Id="rId3" Type="http://schemas.openxmlformats.org/officeDocument/2006/relationships/slide" Target="slides/slide6.xml"/><Relationship Id="rId7" Type="http://schemas.openxmlformats.org/officeDocument/2006/relationships/slide" Target="slides/slide26.xml"/><Relationship Id="rId2" Type="http://schemas.openxmlformats.org/officeDocument/2006/relationships/slide" Target="slides/slide5.xml"/><Relationship Id="rId1" Type="http://schemas.openxmlformats.org/officeDocument/2006/relationships/slide" Target="slides/slide3.xml"/><Relationship Id="rId6" Type="http://schemas.openxmlformats.org/officeDocument/2006/relationships/slide" Target="slides/slide18.xml"/><Relationship Id="rId5" Type="http://schemas.openxmlformats.org/officeDocument/2006/relationships/slide" Target="slides/slide8.xml"/><Relationship Id="rId4"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defRPr sz="1200">
                <a:latin typeface="Arial" panose="020B0604020202020204" pitchFamily="34" charset="0"/>
              </a:defRPr>
            </a:lvl1pPr>
          </a:lstStyle>
          <a:p>
            <a:pPr>
              <a:defRPr/>
            </a:pPr>
            <a:endParaRPr lang="en-US" altLang="zh-CN"/>
          </a:p>
        </p:txBody>
      </p:sp>
      <p:sp>
        <p:nvSpPr>
          <p:cNvPr id="112643"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defRPr sz="1200">
                <a:latin typeface="Arial" panose="020B0604020202020204" pitchFamily="34" charset="0"/>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45"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12646"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defRPr sz="1200">
                <a:latin typeface="Arial" panose="020B0604020202020204" pitchFamily="34" charset="0"/>
              </a:defRPr>
            </a:lvl1pPr>
          </a:lstStyle>
          <a:p>
            <a:pPr>
              <a:defRPr/>
            </a:pPr>
            <a:endParaRPr lang="en-US" altLang="zh-CN"/>
          </a:p>
        </p:txBody>
      </p:sp>
      <p:sp>
        <p:nvSpPr>
          <p:cNvPr id="112647"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lvl1pPr algn="r" eaLnBrk="1" hangingPunct="1">
              <a:defRPr sz="1200"/>
            </a:lvl1pPr>
          </a:lstStyle>
          <a:p>
            <a:pPr>
              <a:defRPr/>
            </a:pPr>
            <a:fld id="{F34B8F8F-69A0-4B34-9E45-E6E08B92A740}"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a:extLst>
              <a:ext uri="{FF2B5EF4-FFF2-40B4-BE49-F238E27FC236}">
                <a16:creationId xmlns:a16="http://schemas.microsoft.com/office/drawing/2014/main" id="{EBBC5871-0361-4637-45EB-78FFACBE7147}"/>
              </a:ext>
            </a:extLst>
          </p:cNvPr>
          <p:cNvSpPr>
            <a:spLocks noGrp="1" noRot="1" noChangeAspect="1" noChangeArrowheads="1" noTextEdit="1"/>
          </p:cNvSpPr>
          <p:nvPr>
            <p:ph type="sldImg"/>
          </p:nvPr>
        </p:nvSpPr>
        <p:spPr>
          <a:ln/>
        </p:spPr>
      </p:sp>
      <p:sp>
        <p:nvSpPr>
          <p:cNvPr id="5123" name="备注占位符 2">
            <a:extLst>
              <a:ext uri="{FF2B5EF4-FFF2-40B4-BE49-F238E27FC236}">
                <a16:creationId xmlns:a16="http://schemas.microsoft.com/office/drawing/2014/main" id="{65DC03FB-DC76-FE69-61D7-A93620E8FF9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124" name="灯片编号占位符 3">
            <a:extLst>
              <a:ext uri="{FF2B5EF4-FFF2-40B4-BE49-F238E27FC236}">
                <a16:creationId xmlns:a16="http://schemas.microsoft.com/office/drawing/2014/main" id="{05A47C77-2394-5E17-8323-81E443A2AB2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879CD85-D5AC-45C7-88F4-B023ED0A765D}" type="slidenum">
              <a:rPr lang="en-US" altLang="zh-CN" smtClean="0"/>
              <a:pPr/>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投影片圖像版面配置區 1"/>
          <p:cNvSpPr>
            <a:spLocks noGrp="1" noRot="1" noChangeAspect="1" noChangeArrowheads="1" noTextEdit="1"/>
          </p:cNvSpPr>
          <p:nvPr>
            <p:ph type="sldImg"/>
          </p:nvPr>
        </p:nvSpPr>
        <p:spPr/>
      </p:sp>
      <p:sp>
        <p:nvSpPr>
          <p:cNvPr id="26627" name="備忘稿版面配置區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Arial" panose="020B0604020202020204" pitchFamily="34" charset="0"/>
            </a:endParaRPr>
          </a:p>
        </p:txBody>
      </p:sp>
      <p:sp>
        <p:nvSpPr>
          <p:cNvPr id="26628" name="投影片編號版面配置區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ED64037-D9FF-4D18-A735-AB288ED1DF59}" type="slidenum">
              <a:rPr lang="zh-TW" altLang="en-US" smtClean="0"/>
              <a:t>15</a:t>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投影片圖像版面配置區 1"/>
          <p:cNvSpPr>
            <a:spLocks noGrp="1" noRot="1" noChangeAspect="1" noChangeArrowheads="1" noTextEdit="1"/>
          </p:cNvSpPr>
          <p:nvPr>
            <p:ph type="sldImg"/>
          </p:nvPr>
        </p:nvSpPr>
        <p:spPr/>
      </p:sp>
      <p:sp>
        <p:nvSpPr>
          <p:cNvPr id="28675" name="備忘稿版面配置區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TW">
                <a:latin typeface="Arial" panose="020B0604020202020204" pitchFamily="34" charset="0"/>
              </a:rPr>
              <a:t>Repeat again</a:t>
            </a:r>
            <a:endParaRPr lang="zh-TW" altLang="en-US">
              <a:latin typeface="Arial" panose="020B0604020202020204" pitchFamily="34" charset="0"/>
            </a:endParaRPr>
          </a:p>
        </p:txBody>
      </p:sp>
      <p:sp>
        <p:nvSpPr>
          <p:cNvPr id="28676" name="投影片編號版面配置區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7109826-21C1-43EF-B6BD-393F74FEEBC8}" type="slidenum">
              <a:rPr lang="zh-TW" altLang="en-US" smtClean="0"/>
              <a:t>16</a:t>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投影片圖像版面配置區 1"/>
          <p:cNvSpPr>
            <a:spLocks noGrp="1" noRot="1" noChangeAspect="1" noChangeArrowheads="1" noTextEdit="1"/>
          </p:cNvSpPr>
          <p:nvPr>
            <p:ph type="sldImg"/>
          </p:nvPr>
        </p:nvSpPr>
        <p:spPr/>
      </p:sp>
      <p:sp>
        <p:nvSpPr>
          <p:cNvPr id="30723" name="備忘稿版面配置區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Arial" panose="020B0604020202020204" pitchFamily="34" charset="0"/>
            </a:endParaRPr>
          </a:p>
        </p:txBody>
      </p:sp>
      <p:sp>
        <p:nvSpPr>
          <p:cNvPr id="30724" name="投影片編號版面配置區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50AACD-8A9C-44F5-BFB1-630F8D39548E}" type="slidenum">
              <a:rPr lang="zh-TW" altLang="en-US" smtClean="0"/>
              <a:t>17</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68A4EF1-4C58-44BF-A524-37F2E908956D}" type="slidenum">
              <a:rPr kumimoji="1" lang="zh-CN" altLang="en-US" smtClean="0">
                <a:latin typeface="Times New Roman" panose="02020603050405020304" pitchFamily="18" charset="0"/>
                <a:cs typeface="Times New Roman" panose="02020603050405020304" pitchFamily="18" charset="0"/>
              </a:rPr>
              <a:t>18</a:t>
            </a:fld>
            <a:endParaRPr kumimoji="1" lang="en-US" altLang="zh-CN">
              <a:latin typeface="Times New Roman" panose="02020603050405020304" pitchFamily="18" charset="0"/>
              <a:cs typeface="Times New Roman" panose="02020603050405020304" pitchFamily="18" charset="0"/>
            </a:endParaRPr>
          </a:p>
        </p:txBody>
      </p:sp>
      <p:sp>
        <p:nvSpPr>
          <p:cNvPr id="32771" name="Rectangle 2"/>
          <p:cNvSpPr>
            <a:spLocks noGrp="1" noRot="1" noChangeAspect="1" noChangeArrowheads="1" noTextEdit="1"/>
          </p:cNvSpPr>
          <p:nvPr>
            <p:ph type="sldImg"/>
          </p:nvPr>
        </p:nvSpPr>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ChangeArrowheads="1" noTextEdit="1"/>
          </p:cNvSpPr>
          <p:nvPr>
            <p:ph type="sldImg" idx="2"/>
          </p:nvPr>
        </p:nvSpPr>
        <p:spPr>
          <a:xfrm>
            <a:off x="139700" y="768350"/>
            <a:ext cx="6819900" cy="3836988"/>
          </a:xfrm>
        </p:spPr>
      </p:sp>
      <p:sp>
        <p:nvSpPr>
          <p:cNvPr id="41987" name="文本占位符 2"/>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Tree>
    <p:extLst>
      <p:ext uri="{BB962C8B-B14F-4D97-AF65-F5344CB8AC3E}">
        <p14:creationId xmlns:p14="http://schemas.microsoft.com/office/powerpoint/2010/main" val="2229622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2"/>
          </p:nvPr>
        </p:nvSpPr>
        <p:spPr>
          <a:xfrm>
            <a:off x="139700" y="768350"/>
            <a:ext cx="6819900" cy="3836988"/>
          </a:xfrm>
        </p:spPr>
      </p:sp>
      <p:sp>
        <p:nvSpPr>
          <p:cNvPr id="46083" name="文本占位符 2"/>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extLst>
      <p:ext uri="{BB962C8B-B14F-4D97-AF65-F5344CB8AC3E}">
        <p14:creationId xmlns:p14="http://schemas.microsoft.com/office/powerpoint/2010/main" val="1457089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DAFC47-9A14-4F97-998C-920468F1335A}" type="slidenum">
              <a:rPr lang="zh-CN" altLang="en-US" smtClean="0"/>
              <a:t>24</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6D20C71-A2F1-42F8-B8EE-8619DBF1E2DB}" type="slidenum">
              <a:rPr kumimoji="1" lang="zh-CN" altLang="en-US" smtClean="0">
                <a:latin typeface="Times New Roman" panose="02020603050405020304" pitchFamily="18" charset="0"/>
                <a:cs typeface="Times New Roman" panose="02020603050405020304" pitchFamily="18" charset="0"/>
              </a:rPr>
              <a:t>26</a:t>
            </a:fld>
            <a:endParaRPr kumimoji="1" lang="en-US" altLang="zh-CN">
              <a:latin typeface="Times New Roman" panose="02020603050405020304" pitchFamily="18" charset="0"/>
              <a:cs typeface="Times New Roman" panose="02020603050405020304" pitchFamily="18" charset="0"/>
            </a:endParaRPr>
          </a:p>
        </p:txBody>
      </p:sp>
      <p:sp>
        <p:nvSpPr>
          <p:cNvPr id="55299" name="Rectangle 2"/>
          <p:cNvSpPr>
            <a:spLocks noGrp="1" noRot="1" noChangeAspect="1" noChangeArrowheads="1" noTextEdit="1"/>
          </p:cNvSpPr>
          <p:nvPr>
            <p:ph type="sldImg"/>
          </p:nvPr>
        </p:nvSpPr>
        <p:spPr/>
      </p:sp>
      <p:sp>
        <p:nvSpPr>
          <p:cNvPr id="553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ChangeArrowheads="1" noTextEdit="1"/>
          </p:cNvSpPr>
          <p:nvPr>
            <p:ph type="sldImg" idx="2"/>
          </p:nvPr>
        </p:nvSpPr>
        <p:spPr>
          <a:xfrm>
            <a:off x="139700" y="768350"/>
            <a:ext cx="6819900" cy="3836988"/>
          </a:xfrm>
        </p:spPr>
      </p:sp>
      <p:sp>
        <p:nvSpPr>
          <p:cNvPr id="57347" name="文本占位符 2"/>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ChangeArrowheads="1" noTextEdit="1"/>
          </p:cNvSpPr>
          <p:nvPr>
            <p:ph type="sldImg" idx="2"/>
          </p:nvPr>
        </p:nvSpPr>
        <p:spPr>
          <a:xfrm>
            <a:off x="139700" y="768350"/>
            <a:ext cx="6819900" cy="3836988"/>
          </a:xfrm>
        </p:spPr>
      </p:sp>
      <p:sp>
        <p:nvSpPr>
          <p:cNvPr id="59395" name="文本占位符 2"/>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69D8E86-A538-4121-A081-BA5B92375C3F}" type="slidenum">
              <a:rPr kumimoji="1" lang="zh-CN" altLang="en-US" smtClean="0">
                <a:latin typeface="Times New Roman" panose="02020603050405020304" pitchFamily="18" charset="0"/>
                <a:cs typeface="Times New Roman" panose="02020603050405020304" pitchFamily="18" charset="0"/>
              </a:rPr>
              <a:t>3</a:t>
            </a:fld>
            <a:endParaRPr kumimoji="1" lang="en-US" altLang="zh-CN">
              <a:latin typeface="Times New Roman" panose="02020603050405020304" pitchFamily="18" charset="0"/>
              <a:cs typeface="Times New Roman" panose="02020603050405020304" pitchFamily="18" charset="0"/>
            </a:endParaRPr>
          </a:p>
        </p:txBody>
      </p:sp>
      <p:sp>
        <p:nvSpPr>
          <p:cNvPr id="7171" name="Rectangle 2"/>
          <p:cNvSpPr>
            <a:spLocks noGrp="1" noRot="1" noChangeAspect="1" noChangeArrowheads="1" noTextEdit="1"/>
          </p:cNvSpPr>
          <p:nvPr>
            <p:ph type="sldImg"/>
          </p:nvPr>
        </p:nvSpPr>
        <p:spPr/>
      </p:sp>
      <p:sp>
        <p:nvSpPr>
          <p:cNvPr id="71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ChangeArrowheads="1" noTextEdit="1"/>
          </p:cNvSpPr>
          <p:nvPr>
            <p:ph type="sldImg" idx="2"/>
          </p:nvPr>
        </p:nvSpPr>
        <p:spPr>
          <a:xfrm>
            <a:off x="139700" y="768350"/>
            <a:ext cx="6819900" cy="3836988"/>
          </a:xfrm>
        </p:spPr>
      </p:sp>
      <p:sp>
        <p:nvSpPr>
          <p:cNvPr id="61443" name="文本占位符 2"/>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ChangeArrowheads="1" noTextEdit="1"/>
          </p:cNvSpPr>
          <p:nvPr>
            <p:ph type="sldImg" idx="2"/>
          </p:nvPr>
        </p:nvSpPr>
        <p:spPr>
          <a:xfrm>
            <a:off x="139700" y="768350"/>
            <a:ext cx="6819900" cy="3836988"/>
          </a:xfrm>
        </p:spPr>
      </p:sp>
      <p:sp>
        <p:nvSpPr>
          <p:cNvPr id="63491" name="文本占位符 2"/>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E9740-E6B3-B6B1-295D-533CAED1FCC9}"/>
            </a:ext>
          </a:extLst>
        </p:cNvPr>
        <p:cNvGrpSpPr/>
        <p:nvPr/>
      </p:nvGrpSpPr>
      <p:grpSpPr>
        <a:xfrm>
          <a:off x="0" y="0"/>
          <a:ext cx="0" cy="0"/>
          <a:chOff x="0" y="0"/>
          <a:chExt cx="0" cy="0"/>
        </a:xfrm>
      </p:grpSpPr>
      <p:sp>
        <p:nvSpPr>
          <p:cNvPr id="65538" name="幻灯片图像占位符 1">
            <a:extLst>
              <a:ext uri="{FF2B5EF4-FFF2-40B4-BE49-F238E27FC236}">
                <a16:creationId xmlns:a16="http://schemas.microsoft.com/office/drawing/2014/main" id="{017D65DE-579D-64B1-C423-FE68200FE5E8}"/>
              </a:ext>
            </a:extLst>
          </p:cNvPr>
          <p:cNvSpPr>
            <a:spLocks noGrp="1" noRot="1" noChangeAspect="1" noChangeArrowheads="1" noTextEdit="1"/>
          </p:cNvSpPr>
          <p:nvPr>
            <p:ph type="sldImg" idx="2"/>
          </p:nvPr>
        </p:nvSpPr>
        <p:spPr>
          <a:xfrm>
            <a:off x="139700" y="768350"/>
            <a:ext cx="6819900" cy="3836988"/>
          </a:xfrm>
        </p:spPr>
      </p:sp>
      <p:sp>
        <p:nvSpPr>
          <p:cNvPr id="65539" name="文本占位符 2">
            <a:extLst>
              <a:ext uri="{FF2B5EF4-FFF2-40B4-BE49-F238E27FC236}">
                <a16:creationId xmlns:a16="http://schemas.microsoft.com/office/drawing/2014/main" id="{8EB58125-0D0F-A360-DD35-86FE8E09CB4F}"/>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Tree>
    <p:extLst>
      <p:ext uri="{BB962C8B-B14F-4D97-AF65-F5344CB8AC3E}">
        <p14:creationId xmlns:p14="http://schemas.microsoft.com/office/powerpoint/2010/main" val="2726032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ChangeArrowheads="1" noTextEdit="1"/>
          </p:cNvSpPr>
          <p:nvPr>
            <p:ph type="sldImg"/>
          </p:nvPr>
        </p:nvSpPr>
        <p:spPr/>
      </p:sp>
      <p:sp>
        <p:nvSpPr>
          <p:cNvPr id="69635"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solidFill>
                  <a:srgbClr val="222222"/>
                </a:solidFill>
                <a:latin typeface="Arial" panose="020B0604020202020204" pitchFamily="34" charset="0"/>
              </a:rPr>
              <a:t>熵增定律提出是来源于</a:t>
            </a:r>
            <a:r>
              <a:rPr lang="en-US" altLang="zh-CN" dirty="0">
                <a:solidFill>
                  <a:srgbClr val="222222"/>
                </a:solidFill>
                <a:latin typeface="Arial" panose="020B0604020202020204" pitchFamily="34" charset="0"/>
              </a:rPr>
              <a:t>1854</a:t>
            </a:r>
            <a:r>
              <a:rPr lang="zh-CN" altLang="en-US" dirty="0">
                <a:solidFill>
                  <a:srgbClr val="222222"/>
                </a:solidFill>
                <a:latin typeface="Arial" panose="020B0604020202020204" pitchFamily="34" charset="0"/>
              </a:rPr>
              <a:t>年，一位叫克劳修斯的德国人，他认为在一个封闭的系统内，热量总是从高温物体流向低温物体，从有序走向无序。</a:t>
            </a:r>
            <a:endParaRPr lang="en-US" altLang="zh-CN" dirty="0">
              <a:latin typeface="Arial" panose="020B0604020202020204" pitchFamily="34" charset="0"/>
            </a:endParaRPr>
          </a:p>
        </p:txBody>
      </p:sp>
      <p:sp>
        <p:nvSpPr>
          <p:cNvPr id="69636"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9D9E574-963E-4522-AEB1-478EC92E087C}" type="slidenum">
              <a:rPr lang="zh-CN" altLang="en-US" smtClean="0"/>
              <a:t>32</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ChangeArrowheads="1" noTextEdit="1"/>
          </p:cNvSpPr>
          <p:nvPr>
            <p:ph type="sldImg"/>
          </p:nvPr>
        </p:nvSpPr>
        <p:spPr/>
      </p:sp>
      <p:sp>
        <p:nvSpPr>
          <p:cNvPr id="71683"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71684"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DC504E6-793B-46B8-B742-623D6492A2BD}" type="slidenum">
              <a:rPr lang="zh-CN" altLang="en-US" smtClean="0"/>
              <a:t>33</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ChangeArrowheads="1" noTextEdit="1"/>
          </p:cNvSpPr>
          <p:nvPr>
            <p:ph type="sldImg"/>
          </p:nvPr>
        </p:nvSpPr>
        <p:spPr/>
      </p:sp>
      <p:sp>
        <p:nvSpPr>
          <p:cNvPr id="73731"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73732"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A4941B4-0FC0-4108-B627-BFA43E4EAAE9}" type="slidenum">
              <a:rPr lang="zh-CN" altLang="en-US" smtClean="0"/>
              <a:t>34</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ChangeArrowheads="1" noTextEdit="1"/>
          </p:cNvSpPr>
          <p:nvPr>
            <p:ph type="sldImg"/>
          </p:nvPr>
        </p:nvSpPr>
        <p:spPr/>
      </p:sp>
      <p:sp>
        <p:nvSpPr>
          <p:cNvPr id="76803"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6804"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AC286EC-1E34-4B21-B317-FEC33C359D2C}" type="slidenum">
              <a:rPr lang="zh-CN" altLang="en-US" smtClean="0"/>
              <a:t>36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ChangeArrowheads="1" noTextEdit="1"/>
          </p:cNvSpPr>
          <p:nvPr>
            <p:ph type="sldImg" idx="2"/>
          </p:nvPr>
        </p:nvSpPr>
        <p:spPr>
          <a:xfrm>
            <a:off x="139700" y="768350"/>
            <a:ext cx="6819900" cy="3836988"/>
          </a:xfrm>
        </p:spPr>
      </p:sp>
      <p:sp>
        <p:nvSpPr>
          <p:cNvPr id="78851" name="文本占位符 2"/>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投影片圖像版面配置區 1"/>
          <p:cNvSpPr>
            <a:spLocks noGrp="1" noRot="1" noChangeAspect="1" noChangeArrowheads="1" noTextEdit="1"/>
          </p:cNvSpPr>
          <p:nvPr>
            <p:ph type="sldImg"/>
          </p:nvPr>
        </p:nvSpPr>
        <p:spPr/>
      </p:sp>
      <p:sp>
        <p:nvSpPr>
          <p:cNvPr id="93187" name="備忘稿版面配置區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8099" dir="2700000" algn="ctr" rotWithShape="0">
                    <a:schemeClr val="bg2">
                      <a:alpha val="73996"/>
                    </a:schemeClr>
                  </a:outerShdw>
                </a:effectLst>
              </a14:hiddenEffects>
            </a:ext>
          </a:extLst>
        </p:spPr>
        <p:txBody>
          <a:bodyPr/>
          <a:lstStyle/>
          <a:p>
            <a:r>
              <a:rPr lang="en-US" altLang="zh-TW">
                <a:latin typeface="Arial" panose="020B0604020202020204" pitchFamily="34" charset="0"/>
              </a:rPr>
              <a:t>sigmoid</a:t>
            </a:r>
            <a:endParaRPr lang="zh-TW" altLang="en-US">
              <a:latin typeface="Arial" panose="020B0604020202020204" pitchFamily="34" charset="0"/>
            </a:endParaRPr>
          </a:p>
        </p:txBody>
      </p:sp>
      <p:sp>
        <p:nvSpPr>
          <p:cNvPr id="93188" name="投影片編號版面配置區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8099" dir="2700000" algn="ctr" rotWithShape="0">
                    <a:schemeClr val="bg2">
                      <a:alpha val="73996"/>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B1F1928-3411-46C2-8599-1DD72DF68B69}" type="slidenum">
              <a:rPr lang="zh-TW" altLang="en-US" smtClean="0"/>
              <a:t>40</a:t>
            </a:fld>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50F5B-4077-CDF3-15EF-03259C6FCED0}"/>
            </a:ext>
          </a:extLst>
        </p:cNvPr>
        <p:cNvGrpSpPr/>
        <p:nvPr/>
      </p:nvGrpSpPr>
      <p:grpSpPr>
        <a:xfrm>
          <a:off x="0" y="0"/>
          <a:ext cx="0" cy="0"/>
          <a:chOff x="0" y="0"/>
          <a:chExt cx="0" cy="0"/>
        </a:xfrm>
      </p:grpSpPr>
      <p:sp>
        <p:nvSpPr>
          <p:cNvPr id="93186" name="投影片圖像版面配置區 1">
            <a:extLst>
              <a:ext uri="{FF2B5EF4-FFF2-40B4-BE49-F238E27FC236}">
                <a16:creationId xmlns:a16="http://schemas.microsoft.com/office/drawing/2014/main" id="{2FB05D64-1F7C-ECFA-70BF-FF7B3480D91B}"/>
              </a:ext>
            </a:extLst>
          </p:cNvPr>
          <p:cNvSpPr>
            <a:spLocks noGrp="1" noRot="1" noChangeAspect="1" noChangeArrowheads="1" noTextEdit="1"/>
          </p:cNvSpPr>
          <p:nvPr>
            <p:ph type="sldImg"/>
          </p:nvPr>
        </p:nvSpPr>
        <p:spPr/>
      </p:sp>
      <p:sp>
        <p:nvSpPr>
          <p:cNvPr id="93187" name="備忘稿版面配置區 2">
            <a:extLst>
              <a:ext uri="{FF2B5EF4-FFF2-40B4-BE49-F238E27FC236}">
                <a16:creationId xmlns:a16="http://schemas.microsoft.com/office/drawing/2014/main" id="{3E62919D-6F47-41DA-C21B-767A7979273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8099" dir="2700000" algn="ctr" rotWithShape="0">
                    <a:schemeClr val="bg2">
                      <a:alpha val="73996"/>
                    </a:schemeClr>
                  </a:outerShdw>
                </a:effectLst>
              </a14:hiddenEffects>
            </a:ext>
          </a:extLst>
        </p:spPr>
        <p:txBody>
          <a:bodyPr/>
          <a:lstStyle/>
          <a:p>
            <a:r>
              <a:rPr lang="en-US" altLang="zh-TW">
                <a:latin typeface="Arial" panose="020B0604020202020204" pitchFamily="34" charset="0"/>
              </a:rPr>
              <a:t>sigmoid</a:t>
            </a:r>
            <a:endParaRPr lang="zh-TW" altLang="en-US">
              <a:latin typeface="Arial" panose="020B0604020202020204" pitchFamily="34" charset="0"/>
            </a:endParaRPr>
          </a:p>
        </p:txBody>
      </p:sp>
      <p:sp>
        <p:nvSpPr>
          <p:cNvPr id="93188" name="投影片編號版面配置區 3">
            <a:extLst>
              <a:ext uri="{FF2B5EF4-FFF2-40B4-BE49-F238E27FC236}">
                <a16:creationId xmlns:a16="http://schemas.microsoft.com/office/drawing/2014/main" id="{61164245-C166-5713-6AA5-86CB4AFBB04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8099" dir="2700000" algn="ctr" rotWithShape="0">
                    <a:schemeClr val="bg2">
                      <a:alpha val="73996"/>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B1F1928-3411-46C2-8599-1DD72DF68B69}" type="slidenum">
              <a:rPr lang="zh-TW" altLang="en-US" smtClean="0"/>
              <a:t>41</a:t>
            </a:fld>
            <a:endParaRPr lang="zh-TW" altLang="en-US"/>
          </a:p>
        </p:txBody>
      </p:sp>
    </p:spTree>
    <p:extLst>
      <p:ext uri="{BB962C8B-B14F-4D97-AF65-F5344CB8AC3E}">
        <p14:creationId xmlns:p14="http://schemas.microsoft.com/office/powerpoint/2010/main" val="2269980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D6C91E9-785E-BAEF-F7B7-A83EDFBC6615}"/>
              </a:ext>
            </a:extLst>
          </p:cNvPr>
          <p:cNvSpPr>
            <a:spLocks noGrp="1" noRot="1" noChangeAspect="1" noChangeArrowheads="1" noTextEdit="1"/>
          </p:cNvSpPr>
          <p:nvPr>
            <p:ph type="sldImg"/>
          </p:nvPr>
        </p:nvSpPr>
        <p:spPr>
          <a:ln/>
        </p:spPr>
      </p:sp>
      <p:sp>
        <p:nvSpPr>
          <p:cNvPr id="9219" name="备注占位符 2">
            <a:extLst>
              <a:ext uri="{FF2B5EF4-FFF2-40B4-BE49-F238E27FC236}">
                <a16:creationId xmlns:a16="http://schemas.microsoft.com/office/drawing/2014/main" id="{7BA6A2DA-A1C5-47E8-DB6A-E7D5D1903AB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9220" name="灯片编号占位符 3">
            <a:extLst>
              <a:ext uri="{FF2B5EF4-FFF2-40B4-BE49-F238E27FC236}">
                <a16:creationId xmlns:a16="http://schemas.microsoft.com/office/drawing/2014/main" id="{F27FD796-C48F-1411-54B6-0C081DB62D0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F716C98-6B9E-4E64-A8CF-C716479937A4}" type="slidenum">
              <a:rPr lang="en-US" altLang="zh-CN" smtClean="0"/>
              <a:pPr/>
              <a:t>4</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投影片圖像版面配置區 1"/>
          <p:cNvSpPr>
            <a:spLocks noGrp="1" noRot="1" noChangeAspect="1" noChangeArrowheads="1" noTextEdit="1"/>
          </p:cNvSpPr>
          <p:nvPr>
            <p:ph type="sldImg"/>
          </p:nvPr>
        </p:nvSpPr>
        <p:spPr/>
      </p:sp>
      <p:sp>
        <p:nvSpPr>
          <p:cNvPr id="95235" name="備忘稿版面配置區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8099" dir="2700000" algn="ctr" rotWithShape="0">
                    <a:schemeClr val="bg2">
                      <a:alpha val="73996"/>
                    </a:schemeClr>
                  </a:outerShdw>
                </a:effectLst>
              </a14:hiddenEffects>
            </a:ext>
          </a:extLst>
        </p:spPr>
        <p:txBody>
          <a:bodyPr/>
          <a:lstStyle/>
          <a:p>
            <a:r>
              <a:rPr lang="en-US" altLang="zh-TW">
                <a:latin typeface="Arial" panose="020B0604020202020204" pitchFamily="34" charset="0"/>
              </a:rPr>
              <a:t>sigmoid</a:t>
            </a:r>
            <a:endParaRPr lang="zh-TW" altLang="en-US">
              <a:latin typeface="Arial" panose="020B0604020202020204" pitchFamily="34" charset="0"/>
            </a:endParaRPr>
          </a:p>
        </p:txBody>
      </p:sp>
      <p:sp>
        <p:nvSpPr>
          <p:cNvPr id="95236" name="投影片編號版面配置區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8099" dir="2700000" algn="ctr" rotWithShape="0">
                    <a:schemeClr val="bg2">
                      <a:alpha val="73996"/>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C35AD84-0799-439B-A2FC-0E2ED513C4C2}" type="slidenum">
              <a:rPr lang="zh-TW" altLang="en-US" smtClean="0"/>
              <a:t>42</a:t>
            </a:fld>
            <a:endParaRPr lang="zh-TW"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投影片圖像版面配置區 1"/>
          <p:cNvSpPr>
            <a:spLocks noGrp="1" noRot="1" noChangeAspect="1" noChangeArrowheads="1" noTextEdit="1"/>
          </p:cNvSpPr>
          <p:nvPr>
            <p:ph type="sldImg"/>
          </p:nvPr>
        </p:nvSpPr>
        <p:spPr/>
      </p:sp>
      <p:sp>
        <p:nvSpPr>
          <p:cNvPr id="97283" name="備忘稿版面配置區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8099" dir="2700000" algn="ctr" rotWithShape="0">
                    <a:schemeClr val="bg2">
                      <a:alpha val="73996"/>
                    </a:schemeClr>
                  </a:outerShdw>
                </a:effectLst>
              </a14:hiddenEffects>
            </a:ext>
          </a:extLst>
        </p:spPr>
        <p:txBody>
          <a:bodyPr/>
          <a:lstStyle/>
          <a:p>
            <a:endParaRPr lang="zh-TW" altLang="en-US">
              <a:latin typeface="Arial" panose="020B0604020202020204" pitchFamily="34" charset="0"/>
            </a:endParaRPr>
          </a:p>
        </p:txBody>
      </p:sp>
      <p:sp>
        <p:nvSpPr>
          <p:cNvPr id="97284" name="投影片編號版面配置區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8099" dir="2700000" algn="ctr" rotWithShape="0">
                    <a:schemeClr val="bg2">
                      <a:alpha val="73996"/>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2EF5E1C-F1D1-465E-8868-004DA248523F}" type="slidenum">
              <a:rPr lang="zh-TW" altLang="en-US" smtClean="0"/>
              <a:t>43</a:t>
            </a:fld>
            <a:endParaRPr lang="zh-TW"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投影片圖像版面配置區 1"/>
          <p:cNvSpPr>
            <a:spLocks noGrp="1" noRot="1" noChangeAspect="1" noChangeArrowheads="1" noTextEdit="1"/>
          </p:cNvSpPr>
          <p:nvPr>
            <p:ph type="sldImg"/>
          </p:nvPr>
        </p:nvSpPr>
        <p:spPr/>
      </p:sp>
      <p:sp>
        <p:nvSpPr>
          <p:cNvPr id="99331" name="備忘稿版面配置區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8099" dir="2700000" algn="ctr" rotWithShape="0">
                    <a:schemeClr val="bg2">
                      <a:alpha val="73996"/>
                    </a:schemeClr>
                  </a:outerShdw>
                </a:effectLst>
              </a14:hiddenEffects>
            </a:ext>
          </a:extLst>
        </p:spPr>
        <p:txBody>
          <a:bodyPr/>
          <a:lstStyle/>
          <a:p>
            <a:endParaRPr lang="zh-TW" altLang="en-US">
              <a:latin typeface="Arial" panose="020B0604020202020204" pitchFamily="34" charset="0"/>
            </a:endParaRPr>
          </a:p>
        </p:txBody>
      </p:sp>
      <p:sp>
        <p:nvSpPr>
          <p:cNvPr id="99332" name="投影片編號版面配置區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8099" dir="2700000" algn="ctr" rotWithShape="0">
                    <a:schemeClr val="bg2">
                      <a:alpha val="73996"/>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B6150EF-B652-4D79-80C7-9EF3A3122E6B}" type="slidenum">
              <a:rPr lang="zh-TW" altLang="en-US" smtClean="0"/>
              <a:t>44</a:t>
            </a:fld>
            <a:endParaRPr lang="zh-TW"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ChangeArrowheads="1" noTextEdit="1"/>
          </p:cNvSpPr>
          <p:nvPr>
            <p:ph type="sldImg"/>
          </p:nvPr>
        </p:nvSpPr>
        <p:spPr/>
      </p:sp>
      <p:sp>
        <p:nvSpPr>
          <p:cNvPr id="10240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0240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74BD740-EE28-4C5B-ACAD-58E43E5F8B55}" type="slidenum">
              <a:rPr lang="zh-CN" altLang="en-US" smtClean="0"/>
              <a:t>46</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ChangeArrowheads="1" noTextEdit="1"/>
          </p:cNvSpPr>
          <p:nvPr>
            <p:ph type="sldImg" idx="2"/>
          </p:nvPr>
        </p:nvSpPr>
        <p:spPr>
          <a:xfrm>
            <a:off x="139700" y="768350"/>
            <a:ext cx="6819900" cy="3836988"/>
          </a:xfrm>
        </p:spPr>
      </p:sp>
      <p:sp>
        <p:nvSpPr>
          <p:cNvPr id="80899" name="文本占位符 2"/>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extLst>
      <p:ext uri="{BB962C8B-B14F-4D97-AF65-F5344CB8AC3E}">
        <p14:creationId xmlns:p14="http://schemas.microsoft.com/office/powerpoint/2010/main" val="10236022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ChangeArrowheads="1" noTextEdit="1"/>
          </p:cNvSpPr>
          <p:nvPr>
            <p:ph type="sldImg" idx="2"/>
          </p:nvPr>
        </p:nvSpPr>
        <p:spPr>
          <a:xfrm>
            <a:off x="139700" y="768350"/>
            <a:ext cx="6819900" cy="3836988"/>
          </a:xfrm>
        </p:spPr>
      </p:sp>
      <p:sp>
        <p:nvSpPr>
          <p:cNvPr id="82947" name="文本占位符 2"/>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extLst>
      <p:ext uri="{BB962C8B-B14F-4D97-AF65-F5344CB8AC3E}">
        <p14:creationId xmlns:p14="http://schemas.microsoft.com/office/powerpoint/2010/main" val="1285834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ChangeArrowheads="1" noTextEdit="1"/>
          </p:cNvSpPr>
          <p:nvPr>
            <p:ph type="sldImg" idx="2"/>
          </p:nvPr>
        </p:nvSpPr>
        <p:spPr>
          <a:xfrm>
            <a:off x="139700" y="768350"/>
            <a:ext cx="6819900" cy="3836988"/>
          </a:xfrm>
        </p:spPr>
      </p:sp>
      <p:sp>
        <p:nvSpPr>
          <p:cNvPr id="84995" name="文本占位符 2"/>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extLst>
      <p:ext uri="{BB962C8B-B14F-4D97-AF65-F5344CB8AC3E}">
        <p14:creationId xmlns:p14="http://schemas.microsoft.com/office/powerpoint/2010/main" val="4109584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ChangeArrowheads="1" noTextEdit="1"/>
          </p:cNvSpPr>
          <p:nvPr>
            <p:ph type="sldImg" idx="2"/>
          </p:nvPr>
        </p:nvSpPr>
        <p:spPr>
          <a:xfrm>
            <a:off x="139700" y="768350"/>
            <a:ext cx="6819900" cy="3836988"/>
          </a:xfrm>
        </p:spPr>
      </p:sp>
      <p:sp>
        <p:nvSpPr>
          <p:cNvPr id="87043" name="文本占位符 2"/>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extLst>
      <p:ext uri="{BB962C8B-B14F-4D97-AF65-F5344CB8AC3E}">
        <p14:creationId xmlns:p14="http://schemas.microsoft.com/office/powerpoint/2010/main" val="25817766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ChangeArrowheads="1" noTextEdit="1"/>
          </p:cNvSpPr>
          <p:nvPr>
            <p:ph type="sldImg" idx="2"/>
          </p:nvPr>
        </p:nvSpPr>
        <p:spPr>
          <a:xfrm>
            <a:off x="139700" y="768350"/>
            <a:ext cx="6819900" cy="3836988"/>
          </a:xfrm>
        </p:spPr>
      </p:sp>
      <p:sp>
        <p:nvSpPr>
          <p:cNvPr id="89091" name="文本占位符 2"/>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extLst>
      <p:ext uri="{BB962C8B-B14F-4D97-AF65-F5344CB8AC3E}">
        <p14:creationId xmlns:p14="http://schemas.microsoft.com/office/powerpoint/2010/main" val="34155585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ChangeArrowheads="1" noTextEdit="1"/>
          </p:cNvSpPr>
          <p:nvPr>
            <p:ph type="sldImg" idx="2"/>
          </p:nvPr>
        </p:nvSpPr>
        <p:spPr>
          <a:xfrm>
            <a:off x="139700" y="768350"/>
            <a:ext cx="6819900" cy="3836988"/>
          </a:xfrm>
        </p:spPr>
      </p:sp>
      <p:sp>
        <p:nvSpPr>
          <p:cNvPr id="105475" name="文本占位符 2"/>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AC5DEA8-A92B-4E33-A535-1177926F808A}" type="slidenum">
              <a:rPr kumimoji="1" lang="zh-CN" altLang="en-US" smtClean="0">
                <a:latin typeface="Times New Roman" panose="02020603050405020304" pitchFamily="18" charset="0"/>
                <a:cs typeface="Times New Roman" panose="02020603050405020304" pitchFamily="18" charset="0"/>
              </a:rPr>
              <a:t>5</a:t>
            </a:fld>
            <a:endParaRPr kumimoji="1" lang="en-US" altLang="zh-CN">
              <a:latin typeface="Times New Roman" panose="02020603050405020304" pitchFamily="18" charset="0"/>
              <a:cs typeface="Times New Roman" panose="02020603050405020304" pitchFamily="18" charset="0"/>
            </a:endParaRPr>
          </a:p>
        </p:txBody>
      </p:sp>
      <p:sp>
        <p:nvSpPr>
          <p:cNvPr id="11267" name="Rectangle 2"/>
          <p:cNvSpPr>
            <a:spLocks noGrp="1" noRot="1" noChangeAspect="1" noChangeArrowheads="1" noTextEdit="1"/>
          </p:cNvSpPr>
          <p:nvPr>
            <p:ph type="sldImg"/>
          </p:nvPr>
        </p:nvSpPr>
        <p:spPr/>
      </p:sp>
      <p:sp>
        <p:nvSpPr>
          <p:cNvPr id="112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ChangeArrowheads="1" noTextEdit="1"/>
          </p:cNvSpPr>
          <p:nvPr>
            <p:ph type="sldImg" idx="2"/>
          </p:nvPr>
        </p:nvSpPr>
        <p:spPr>
          <a:xfrm>
            <a:off x="139700" y="768350"/>
            <a:ext cx="6819900" cy="3836988"/>
          </a:xfrm>
        </p:spPr>
      </p:sp>
      <p:sp>
        <p:nvSpPr>
          <p:cNvPr id="107523" name="文本占位符 2"/>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ChangeArrowheads="1" noTextEdit="1"/>
          </p:cNvSpPr>
          <p:nvPr>
            <p:ph type="sldImg" idx="2"/>
          </p:nvPr>
        </p:nvSpPr>
        <p:spPr>
          <a:xfrm>
            <a:off x="139700" y="768350"/>
            <a:ext cx="6819900" cy="3836988"/>
          </a:xfrm>
        </p:spPr>
      </p:sp>
      <p:sp>
        <p:nvSpPr>
          <p:cNvPr id="109571" name="文本占位符 2"/>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ChangeArrowheads="1" noTextEdit="1"/>
          </p:cNvSpPr>
          <p:nvPr>
            <p:ph type="sldImg" idx="2"/>
          </p:nvPr>
        </p:nvSpPr>
        <p:spPr>
          <a:xfrm>
            <a:off x="139700" y="768350"/>
            <a:ext cx="6819900" cy="3836988"/>
          </a:xfrm>
        </p:spPr>
      </p:sp>
      <p:sp>
        <p:nvSpPr>
          <p:cNvPr id="111619" name="文本占位符 2"/>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ChangeArrowheads="1" noTextEdit="1"/>
          </p:cNvSpPr>
          <p:nvPr>
            <p:ph type="sldImg" idx="2"/>
          </p:nvPr>
        </p:nvSpPr>
        <p:spPr>
          <a:xfrm>
            <a:off x="139700" y="768350"/>
            <a:ext cx="6819900" cy="3836988"/>
          </a:xfrm>
        </p:spPr>
      </p:sp>
      <p:sp>
        <p:nvSpPr>
          <p:cNvPr id="113667" name="文本占位符 2"/>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ChangeArrowheads="1" noTextEdit="1"/>
          </p:cNvSpPr>
          <p:nvPr>
            <p:ph type="sldImg" idx="2"/>
          </p:nvPr>
        </p:nvSpPr>
        <p:spPr>
          <a:xfrm>
            <a:off x="139700" y="768350"/>
            <a:ext cx="6819900" cy="3836988"/>
          </a:xfrm>
        </p:spPr>
      </p:sp>
      <p:sp>
        <p:nvSpPr>
          <p:cNvPr id="115715" name="文本占位符 2"/>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投影片圖像版面配置區 1"/>
          <p:cNvSpPr>
            <a:spLocks noGrp="1" noRot="1" noChangeAspect="1" noChangeArrowheads="1" noTextEdit="1"/>
          </p:cNvSpPr>
          <p:nvPr>
            <p:ph type="sldImg"/>
          </p:nvPr>
        </p:nvSpPr>
        <p:spPr/>
      </p:sp>
      <p:sp>
        <p:nvSpPr>
          <p:cNvPr id="35843" name="備忘稿版面配置區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Arial" panose="020B0604020202020204" pitchFamily="34" charset="0"/>
            </a:endParaRPr>
          </a:p>
        </p:txBody>
      </p:sp>
      <p:sp>
        <p:nvSpPr>
          <p:cNvPr id="35844" name="投影片編號版面配置區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8A13911-E0F6-4E92-BF47-3918C54745CA}" type="slidenum">
              <a:rPr lang="zh-TW" altLang="en-US" smtClean="0"/>
              <a:t>61</a:t>
            </a:fld>
            <a:endParaRPr lang="zh-TW" altLang="en-US"/>
          </a:p>
        </p:txBody>
      </p:sp>
    </p:spTree>
    <p:extLst>
      <p:ext uri="{BB962C8B-B14F-4D97-AF65-F5344CB8AC3E}">
        <p14:creationId xmlns:p14="http://schemas.microsoft.com/office/powerpoint/2010/main" val="6802664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投影片圖像版面配置區 1"/>
          <p:cNvSpPr>
            <a:spLocks noGrp="1" noRot="1" noChangeAspect="1" noChangeArrowheads="1" noTextEdit="1"/>
          </p:cNvSpPr>
          <p:nvPr>
            <p:ph type="sldImg"/>
          </p:nvPr>
        </p:nvSpPr>
        <p:spPr/>
      </p:sp>
      <p:sp>
        <p:nvSpPr>
          <p:cNvPr id="38915" name="備忘稿版面配置區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anose="020B0604020202020204" pitchFamily="34" charset="0"/>
            </a:endParaRPr>
          </a:p>
        </p:txBody>
      </p:sp>
      <p:sp>
        <p:nvSpPr>
          <p:cNvPr id="38916" name="投影片編號版面配置區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72C2A60-1039-43B9-ADDB-E680159FE9C7}" type="slidenum">
              <a:rPr lang="zh-TW" altLang="en-US" smtClean="0"/>
              <a:t>63</a:t>
            </a:fld>
            <a:endParaRPr lang="zh-TW" altLang="en-US"/>
          </a:p>
        </p:txBody>
      </p:sp>
    </p:spTree>
    <p:extLst>
      <p:ext uri="{BB962C8B-B14F-4D97-AF65-F5344CB8AC3E}">
        <p14:creationId xmlns:p14="http://schemas.microsoft.com/office/powerpoint/2010/main" val="4183111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87DEDD8-FAC4-422E-8BCC-8E8D7955229D}" type="slidenum">
              <a:rPr kumimoji="1" lang="zh-CN" altLang="en-US" smtClean="0">
                <a:latin typeface="Times New Roman" panose="02020603050405020304" pitchFamily="18" charset="0"/>
                <a:cs typeface="Times New Roman" panose="02020603050405020304" pitchFamily="18" charset="0"/>
              </a:rPr>
              <a:t>6</a:t>
            </a:fld>
            <a:endParaRPr kumimoji="1" lang="en-US" altLang="zh-CN">
              <a:latin typeface="Times New Roman" panose="02020603050405020304" pitchFamily="18" charset="0"/>
              <a:cs typeface="Times New Roman" panose="02020603050405020304" pitchFamily="18" charset="0"/>
            </a:endParaRPr>
          </a:p>
        </p:txBody>
      </p:sp>
      <p:sp>
        <p:nvSpPr>
          <p:cNvPr id="13315" name="Rectangle 2"/>
          <p:cNvSpPr>
            <a:spLocks noGrp="1" noRot="1" noChangeAspect="1" noChangeArrowheads="1" noTextEdit="1"/>
          </p:cNvSpPr>
          <p:nvPr>
            <p:ph type="sldImg"/>
          </p:nvPr>
        </p:nvSpPr>
        <p:spPr/>
      </p:sp>
      <p:sp>
        <p:nvSpPr>
          <p:cNvPr id="133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5BE62B6-4464-46E5-849D-AC0B4CA5EED0}" type="slidenum">
              <a:rPr kumimoji="1" lang="zh-CN" altLang="en-US" smtClean="0">
                <a:latin typeface="Times New Roman" panose="02020603050405020304" pitchFamily="18" charset="0"/>
                <a:cs typeface="Times New Roman" panose="02020603050405020304" pitchFamily="18" charset="0"/>
              </a:rPr>
              <a:t>7</a:t>
            </a:fld>
            <a:endParaRPr kumimoji="1" lang="en-US" altLang="zh-CN">
              <a:latin typeface="Times New Roman" panose="02020603050405020304" pitchFamily="18" charset="0"/>
              <a:cs typeface="Times New Roman" panose="02020603050405020304" pitchFamily="18" charset="0"/>
            </a:endParaRPr>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EBD21E5-DE7D-486A-90F3-DDD74C728585}" type="slidenum">
              <a:rPr kumimoji="1" lang="zh-CN" altLang="en-US" smtClean="0">
                <a:latin typeface="Times New Roman" panose="02020603050405020304" pitchFamily="18" charset="0"/>
                <a:cs typeface="Times New Roman" panose="02020603050405020304" pitchFamily="18" charset="0"/>
              </a:rPr>
              <a:t>8</a:t>
            </a:fld>
            <a:endParaRPr kumimoji="1" lang="en-US" altLang="zh-CN">
              <a:latin typeface="Times New Roman" panose="02020603050405020304" pitchFamily="18" charset="0"/>
              <a:cs typeface="Times New Roman" panose="02020603050405020304" pitchFamily="18" charset="0"/>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34B8F8F-69A0-4B34-9E45-E6E08B92A740}" type="slidenum">
              <a:rPr lang="en-US" altLang="zh-CN" smtClean="0"/>
              <a:t>9</a:t>
            </a:fld>
            <a:endParaRPr lang="en-US" altLang="zh-CN"/>
          </a:p>
        </p:txBody>
      </p:sp>
    </p:spTree>
    <p:extLst>
      <p:ext uri="{BB962C8B-B14F-4D97-AF65-F5344CB8AC3E}">
        <p14:creationId xmlns:p14="http://schemas.microsoft.com/office/powerpoint/2010/main" val="2321225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投影片圖像版面配置區 1"/>
          <p:cNvSpPr>
            <a:spLocks noGrp="1" noRot="1" noChangeAspect="1" noChangeArrowheads="1" noTextEdit="1"/>
          </p:cNvSpPr>
          <p:nvPr>
            <p:ph type="sldImg"/>
          </p:nvPr>
        </p:nvSpPr>
        <p:spPr/>
      </p:sp>
      <p:sp>
        <p:nvSpPr>
          <p:cNvPr id="24579" name="備忘稿版面配置區 2"/>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Arial" panose="020B0604020202020204" pitchFamily="34" charset="0"/>
            </a:endParaRPr>
          </a:p>
        </p:txBody>
      </p:sp>
      <p:sp>
        <p:nvSpPr>
          <p:cNvPr id="24580" name="投影片編號版面配置區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24E5795-19BF-4932-AC3F-7A7E9C9AAD86}" type="slidenum">
              <a:rPr lang="zh-TW" altLang="en-US" smtClean="0"/>
              <a:t>14</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00A10B2-0EFA-4093-99E5-C4ABB7B59D75}"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8F9E493-78BA-4BE1-B845-01288CF0F8B0}"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F8F9D015-5187-4853-A602-FA6D1D3A8D1E}"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5A028E4-3F20-498A-B647-4A2BA13AEE20}"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535A4560-184C-4059-92EC-1D2A38BB3AE1}"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E31A06F5-A117-4853-B48F-D27728D6EC86}"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2F616416-D7A2-4570-916C-D52CC8DD46E6}"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07D325B6-11F9-462F-AFDF-19D0A45C77A1}"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C355666B-6236-43B2-AC62-858D3589A3AE}"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2C76F50B-7FF1-4D7B-B034-30D7218465BC}"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2CDCAA7A-0C96-4A5D-A669-05C2C299C06B}"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027" name="Rectangle 3"/>
          <p:cNvSpPr>
            <a:spLocks noGrp="1" noChangeArrowheads="1"/>
          </p:cNvSpPr>
          <p:nvPr>
            <p:ph type="body" idx="1"/>
          </p:nvPr>
        </p:nvSpPr>
        <p:spPr bwMode="auto">
          <a:xfrm>
            <a:off x="609600" y="1600200"/>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148" name="Rectangle 4"/>
          <p:cNvSpPr>
            <a:spLocks noGrp="1" noChangeArrowheads="1"/>
          </p:cNvSpPr>
          <p:nvPr>
            <p:ph type="dt" sz="half" idx="2"/>
          </p:nvPr>
        </p:nvSpPr>
        <p:spPr bwMode="auto">
          <a:xfrm>
            <a:off x="609600" y="6245225"/>
            <a:ext cx="2844800" cy="476250"/>
          </a:xfrm>
          <a:prstGeom prst="rect">
            <a:avLst/>
          </a:prstGeom>
          <a:noFill/>
          <a:ln>
            <a:noFill/>
          </a:ln>
          <a:effectLst/>
        </p:spPr>
        <p:txBody>
          <a:bodyPr vert="horz" wrap="square" lIns="91440" tIns="45720" rIns="91440" bIns="45720" numCol="1" anchor="t" anchorCtr="0" compatLnSpc="1"/>
          <a:lstStyle>
            <a:lvl1pPr eaLnBrk="1" hangingPunct="1">
              <a:defRPr sz="1400">
                <a:latin typeface="Arial" panose="020B0604020202020204" pitchFamily="34" charset="0"/>
              </a:defRPr>
            </a:lvl1pPr>
          </a:lstStyle>
          <a:p>
            <a:pPr>
              <a:defRPr/>
            </a:pPr>
            <a:endParaRPr lang="en-US" altLang="zh-CN"/>
          </a:p>
        </p:txBody>
      </p:sp>
      <p:sp>
        <p:nvSpPr>
          <p:cNvPr id="6149" name="Rectangle 5"/>
          <p:cNvSpPr>
            <a:spLocks noGrp="1" noChangeArrowheads="1"/>
          </p:cNvSpPr>
          <p:nvPr>
            <p:ph type="ftr" sz="quarter" idx="3"/>
          </p:nvPr>
        </p:nvSpPr>
        <p:spPr bwMode="auto">
          <a:xfrm>
            <a:off x="4165600" y="6245225"/>
            <a:ext cx="3860800" cy="476250"/>
          </a:xfrm>
          <a:prstGeom prst="rect">
            <a:avLst/>
          </a:prstGeom>
          <a:noFill/>
          <a:ln>
            <a:noFill/>
          </a:ln>
          <a:effectLst/>
        </p:spPr>
        <p:txBody>
          <a:bodyPr vert="horz" wrap="square" lIns="91440" tIns="45720" rIns="91440" bIns="45720" numCol="1" anchor="t" anchorCtr="0" compatLnSpc="1"/>
          <a:lstStyle>
            <a:lvl1pPr algn="ctr" eaLnBrk="1" hangingPunct="1">
              <a:defRPr sz="1400">
                <a:latin typeface="Arial" panose="020B0604020202020204" pitchFamily="34" charset="0"/>
              </a:defRPr>
            </a:lvl1pPr>
          </a:lstStyle>
          <a:p>
            <a:pPr>
              <a:defRPr/>
            </a:pPr>
            <a:endParaRPr lang="en-US" altLang="zh-CN"/>
          </a:p>
        </p:txBody>
      </p:sp>
      <p:sp>
        <p:nvSpPr>
          <p:cNvPr id="6150" name="Rectangle 6"/>
          <p:cNvSpPr>
            <a:spLocks noGrp="1" noChangeArrowheads="1"/>
          </p:cNvSpPr>
          <p:nvPr>
            <p:ph type="sldNum" sz="quarter" idx="4"/>
          </p:nvPr>
        </p:nvSpPr>
        <p:spPr bwMode="auto">
          <a:xfrm>
            <a:off x="8737600" y="6245225"/>
            <a:ext cx="2844800" cy="476250"/>
          </a:xfrm>
          <a:prstGeom prst="rect">
            <a:avLst/>
          </a:prstGeom>
          <a:noFill/>
          <a:ln>
            <a:noFill/>
          </a:ln>
          <a:effectLst/>
        </p:spPr>
        <p:txBody>
          <a:bodyPr vert="horz" wrap="square" lIns="91440" tIns="45720" rIns="91440" bIns="45720" numCol="1" anchor="t" anchorCtr="0" compatLnSpc="1"/>
          <a:lstStyle>
            <a:lvl1pPr algn="r" eaLnBrk="1" hangingPunct="1">
              <a:defRPr sz="1400"/>
            </a:lvl1pPr>
          </a:lstStyle>
          <a:p>
            <a:pPr>
              <a:defRPr/>
            </a:pPr>
            <a:fld id="{FF2A9DF0-D5DE-4CFD-9FE4-BA9C9FE3B48F}"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6.wmf"/><Relationship Id="rId7" Type="http://schemas.openxmlformats.org/officeDocument/2006/relationships/image" Target="../media/image18.jpe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17.wmf"/><Relationship Id="rId5" Type="http://schemas.openxmlformats.org/officeDocument/2006/relationships/oleObject" Target="../embeddings/oleObject3.bin"/><Relationship Id="rId4" Type="http://schemas.openxmlformats.org/officeDocument/2006/relationships/oleObject" Target="../embeddings/oleObject2.bin"/><Relationship Id="rId9"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oleObject" Target="../embeddings/oleObject8.bin"/><Relationship Id="rId3" Type="http://schemas.openxmlformats.org/officeDocument/2006/relationships/oleObject" Target="../embeddings/oleObject4.bin"/><Relationship Id="rId7" Type="http://schemas.openxmlformats.org/officeDocument/2006/relationships/image" Target="../media/image12.jpeg"/><Relationship Id="rId12" Type="http://schemas.openxmlformats.org/officeDocument/2006/relationships/image" Target="../media/image25.jpeg"/><Relationship Id="rId17" Type="http://schemas.openxmlformats.org/officeDocument/2006/relationships/image" Target="../media/image15.jpeg"/><Relationship Id="rId2" Type="http://schemas.openxmlformats.org/officeDocument/2006/relationships/notesSlide" Target="../notesSlides/notesSlide9.xml"/><Relationship Id="rId16" Type="http://schemas.openxmlformats.org/officeDocument/2006/relationships/image" Target="../media/image27.wmf"/><Relationship Id="rId1" Type="http://schemas.openxmlformats.org/officeDocument/2006/relationships/slideLayout" Target="../slideLayouts/slideLayout2.xml"/><Relationship Id="rId6" Type="http://schemas.openxmlformats.org/officeDocument/2006/relationships/image" Target="../media/image23.wmf"/><Relationship Id="rId11" Type="http://schemas.openxmlformats.org/officeDocument/2006/relationships/image" Target="../media/image24.wmf"/><Relationship Id="rId5" Type="http://schemas.openxmlformats.org/officeDocument/2006/relationships/oleObject" Target="../embeddings/oleObject5.bin"/><Relationship Id="rId15" Type="http://schemas.openxmlformats.org/officeDocument/2006/relationships/oleObject" Target="../embeddings/oleObject9.bin"/><Relationship Id="rId10" Type="http://schemas.openxmlformats.org/officeDocument/2006/relationships/oleObject" Target="../embeddings/oleObject7.bin"/><Relationship Id="rId4" Type="http://schemas.openxmlformats.org/officeDocument/2006/relationships/image" Target="../media/image22.wmf"/><Relationship Id="rId9" Type="http://schemas.openxmlformats.org/officeDocument/2006/relationships/image" Target="../media/image13.png"/><Relationship Id="rId14" Type="http://schemas.openxmlformats.org/officeDocument/2006/relationships/image" Target="../media/image26.wmf"/></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2.wmf"/><Relationship Id="rId4" Type="http://schemas.openxmlformats.org/officeDocument/2006/relationships/oleObject" Target="../embeddings/oleObject10.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oleObject" Target="../embeddings/oleObject11.bin"/><Relationship Id="rId7" Type="http://schemas.openxmlformats.org/officeDocument/2006/relationships/image" Target="../media/image13.png"/><Relationship Id="rId12"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30.wmf"/><Relationship Id="rId5" Type="http://schemas.openxmlformats.org/officeDocument/2006/relationships/image" Target="../media/image11.png"/><Relationship Id="rId10" Type="http://schemas.openxmlformats.org/officeDocument/2006/relationships/oleObject" Target="../embeddings/oleObject13.bin"/><Relationship Id="rId4" Type="http://schemas.openxmlformats.org/officeDocument/2006/relationships/image" Target="../media/image22.wmf"/><Relationship Id="rId9" Type="http://schemas.openxmlformats.org/officeDocument/2006/relationships/image" Target="../media/image29.wmf"/></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3.pn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32.wmf"/><Relationship Id="rId12" Type="http://schemas.openxmlformats.org/officeDocument/2006/relationships/image" Target="../media/image1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oleObject" Target="../embeddings/oleObject14.bin"/><Relationship Id="rId11" Type="http://schemas.openxmlformats.org/officeDocument/2006/relationships/image" Target="../media/image13.png"/><Relationship Id="rId5" Type="http://schemas.openxmlformats.org/officeDocument/2006/relationships/image" Target="../media/image31.png"/><Relationship Id="rId10" Type="http://schemas.openxmlformats.org/officeDocument/2006/relationships/image" Target="../media/image12.jpeg"/><Relationship Id="rId4" Type="http://schemas.openxmlformats.org/officeDocument/2006/relationships/notesSlide" Target="../notesSlides/notesSlide14.xml"/><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5.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2.jpe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34.png"/><Relationship Id="rId9" Type="http://schemas.openxmlformats.org/officeDocument/2006/relationships/image" Target="../media/image32.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41.emf"/><Relationship Id="rId2" Type="http://schemas.openxmlformats.org/officeDocument/2006/relationships/notesSlide" Target="../notesSlides/notesSlide16.xml"/><Relationship Id="rId16" Type="http://schemas.openxmlformats.org/officeDocument/2006/relationships/image" Target="../media/image43.emf"/><Relationship Id="rId1" Type="http://schemas.openxmlformats.org/officeDocument/2006/relationships/slideLayout" Target="../slideLayouts/slideLayout7.xml"/><Relationship Id="rId6" Type="http://schemas.openxmlformats.org/officeDocument/2006/relationships/image" Target="../media/image38.emf"/><Relationship Id="rId11" Type="http://schemas.openxmlformats.org/officeDocument/2006/relationships/oleObject" Target="../embeddings/oleObject19.bin"/><Relationship Id="rId5" Type="http://schemas.openxmlformats.org/officeDocument/2006/relationships/oleObject" Target="../embeddings/oleObject16.bin"/><Relationship Id="rId15" Type="http://schemas.openxmlformats.org/officeDocument/2006/relationships/oleObject" Target="../embeddings/oleObject21.bin"/><Relationship Id="rId10" Type="http://schemas.openxmlformats.org/officeDocument/2006/relationships/image" Target="../media/image40.emf"/><Relationship Id="rId4" Type="http://schemas.openxmlformats.org/officeDocument/2006/relationships/image" Target="../media/image37.wmf"/><Relationship Id="rId9" Type="http://schemas.openxmlformats.org/officeDocument/2006/relationships/oleObject" Target="../embeddings/oleObject18.bin"/><Relationship Id="rId14" Type="http://schemas.openxmlformats.org/officeDocument/2006/relationships/image" Target="../media/image42.emf"/></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32.wmf"/><Relationship Id="rId5" Type="http://schemas.openxmlformats.org/officeDocument/2006/relationships/oleObject" Target="../embeddings/oleObject22.bin"/><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6.png"/><Relationship Id="rId4" Type="http://schemas.openxmlformats.org/officeDocument/2006/relationships/image" Target="../media/image32.wmf"/></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48.png"/><Relationship Id="rId5" Type="http://schemas.openxmlformats.org/officeDocument/2006/relationships/image" Target="../media/image32.wmf"/><Relationship Id="rId4" Type="http://schemas.openxmlformats.org/officeDocument/2006/relationships/oleObject" Target="../embeddings/oleObject22.bin"/></Relationships>
</file>

<file path=ppt/slides/_rels/slide38.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embeddings/oleObject29.bin"/><Relationship Id="rId18" Type="http://schemas.openxmlformats.org/officeDocument/2006/relationships/image" Target="../media/image65.wmf"/><Relationship Id="rId26" Type="http://schemas.openxmlformats.org/officeDocument/2006/relationships/image" Target="../media/image69.wmf"/><Relationship Id="rId3" Type="http://schemas.openxmlformats.org/officeDocument/2006/relationships/oleObject" Target="../embeddings/oleObject24.bin"/><Relationship Id="rId21" Type="http://schemas.openxmlformats.org/officeDocument/2006/relationships/oleObject" Target="../embeddings/oleObject33.bin"/><Relationship Id="rId7" Type="http://schemas.openxmlformats.org/officeDocument/2006/relationships/oleObject" Target="../embeddings/oleObject26.bin"/><Relationship Id="rId12" Type="http://schemas.openxmlformats.org/officeDocument/2006/relationships/image" Target="../media/image62.wmf"/><Relationship Id="rId17" Type="http://schemas.openxmlformats.org/officeDocument/2006/relationships/oleObject" Target="../embeddings/oleObject31.bin"/><Relationship Id="rId25" Type="http://schemas.openxmlformats.org/officeDocument/2006/relationships/oleObject" Target="../embeddings/oleObject35.bin"/><Relationship Id="rId2" Type="http://schemas.openxmlformats.org/officeDocument/2006/relationships/notesSlide" Target="../notesSlides/notesSlide28.xml"/><Relationship Id="rId16" Type="http://schemas.openxmlformats.org/officeDocument/2006/relationships/image" Target="../media/image64.wmf"/><Relationship Id="rId20" Type="http://schemas.openxmlformats.org/officeDocument/2006/relationships/image" Target="../media/image66.wmf"/><Relationship Id="rId1" Type="http://schemas.openxmlformats.org/officeDocument/2006/relationships/slideLayout" Target="../slideLayouts/slideLayout2.xml"/><Relationship Id="rId6" Type="http://schemas.openxmlformats.org/officeDocument/2006/relationships/image" Target="../media/image59.wmf"/><Relationship Id="rId11" Type="http://schemas.openxmlformats.org/officeDocument/2006/relationships/oleObject" Target="../embeddings/oleObject28.bin"/><Relationship Id="rId24" Type="http://schemas.openxmlformats.org/officeDocument/2006/relationships/image" Target="../media/image68.wmf"/><Relationship Id="rId5" Type="http://schemas.openxmlformats.org/officeDocument/2006/relationships/oleObject" Target="../embeddings/oleObject25.bin"/><Relationship Id="rId15" Type="http://schemas.openxmlformats.org/officeDocument/2006/relationships/oleObject" Target="../embeddings/oleObject30.bin"/><Relationship Id="rId23" Type="http://schemas.openxmlformats.org/officeDocument/2006/relationships/oleObject" Target="../embeddings/oleObject34.bin"/><Relationship Id="rId10" Type="http://schemas.openxmlformats.org/officeDocument/2006/relationships/image" Target="../media/image61.wmf"/><Relationship Id="rId19" Type="http://schemas.openxmlformats.org/officeDocument/2006/relationships/oleObject" Target="../embeddings/oleObject32.bin"/><Relationship Id="rId4" Type="http://schemas.openxmlformats.org/officeDocument/2006/relationships/image" Target="../media/image58.wmf"/><Relationship Id="rId9" Type="http://schemas.openxmlformats.org/officeDocument/2006/relationships/oleObject" Target="../embeddings/oleObject27.bin"/><Relationship Id="rId14" Type="http://schemas.openxmlformats.org/officeDocument/2006/relationships/image" Target="../media/image63.wmf"/><Relationship Id="rId22" Type="http://schemas.openxmlformats.org/officeDocument/2006/relationships/image" Target="../media/image67.wmf"/><Relationship Id="rId27" Type="http://schemas.openxmlformats.org/officeDocument/2006/relationships/image" Target="../media/image57.GIF"/></Relationships>
</file>

<file path=ppt/slides/_rels/slide41.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embeddings/oleObject29.bin"/><Relationship Id="rId18" Type="http://schemas.openxmlformats.org/officeDocument/2006/relationships/image" Target="../media/image65.wmf"/><Relationship Id="rId26" Type="http://schemas.openxmlformats.org/officeDocument/2006/relationships/image" Target="../media/image69.wmf"/><Relationship Id="rId3" Type="http://schemas.openxmlformats.org/officeDocument/2006/relationships/oleObject" Target="../embeddings/oleObject24.bin"/><Relationship Id="rId21" Type="http://schemas.openxmlformats.org/officeDocument/2006/relationships/oleObject" Target="../embeddings/oleObject33.bin"/><Relationship Id="rId7" Type="http://schemas.openxmlformats.org/officeDocument/2006/relationships/oleObject" Target="../embeddings/oleObject26.bin"/><Relationship Id="rId12" Type="http://schemas.openxmlformats.org/officeDocument/2006/relationships/image" Target="../media/image62.wmf"/><Relationship Id="rId17" Type="http://schemas.openxmlformats.org/officeDocument/2006/relationships/oleObject" Target="../embeddings/oleObject31.bin"/><Relationship Id="rId25" Type="http://schemas.openxmlformats.org/officeDocument/2006/relationships/oleObject" Target="../embeddings/oleObject35.bin"/><Relationship Id="rId2" Type="http://schemas.openxmlformats.org/officeDocument/2006/relationships/notesSlide" Target="../notesSlides/notesSlide29.xml"/><Relationship Id="rId16" Type="http://schemas.openxmlformats.org/officeDocument/2006/relationships/image" Target="../media/image64.wmf"/><Relationship Id="rId20" Type="http://schemas.openxmlformats.org/officeDocument/2006/relationships/image" Target="../media/image66.wmf"/><Relationship Id="rId1" Type="http://schemas.openxmlformats.org/officeDocument/2006/relationships/slideLayout" Target="../slideLayouts/slideLayout2.xml"/><Relationship Id="rId6" Type="http://schemas.openxmlformats.org/officeDocument/2006/relationships/image" Target="../media/image59.wmf"/><Relationship Id="rId11" Type="http://schemas.openxmlformats.org/officeDocument/2006/relationships/oleObject" Target="../embeddings/oleObject28.bin"/><Relationship Id="rId24" Type="http://schemas.openxmlformats.org/officeDocument/2006/relationships/image" Target="../media/image68.wmf"/><Relationship Id="rId5" Type="http://schemas.openxmlformats.org/officeDocument/2006/relationships/oleObject" Target="../embeddings/oleObject25.bin"/><Relationship Id="rId15" Type="http://schemas.openxmlformats.org/officeDocument/2006/relationships/oleObject" Target="../embeddings/oleObject30.bin"/><Relationship Id="rId23" Type="http://schemas.openxmlformats.org/officeDocument/2006/relationships/oleObject" Target="../embeddings/oleObject34.bin"/><Relationship Id="rId10" Type="http://schemas.openxmlformats.org/officeDocument/2006/relationships/image" Target="../media/image61.wmf"/><Relationship Id="rId19" Type="http://schemas.openxmlformats.org/officeDocument/2006/relationships/oleObject" Target="../embeddings/oleObject32.bin"/><Relationship Id="rId4" Type="http://schemas.openxmlformats.org/officeDocument/2006/relationships/image" Target="../media/image58.wmf"/><Relationship Id="rId9" Type="http://schemas.openxmlformats.org/officeDocument/2006/relationships/oleObject" Target="../embeddings/oleObject27.bin"/><Relationship Id="rId14" Type="http://schemas.openxmlformats.org/officeDocument/2006/relationships/image" Target="../media/image63.wmf"/><Relationship Id="rId22" Type="http://schemas.openxmlformats.org/officeDocument/2006/relationships/image" Target="../media/image67.wmf"/><Relationship Id="rId27" Type="http://schemas.openxmlformats.org/officeDocument/2006/relationships/image" Target="../media/image57.GIF"/></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oleObject" Target="../embeddings/oleObject11.bin"/><Relationship Id="rId7" Type="http://schemas.openxmlformats.org/officeDocument/2006/relationships/image" Target="../media/image70.w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oleObject" Target="../embeddings/oleObject36.bin"/><Relationship Id="rId5" Type="http://schemas.openxmlformats.org/officeDocument/2006/relationships/image" Target="../media/image68.wmf"/><Relationship Id="rId4" Type="http://schemas.openxmlformats.org/officeDocument/2006/relationships/image" Target="../media/image66.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55.GI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6.wmf"/><Relationship Id="rId5" Type="http://schemas.openxmlformats.org/officeDocument/2006/relationships/oleObject" Target="../embeddings/oleObject11.bin"/><Relationship Id="rId4" Type="http://schemas.openxmlformats.org/officeDocument/2006/relationships/image" Target="../media/image72.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3.wmf"/></Relationships>
</file>

<file path=ppt/slides/_rels/slide45.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oleObject" Target="../embeddings/oleObject39.bin"/><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wmf"/><Relationship Id="rId4" Type="http://schemas.openxmlformats.org/officeDocument/2006/relationships/oleObject" Target="../embeddings/oleObject40.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82.png"/><Relationship Id="rId5" Type="http://schemas.openxmlformats.org/officeDocument/2006/relationships/image" Target="../media/image32.wmf"/><Relationship Id="rId4" Type="http://schemas.openxmlformats.org/officeDocument/2006/relationships/oleObject" Target="../embeddings/oleObject22.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32.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32.wmf"/></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1.w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oleObject" Target="../embeddings/oleObject42.bin"/><Relationship Id="rId5" Type="http://schemas.openxmlformats.org/officeDocument/2006/relationships/image" Target="../media/image32.wmf"/><Relationship Id="rId4" Type="http://schemas.openxmlformats.org/officeDocument/2006/relationships/oleObject" Target="../embeddings/oleObject41.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93.png"/><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tags" Target="../tags/tag11.xml"/><Relationship Id="rId7" Type="http://schemas.openxmlformats.org/officeDocument/2006/relationships/image" Target="../media/image94.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42.xml"/><Relationship Id="rId5" Type="http://schemas.openxmlformats.org/officeDocument/2006/relationships/slideLayout" Target="../slideLayouts/slideLayout2.xml"/><Relationship Id="rId10" Type="http://schemas.openxmlformats.org/officeDocument/2006/relationships/image" Target="../media/image97.png"/><Relationship Id="rId4" Type="http://schemas.openxmlformats.org/officeDocument/2006/relationships/tags" Target="../tags/tag12.xml"/><Relationship Id="rId9"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notesSlide" Target="../notesSlides/notesSlide43.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notesSlide" Target="../notesSlides/notesSlide44.xml"/></Relationships>
</file>

<file path=ppt/slides/_rels/slide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C358252-383A-69DC-CC9C-41B800E2E392}"/>
              </a:ext>
            </a:extLst>
          </p:cNvPr>
          <p:cNvSpPr txBox="1"/>
          <p:nvPr/>
        </p:nvSpPr>
        <p:spPr>
          <a:xfrm>
            <a:off x="2387588" y="1772816"/>
            <a:ext cx="8748972" cy="1938992"/>
          </a:xfrm>
          <a:prstGeom prst="rect">
            <a:avLst/>
          </a:prstGeom>
          <a:noFill/>
        </p:spPr>
        <p:txBody>
          <a:bodyPr wrap="square">
            <a:spAutoFit/>
          </a:bodyPr>
          <a:lstStyle/>
          <a:p>
            <a:r>
              <a:rPr lang="zh-CN" altLang="en-US" sz="6000" b="1" dirty="0">
                <a:latin typeface="黑体" panose="02010609060101010101" pitchFamily="49" charset="-122"/>
                <a:ea typeface="黑体" panose="02010609060101010101" pitchFamily="49" charset="-122"/>
              </a:rPr>
              <a:t>数据会说话：</a:t>
            </a:r>
            <a:endParaRPr lang="en-US" altLang="zh-CN" sz="6000" b="1" dirty="0">
              <a:latin typeface="黑体" panose="02010609060101010101" pitchFamily="49" charset="-122"/>
              <a:ea typeface="黑体" panose="02010609060101010101" pitchFamily="49" charset="-122"/>
            </a:endParaRPr>
          </a:p>
          <a:p>
            <a:r>
              <a:rPr lang="en-US" altLang="zh-CN" sz="6000" b="1" dirty="0">
                <a:latin typeface="黑体" panose="02010609060101010101" pitchFamily="49" charset="-122"/>
                <a:ea typeface="黑体" panose="02010609060101010101" pitchFamily="49" charset="-122"/>
              </a:rPr>
              <a:t>    </a:t>
            </a:r>
            <a:r>
              <a:rPr lang="zh-CN" altLang="en-US" sz="6000" b="1" dirty="0">
                <a:latin typeface="黑体" panose="02010609060101010101" pitchFamily="49" charset="-122"/>
                <a:ea typeface="黑体" panose="02010609060101010101" pitchFamily="49" charset="-122"/>
              </a:rPr>
              <a:t>揭开机器学习的面纱</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21"/>
          <p:cNvSpPr>
            <a:spLocks noChangeArrowheads="1"/>
          </p:cNvSpPr>
          <p:nvPr/>
        </p:nvSpPr>
        <p:spPr bwMode="auto">
          <a:xfrm>
            <a:off x="8210326" y="2009775"/>
            <a:ext cx="2819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a:solidFill>
                  <a:srgbClr val="222222"/>
                </a:solidFill>
                <a:latin typeface="Comic Sans MS" panose="030F0702030302020204" pitchFamily="66" charset="0"/>
                <a:ea typeface="黑体" panose="02010609060101010101" pitchFamily="49" charset="-122"/>
              </a:rPr>
              <a:t>70</a:t>
            </a:r>
            <a:r>
              <a:rPr lang="zh-CN" altLang="en-US" sz="2400" b="1">
                <a:solidFill>
                  <a:srgbClr val="222222"/>
                </a:solidFill>
                <a:latin typeface="Comic Sans MS" panose="030F0702030302020204" pitchFamily="66" charset="0"/>
                <a:ea typeface="黑体" panose="02010609060101010101" pitchFamily="49" charset="-122"/>
              </a:rPr>
              <a:t>平方， </a:t>
            </a:r>
            <a:r>
              <a:rPr lang="en-US" altLang="zh-CN" sz="2400" b="1">
                <a:solidFill>
                  <a:srgbClr val="222222"/>
                </a:solidFill>
                <a:latin typeface="Comic Sans MS" panose="030F0702030302020204" pitchFamily="66" charset="0"/>
                <a:ea typeface="黑体" panose="02010609060101010101" pitchFamily="49" charset="-122"/>
              </a:rPr>
              <a:t>100</a:t>
            </a:r>
            <a:r>
              <a:rPr lang="zh-CN" altLang="en-US" sz="2400" b="1">
                <a:solidFill>
                  <a:srgbClr val="222222"/>
                </a:solidFill>
                <a:latin typeface="Comic Sans MS" panose="030F0702030302020204" pitchFamily="66" charset="0"/>
                <a:ea typeface="黑体" panose="02010609060101010101" pitchFamily="49" charset="-122"/>
              </a:rPr>
              <a:t>万</a:t>
            </a:r>
            <a:endParaRPr lang="zh-TW" altLang="en-US" sz="2400" b="1">
              <a:latin typeface="Comic Sans MS" panose="030F0702030302020204" pitchFamily="66" charset="0"/>
              <a:ea typeface="黑体" panose="02010609060101010101" pitchFamily="49" charset="-122"/>
            </a:endParaRPr>
          </a:p>
        </p:txBody>
      </p:sp>
      <p:sp>
        <p:nvSpPr>
          <p:cNvPr id="19459" name="文字方塊 24"/>
          <p:cNvSpPr txBox="1">
            <a:spLocks noChangeArrowheads="1"/>
          </p:cNvSpPr>
          <p:nvPr/>
        </p:nvSpPr>
        <p:spPr bwMode="auto">
          <a:xfrm>
            <a:off x="8375426" y="3181350"/>
            <a:ext cx="2452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a:latin typeface="Comic Sans MS" panose="030F0702030302020204" pitchFamily="66" charset="0"/>
                <a:ea typeface="黑体" panose="02010609060101010101" pitchFamily="49" charset="-122"/>
              </a:rPr>
              <a:t>82</a:t>
            </a:r>
            <a:r>
              <a:rPr lang="zh-CN" altLang="en-US" sz="2400" b="1">
                <a:latin typeface="Comic Sans MS" panose="030F0702030302020204" pitchFamily="66" charset="0"/>
                <a:ea typeface="黑体" panose="02010609060101010101" pitchFamily="49" charset="-122"/>
              </a:rPr>
              <a:t>平方，</a:t>
            </a:r>
            <a:r>
              <a:rPr lang="en-US" altLang="zh-CN" sz="2400" b="1">
                <a:latin typeface="Comic Sans MS" panose="030F0702030302020204" pitchFamily="66" charset="0"/>
                <a:ea typeface="黑体" panose="02010609060101010101" pitchFamily="49" charset="-122"/>
              </a:rPr>
              <a:t>120</a:t>
            </a:r>
            <a:r>
              <a:rPr lang="zh-CN" altLang="en-US" sz="2400" b="1">
                <a:latin typeface="Comic Sans MS" panose="030F0702030302020204" pitchFamily="66" charset="0"/>
                <a:ea typeface="黑体" panose="02010609060101010101" pitchFamily="49" charset="-122"/>
              </a:rPr>
              <a:t>万</a:t>
            </a:r>
            <a:endParaRPr lang="zh-TW" altLang="en-US" sz="2400" b="1">
              <a:latin typeface="Comic Sans MS" panose="030F0702030302020204" pitchFamily="66" charset="0"/>
              <a:ea typeface="黑体" panose="02010609060101010101" pitchFamily="49" charset="-122"/>
            </a:endParaRPr>
          </a:p>
        </p:txBody>
      </p:sp>
      <p:pic>
        <p:nvPicPr>
          <p:cNvPr id="19460" name="圖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75" y="1952625"/>
            <a:ext cx="132397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字方塊 14"/>
          <p:cNvSpPr txBox="1">
            <a:spLocks noChangeArrowheads="1"/>
          </p:cNvSpPr>
          <p:nvPr/>
        </p:nvSpPr>
        <p:spPr bwMode="auto">
          <a:xfrm>
            <a:off x="1989138" y="3938588"/>
            <a:ext cx="2976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latin typeface="Comic Sans MS" panose="030F0702030302020204" pitchFamily="66" charset="0"/>
                <a:ea typeface="黑体" panose="02010609060101010101" pitchFamily="49" charset="-122"/>
              </a:rPr>
              <a:t>150</a:t>
            </a:r>
            <a:r>
              <a:rPr lang="zh-CN" altLang="en-US" sz="2800" b="1">
                <a:latin typeface="Comic Sans MS" panose="030F0702030302020204" pitchFamily="66" charset="0"/>
                <a:ea typeface="黑体" panose="02010609060101010101" pitchFamily="49" charset="-122"/>
              </a:rPr>
              <a:t>万</a:t>
            </a:r>
            <a:endParaRPr lang="zh-TW" altLang="en-US" sz="2800" b="1">
              <a:latin typeface="Comic Sans MS" panose="030F0702030302020204" pitchFamily="66" charset="0"/>
              <a:ea typeface="黑体" panose="02010609060101010101" pitchFamily="49" charset="-122"/>
            </a:endParaRPr>
          </a:p>
        </p:txBody>
      </p:sp>
      <p:sp>
        <p:nvSpPr>
          <p:cNvPr id="19462" name="文字方塊 15"/>
          <p:cNvSpPr txBox="1">
            <a:spLocks noChangeArrowheads="1"/>
          </p:cNvSpPr>
          <p:nvPr/>
        </p:nvSpPr>
        <p:spPr bwMode="auto">
          <a:xfrm>
            <a:off x="8473057" y="5526088"/>
            <a:ext cx="2257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solidFill>
                  <a:srgbClr val="FF0000"/>
                </a:solidFill>
                <a:latin typeface="Comic Sans MS" panose="030F0702030302020204" pitchFamily="66" charset="0"/>
                <a:ea typeface="黑体" panose="02010609060101010101" pitchFamily="49" charset="-122"/>
              </a:rPr>
              <a:t>大量的数据</a:t>
            </a:r>
            <a:endParaRPr lang="zh-TW" altLang="en-US" b="1" dirty="0">
              <a:solidFill>
                <a:srgbClr val="FF0000"/>
              </a:solidFill>
              <a:latin typeface="Comic Sans MS" panose="030F0702030302020204" pitchFamily="66" charset="0"/>
              <a:ea typeface="黑体" panose="02010609060101010101" pitchFamily="49" charset="-122"/>
            </a:endParaRPr>
          </a:p>
        </p:txBody>
      </p:sp>
      <p:sp>
        <p:nvSpPr>
          <p:cNvPr id="17" name="文字方塊 16"/>
          <p:cNvSpPr txBox="1"/>
          <p:nvPr/>
        </p:nvSpPr>
        <p:spPr>
          <a:xfrm>
            <a:off x="3900488" y="5168900"/>
            <a:ext cx="2389187" cy="954088"/>
          </a:xfrm>
          <a:prstGeom prst="rect">
            <a:avLst/>
          </a:prstGeom>
          <a:solidFill>
            <a:schemeClr val="accent2">
              <a:lumMod val="20000"/>
              <a:lumOff val="80000"/>
            </a:schemeClr>
          </a:solidFill>
          <a:ln w="38100">
            <a:solidFill>
              <a:srgbClr val="FF0000"/>
            </a:solidFill>
          </a:ln>
        </p:spPr>
        <p:txBody>
          <a:bodyPr>
            <a:spAutoFit/>
          </a:bodyPr>
          <a:lstStyle/>
          <a:p>
            <a:pPr eaLnBrk="1" hangingPunct="1">
              <a:defRPr/>
            </a:pPr>
            <a:r>
              <a:rPr lang="zh-CN" altLang="en-US" sz="2800" b="1" dirty="0">
                <a:latin typeface="Comic Sans MS" panose="030F0702030302020204" pitchFamily="66" charset="0"/>
                <a:ea typeface="黑体" panose="02010609060101010101" pitchFamily="49" charset="-122"/>
              </a:rPr>
              <a:t>编写用于机器学习的代码</a:t>
            </a:r>
            <a:endParaRPr lang="zh-TW" altLang="en-US" sz="2800" b="1" dirty="0">
              <a:latin typeface="Comic Sans MS" panose="030F0702030302020204" pitchFamily="66" charset="0"/>
              <a:ea typeface="黑体" panose="02010609060101010101" pitchFamily="49" charset="-122"/>
            </a:endParaRPr>
          </a:p>
        </p:txBody>
      </p:sp>
      <p:cxnSp>
        <p:nvCxnSpPr>
          <p:cNvPr id="19" name="直線單箭頭接點 18"/>
          <p:cNvCxnSpPr/>
          <p:nvPr/>
        </p:nvCxnSpPr>
        <p:spPr>
          <a:xfrm flipH="1" flipV="1">
            <a:off x="5921375" y="4200525"/>
            <a:ext cx="0" cy="981075"/>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20" name="弧形箭號 (下彎) 19"/>
          <p:cNvSpPr/>
          <p:nvPr/>
        </p:nvSpPr>
        <p:spPr>
          <a:xfrm rot="1607239">
            <a:off x="4065588" y="1565275"/>
            <a:ext cx="1497012" cy="70008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b="1">
              <a:solidFill>
                <a:schemeClr val="tx1"/>
              </a:solidFill>
              <a:latin typeface="Comic Sans MS" panose="030F0702030302020204" pitchFamily="66" charset="0"/>
              <a:ea typeface="黑体" panose="02010609060101010101" pitchFamily="49" charset="-122"/>
            </a:endParaRPr>
          </a:p>
        </p:txBody>
      </p:sp>
      <p:sp>
        <p:nvSpPr>
          <p:cNvPr id="21" name="弧形箭號 (下彎) 20"/>
          <p:cNvSpPr/>
          <p:nvPr/>
        </p:nvSpPr>
        <p:spPr>
          <a:xfrm rot="9648183">
            <a:off x="4125913" y="4003675"/>
            <a:ext cx="1487487" cy="73818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b="1">
              <a:solidFill>
                <a:schemeClr val="tx1"/>
              </a:solidFill>
              <a:latin typeface="Comic Sans MS" panose="030F0702030302020204" pitchFamily="66" charset="0"/>
              <a:ea typeface="黑体" panose="02010609060101010101" pitchFamily="49" charset="-122"/>
            </a:endParaRPr>
          </a:p>
        </p:txBody>
      </p:sp>
      <p:sp>
        <p:nvSpPr>
          <p:cNvPr id="18" name="文字方塊 17"/>
          <p:cNvSpPr txBox="1"/>
          <p:nvPr/>
        </p:nvSpPr>
        <p:spPr>
          <a:xfrm>
            <a:off x="6096940" y="1408589"/>
            <a:ext cx="1789410" cy="523875"/>
          </a:xfrm>
          <a:prstGeom prst="rect">
            <a:avLst/>
          </a:prstGeom>
          <a:solidFill>
            <a:schemeClr val="accent6">
              <a:lumMod val="20000"/>
              <a:lumOff val="80000"/>
            </a:schemeClr>
          </a:solidFill>
          <a:ln w="38100">
            <a:solidFill>
              <a:srgbClr val="00B050"/>
            </a:solidFill>
            <a:prstDash val="sysDot"/>
          </a:ln>
        </p:spPr>
        <p:txBody>
          <a:bodyPr wrap="square">
            <a:spAutoFit/>
          </a:bodyPr>
          <a:lstStyle/>
          <a:p>
            <a:pPr algn="ctr" eaLnBrk="1" hangingPunct="1">
              <a:defRPr/>
            </a:pPr>
            <a:r>
              <a:rPr lang="zh-CN" altLang="en-US" sz="2800" b="1" dirty="0">
                <a:latin typeface="Comic Sans MS" panose="030F0702030302020204" pitchFamily="66" charset="0"/>
                <a:ea typeface="黑体" panose="02010609060101010101" pitchFamily="49" charset="-122"/>
              </a:rPr>
              <a:t>学习</a:t>
            </a:r>
            <a:r>
              <a:rPr lang="en-US" altLang="zh-TW" sz="2800" b="1" dirty="0">
                <a:latin typeface="Comic Sans MS" panose="030F0702030302020204" pitchFamily="66" charset="0"/>
                <a:ea typeface="黑体" panose="02010609060101010101" pitchFamily="49" charset="-122"/>
              </a:rPr>
              <a:t> ...</a:t>
            </a:r>
            <a:endParaRPr lang="zh-TW" altLang="en-US" sz="2800" b="1" dirty="0">
              <a:latin typeface="Comic Sans MS" panose="030F0702030302020204" pitchFamily="66" charset="0"/>
              <a:ea typeface="黑体" panose="02010609060101010101" pitchFamily="49" charset="-122"/>
            </a:endParaRPr>
          </a:p>
        </p:txBody>
      </p:sp>
      <p:sp>
        <p:nvSpPr>
          <p:cNvPr id="19468" name="Rectangle 2"/>
          <p:cNvSpPr>
            <a:spLocks noChangeArrowheads="1"/>
          </p:cNvSpPr>
          <p:nvPr/>
        </p:nvSpPr>
        <p:spPr bwMode="auto">
          <a:xfrm>
            <a:off x="3889375" y="12700"/>
            <a:ext cx="415131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latin typeface="Comic Sans MS" panose="030F0702030302020204" pitchFamily="66" charset="0"/>
                <a:ea typeface="黑体" panose="02010609060101010101" pitchFamily="49" charset="-122"/>
                <a:cs typeface="Times New Roman" panose="02020603050405020304" pitchFamily="18" charset="0"/>
              </a:rPr>
              <a:t>举例：房价预测</a:t>
            </a:r>
            <a:endParaRPr lang="en-US" altLang="en-US" sz="4400">
              <a:latin typeface="Comic Sans MS" panose="030F0702030302020204" pitchFamily="66" charset="0"/>
              <a:ea typeface="黑体" panose="02010609060101010101" pitchFamily="49" charset="-122"/>
              <a:cs typeface="Times New Roman" panose="02020603050405020304" pitchFamily="18" charset="0"/>
            </a:endParaRPr>
          </a:p>
        </p:txBody>
      </p:sp>
      <p:sp>
        <p:nvSpPr>
          <p:cNvPr id="19469" name="文字方塊 24"/>
          <p:cNvSpPr txBox="1">
            <a:spLocks noChangeArrowheads="1"/>
          </p:cNvSpPr>
          <p:nvPr/>
        </p:nvSpPr>
        <p:spPr bwMode="auto">
          <a:xfrm>
            <a:off x="8350026" y="4354513"/>
            <a:ext cx="2452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a:latin typeface="Comic Sans MS" panose="030F0702030302020204" pitchFamily="66" charset="0"/>
                <a:ea typeface="黑体" panose="02010609060101010101" pitchFamily="49" charset="-122"/>
              </a:rPr>
              <a:t>60</a:t>
            </a:r>
            <a:r>
              <a:rPr lang="zh-CN" altLang="en-US" sz="2400" b="1">
                <a:latin typeface="Comic Sans MS" panose="030F0702030302020204" pitchFamily="66" charset="0"/>
                <a:ea typeface="黑体" panose="02010609060101010101" pitchFamily="49" charset="-122"/>
              </a:rPr>
              <a:t>平方，</a:t>
            </a:r>
            <a:r>
              <a:rPr lang="en-US" altLang="zh-CN" sz="2400" b="1">
                <a:latin typeface="Comic Sans MS" panose="030F0702030302020204" pitchFamily="66" charset="0"/>
                <a:ea typeface="黑体" panose="02010609060101010101" pitchFamily="49" charset="-122"/>
              </a:rPr>
              <a:t>95</a:t>
            </a:r>
            <a:r>
              <a:rPr lang="zh-CN" altLang="en-US" sz="2400" b="1">
                <a:latin typeface="Comic Sans MS" panose="030F0702030302020204" pitchFamily="66" charset="0"/>
                <a:ea typeface="黑体" panose="02010609060101010101" pitchFamily="49" charset="-122"/>
              </a:rPr>
              <a:t>万</a:t>
            </a:r>
            <a:endParaRPr lang="zh-TW" altLang="en-US" sz="2400" b="1">
              <a:latin typeface="Comic Sans MS" panose="030F0702030302020204" pitchFamily="66" charset="0"/>
              <a:ea typeface="黑体" panose="02010609060101010101" pitchFamily="49" charset="-122"/>
            </a:endParaRPr>
          </a:p>
        </p:txBody>
      </p:sp>
      <p:sp>
        <p:nvSpPr>
          <p:cNvPr id="19470" name="矩形 21"/>
          <p:cNvSpPr>
            <a:spLocks noChangeArrowheads="1"/>
          </p:cNvSpPr>
          <p:nvPr/>
        </p:nvSpPr>
        <p:spPr bwMode="auto">
          <a:xfrm>
            <a:off x="1995488" y="1966913"/>
            <a:ext cx="2819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a:solidFill>
                  <a:srgbClr val="222222"/>
                </a:solidFill>
                <a:latin typeface="Comic Sans MS" panose="030F0702030302020204" pitchFamily="66" charset="0"/>
                <a:ea typeface="黑体" panose="02010609060101010101" pitchFamily="49" charset="-122"/>
              </a:rPr>
              <a:t>90</a:t>
            </a:r>
            <a:r>
              <a:rPr lang="zh-CN" altLang="en-US" sz="2400" b="1">
                <a:solidFill>
                  <a:srgbClr val="222222"/>
                </a:solidFill>
                <a:latin typeface="Comic Sans MS" panose="030F0702030302020204" pitchFamily="66" charset="0"/>
                <a:ea typeface="黑体" panose="02010609060101010101" pitchFamily="49" charset="-122"/>
              </a:rPr>
              <a:t>平方</a:t>
            </a:r>
            <a:endParaRPr lang="zh-TW" altLang="en-US" sz="2400" b="1">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標題 1"/>
          <p:cNvSpPr>
            <a:spLocks noGrp="1" noChangeArrowheads="1"/>
          </p:cNvSpPr>
          <p:nvPr>
            <p:ph type="title"/>
          </p:nvPr>
        </p:nvSpPr>
        <p:spPr>
          <a:xfrm>
            <a:off x="3417888" y="52388"/>
            <a:ext cx="5473700" cy="1143000"/>
          </a:xfrm>
        </p:spPr>
        <p:txBody>
          <a:bodyPr/>
          <a:lstStyle/>
          <a:p>
            <a:r>
              <a:rPr lang="zh-CN" altLang="en-US"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机器学习</a:t>
            </a:r>
            <a:br>
              <a:rPr lang="en-US" altLang="zh-TW" b="1">
                <a:solidFill>
                  <a:srgbClr val="FF0000"/>
                </a:solidFill>
                <a:latin typeface="Comic Sans MS" panose="030F0702030302020204" pitchFamily="66" charset="0"/>
                <a:ea typeface="黑体" panose="02010609060101010101" pitchFamily="49" charset="-122"/>
                <a:cs typeface="Times New Roman" panose="02020603050405020304" pitchFamily="18" charset="0"/>
              </a:rPr>
            </a:br>
            <a:r>
              <a:rPr lang="en-US" altLang="zh-TW"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 </a:t>
            </a:r>
            <a:r>
              <a:rPr lang="zh-CN" altLang="en-US"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寻找一个函数</a:t>
            </a:r>
            <a:r>
              <a:rPr lang="en-US" altLang="zh-CN" b="1" i="1">
                <a:solidFill>
                  <a:srgbClr val="FF0000"/>
                </a:solidFill>
                <a:latin typeface="Comic Sans MS" panose="030F0702030302020204" pitchFamily="66" charset="0"/>
                <a:ea typeface="黑体" panose="02010609060101010101" pitchFamily="49" charset="-122"/>
                <a:cs typeface="Times New Roman" panose="02020603050405020304" pitchFamily="18" charset="0"/>
              </a:rPr>
              <a:t>f</a:t>
            </a:r>
            <a:endParaRPr lang="zh-TW" altLang="en-US" b="1" i="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3" name="內容版面配置區 2"/>
          <p:cNvSpPr>
            <a:spLocks noGrp="1"/>
          </p:cNvSpPr>
          <p:nvPr>
            <p:ph idx="1"/>
          </p:nvPr>
        </p:nvSpPr>
        <p:spPr>
          <a:xfrm>
            <a:off x="1981200" y="1325563"/>
            <a:ext cx="7886700" cy="4918075"/>
          </a:xfrm>
        </p:spPr>
        <p:txBody>
          <a:bodyPr>
            <a:normAutofit lnSpcReduction="10000"/>
          </a:bodyPr>
          <a:lstStyle/>
          <a:p>
            <a:pPr>
              <a:buFont typeface="Wingdings" panose="05000000000000000000" pitchFamily="2" charset="2"/>
              <a:buChar char="§"/>
              <a:defRPr/>
            </a:pPr>
            <a:r>
              <a:rPr lang="zh-CN" altLang="en-US" b="1" dirty="0">
                <a:latin typeface="Comic Sans MS" panose="030F0702030302020204" pitchFamily="66" charset="0"/>
                <a:ea typeface="黑体" panose="02010609060101010101" pitchFamily="49" charset="-122"/>
              </a:rPr>
              <a:t>图像识别</a:t>
            </a:r>
            <a:endParaRPr lang="en-US" altLang="zh-TW" b="1" dirty="0">
              <a:latin typeface="Comic Sans MS" panose="030F0702030302020204" pitchFamily="66" charset="0"/>
              <a:ea typeface="黑体" panose="02010609060101010101" pitchFamily="49" charset="-122"/>
            </a:endParaRPr>
          </a:p>
          <a:p>
            <a:pPr>
              <a:defRPr/>
            </a:pPr>
            <a:endParaRPr lang="en-US" altLang="zh-CN" b="1" dirty="0">
              <a:latin typeface="Comic Sans MS" panose="030F0702030302020204" pitchFamily="66" charset="0"/>
              <a:ea typeface="黑体" panose="02010609060101010101" pitchFamily="49" charset="-122"/>
            </a:endParaRPr>
          </a:p>
          <a:p>
            <a:pPr>
              <a:buFont typeface="Wingdings" panose="05000000000000000000" pitchFamily="2" charset="2"/>
              <a:buChar char="§"/>
              <a:defRPr/>
            </a:pPr>
            <a:r>
              <a:rPr lang="zh-CN" altLang="en-US" b="1" dirty="0">
                <a:latin typeface="Comic Sans MS" panose="030F0702030302020204" pitchFamily="66" charset="0"/>
                <a:ea typeface="黑体" panose="02010609060101010101" pitchFamily="49" charset="-122"/>
              </a:rPr>
              <a:t>语音识别</a:t>
            </a:r>
            <a:endParaRPr lang="en-US" altLang="zh-TW" b="1" dirty="0">
              <a:latin typeface="Comic Sans MS" panose="030F0702030302020204" pitchFamily="66" charset="0"/>
              <a:ea typeface="黑体" panose="02010609060101010101" pitchFamily="49" charset="-122"/>
            </a:endParaRPr>
          </a:p>
          <a:p>
            <a:pPr>
              <a:defRPr/>
            </a:pPr>
            <a:endParaRPr lang="en-US" altLang="zh-TW" b="1" dirty="0">
              <a:latin typeface="Comic Sans MS" panose="030F0702030302020204" pitchFamily="66" charset="0"/>
              <a:ea typeface="黑体" panose="02010609060101010101" pitchFamily="49" charset="-122"/>
            </a:endParaRPr>
          </a:p>
          <a:p>
            <a:pPr>
              <a:buFont typeface="Wingdings" panose="05000000000000000000" pitchFamily="2" charset="2"/>
              <a:buChar char="§"/>
              <a:defRPr/>
            </a:pPr>
            <a:r>
              <a:rPr lang="zh-CN" altLang="en-US" b="1" dirty="0">
                <a:latin typeface="Comic Sans MS" panose="030F0702030302020204" pitchFamily="66" charset="0"/>
                <a:ea typeface="黑体" panose="02010609060101010101" pitchFamily="49" charset="-122"/>
              </a:rPr>
              <a:t>房价预测</a:t>
            </a:r>
            <a:endParaRPr lang="en-US" altLang="zh-TW" b="1" dirty="0">
              <a:latin typeface="Comic Sans MS" panose="030F0702030302020204" pitchFamily="66" charset="0"/>
              <a:ea typeface="黑体" panose="02010609060101010101" pitchFamily="49" charset="-122"/>
            </a:endParaRPr>
          </a:p>
          <a:p>
            <a:pPr>
              <a:defRPr/>
            </a:pPr>
            <a:endParaRPr lang="en-US" altLang="zh-TW" b="1" dirty="0">
              <a:latin typeface="Comic Sans MS" panose="030F0702030302020204" pitchFamily="66" charset="0"/>
              <a:ea typeface="黑体" panose="02010609060101010101" pitchFamily="49" charset="-122"/>
            </a:endParaRPr>
          </a:p>
          <a:p>
            <a:pPr>
              <a:buFont typeface="Wingdings" panose="05000000000000000000" pitchFamily="2" charset="2"/>
              <a:buChar char="§"/>
              <a:defRPr/>
            </a:pPr>
            <a:r>
              <a:rPr lang="zh-CN" altLang="en-US" b="1" dirty="0">
                <a:latin typeface="Comic Sans MS" panose="030F0702030302020204" pitchFamily="66" charset="0"/>
                <a:ea typeface="黑体" panose="02010609060101010101" pitchFamily="49" charset="-122"/>
              </a:rPr>
              <a:t>下棋</a:t>
            </a:r>
            <a:endParaRPr lang="en-US" altLang="zh-TW" b="1" dirty="0">
              <a:latin typeface="Comic Sans MS" panose="030F0702030302020204" pitchFamily="66" charset="0"/>
              <a:ea typeface="黑体" panose="02010609060101010101" pitchFamily="49" charset="-122"/>
            </a:endParaRPr>
          </a:p>
          <a:p>
            <a:pPr>
              <a:defRPr/>
            </a:pPr>
            <a:endParaRPr lang="en-US" altLang="zh-TW" b="1" dirty="0">
              <a:latin typeface="Comic Sans MS" panose="030F0702030302020204" pitchFamily="66" charset="0"/>
              <a:ea typeface="黑体" panose="02010609060101010101" pitchFamily="49" charset="-122"/>
            </a:endParaRPr>
          </a:p>
          <a:p>
            <a:pPr>
              <a:buFont typeface="Wingdings" panose="05000000000000000000" pitchFamily="2" charset="2"/>
              <a:buChar char="§"/>
              <a:defRPr/>
            </a:pPr>
            <a:r>
              <a:rPr lang="zh-CN" altLang="en-US" b="1" dirty="0">
                <a:latin typeface="Comic Sans MS" panose="030F0702030302020204" pitchFamily="66" charset="0"/>
                <a:ea typeface="黑体" panose="02010609060101010101" pitchFamily="49" charset="-122"/>
              </a:rPr>
              <a:t>对话系统</a:t>
            </a:r>
            <a:endParaRPr lang="zh-TW" altLang="en-US" b="1" dirty="0">
              <a:latin typeface="Comic Sans MS" panose="030F0702030302020204" pitchFamily="66" charset="0"/>
              <a:ea typeface="黑体" panose="02010609060101010101" pitchFamily="49" charset="-122"/>
            </a:endParaRPr>
          </a:p>
        </p:txBody>
      </p:sp>
      <p:graphicFrame>
        <p:nvGraphicFramePr>
          <p:cNvPr id="20484" name="Object 12"/>
          <p:cNvGraphicFramePr>
            <a:graphicFrameLocks noChangeAspect="1"/>
          </p:cNvGraphicFramePr>
          <p:nvPr/>
        </p:nvGraphicFramePr>
        <p:xfrm>
          <a:off x="3632200" y="2960688"/>
          <a:ext cx="3822700" cy="460375"/>
        </p:xfrm>
        <a:graphic>
          <a:graphicData uri="http://schemas.openxmlformats.org/presentationml/2006/ole">
            <mc:AlternateContent xmlns:mc="http://schemas.openxmlformats.org/markup-compatibility/2006">
              <mc:Choice xmlns:v="urn:schemas-microsoft-com:vml" Requires="v">
                <p:oleObj name="方程式" r:id="rId2" imgW="1790700" imgH="215900" progId="Equation.3">
                  <p:embed/>
                </p:oleObj>
              </mc:Choice>
              <mc:Fallback>
                <p:oleObj name="方程式" r:id="rId2" imgW="1790700" imgH="215900" progId="Equation.3">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2200" y="2960688"/>
                        <a:ext cx="3822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5" name="Object 12"/>
          <p:cNvGraphicFramePr>
            <a:graphicFrameLocks noChangeAspect="1"/>
          </p:cNvGraphicFramePr>
          <p:nvPr/>
        </p:nvGraphicFramePr>
        <p:xfrm>
          <a:off x="3683000" y="1870075"/>
          <a:ext cx="3822700" cy="460375"/>
        </p:xfrm>
        <a:graphic>
          <a:graphicData uri="http://schemas.openxmlformats.org/presentationml/2006/ole">
            <mc:AlternateContent xmlns:mc="http://schemas.openxmlformats.org/markup-compatibility/2006">
              <mc:Choice xmlns:v="urn:schemas-microsoft-com:vml" Requires="v">
                <p:oleObj name="方程式" r:id="rId4" imgW="1790700" imgH="215900" progId="Equation.3">
                  <p:embed/>
                </p:oleObj>
              </mc:Choice>
              <mc:Fallback>
                <p:oleObj name="方程式" r:id="rId4" imgW="1790700" imgH="215900" progId="Equation.3">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0" y="1870075"/>
                        <a:ext cx="3822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6" name="Object 12"/>
          <p:cNvGraphicFramePr>
            <a:graphicFrameLocks noChangeAspect="1"/>
          </p:cNvGraphicFramePr>
          <p:nvPr/>
        </p:nvGraphicFramePr>
        <p:xfrm>
          <a:off x="3654425" y="4864100"/>
          <a:ext cx="3822700" cy="460375"/>
        </p:xfrm>
        <a:graphic>
          <a:graphicData uri="http://schemas.openxmlformats.org/presentationml/2006/ole">
            <mc:AlternateContent xmlns:mc="http://schemas.openxmlformats.org/markup-compatibility/2006">
              <mc:Choice xmlns:v="urn:schemas-microsoft-com:vml" Requires="v">
                <p:oleObj name="方程式" r:id="rId4" imgW="1790700" imgH="215900" progId="Equation.3">
                  <p:embed/>
                </p:oleObj>
              </mc:Choice>
              <mc:Fallback>
                <p:oleObj name="方程式" r:id="rId4" imgW="1790700" imgH="215900" progId="Equation.3">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4425" y="4864100"/>
                        <a:ext cx="3822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7" name="Object 12"/>
          <p:cNvGraphicFramePr>
            <a:graphicFrameLocks noChangeAspect="1"/>
          </p:cNvGraphicFramePr>
          <p:nvPr/>
        </p:nvGraphicFramePr>
        <p:xfrm>
          <a:off x="3681413" y="6048375"/>
          <a:ext cx="3867150" cy="460375"/>
        </p:xfrm>
        <a:graphic>
          <a:graphicData uri="http://schemas.openxmlformats.org/presentationml/2006/ole">
            <mc:AlternateContent xmlns:mc="http://schemas.openxmlformats.org/markup-compatibility/2006">
              <mc:Choice xmlns:v="urn:schemas-microsoft-com:vml" Requires="v">
                <p:oleObj name="方程式" r:id="rId5" imgW="1675765" imgH="215900" progId="Equation.3">
                  <p:embed/>
                </p:oleObj>
              </mc:Choice>
              <mc:Fallback>
                <p:oleObj name="方程式" r:id="rId5" imgW="1675765" imgH="2159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1413" y="6048375"/>
                        <a:ext cx="3867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8" name="文字方塊 7"/>
          <p:cNvSpPr txBox="1">
            <a:spLocks noChangeArrowheads="1"/>
          </p:cNvSpPr>
          <p:nvPr/>
        </p:nvSpPr>
        <p:spPr bwMode="auto">
          <a:xfrm>
            <a:off x="7505700" y="1797050"/>
            <a:ext cx="947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800" b="1">
                <a:latin typeface="Comic Sans MS" panose="030F0702030302020204" pitchFamily="66" charset="0"/>
                <a:ea typeface="黑体" panose="02010609060101010101" pitchFamily="49" charset="-122"/>
              </a:rPr>
              <a:t>“</a:t>
            </a:r>
            <a:r>
              <a:rPr lang="zh-CN" altLang="en-US" sz="2800" b="1">
                <a:latin typeface="Comic Sans MS" panose="030F0702030302020204" pitchFamily="66" charset="0"/>
                <a:ea typeface="黑体" panose="02010609060101010101" pitchFamily="49" charset="-122"/>
              </a:rPr>
              <a:t>猫</a:t>
            </a:r>
            <a:r>
              <a:rPr lang="en-US" altLang="zh-TW" sz="2800" b="1">
                <a:latin typeface="Comic Sans MS" panose="030F0702030302020204" pitchFamily="66" charset="0"/>
                <a:ea typeface="黑体" panose="02010609060101010101" pitchFamily="49" charset="-122"/>
              </a:rPr>
              <a:t>”</a:t>
            </a:r>
            <a:endParaRPr lang="zh-TW" altLang="en-US" sz="2800" b="1">
              <a:latin typeface="Comic Sans MS" panose="030F0702030302020204" pitchFamily="66" charset="0"/>
              <a:ea typeface="黑体" panose="02010609060101010101" pitchFamily="49" charset="-122"/>
            </a:endParaRPr>
          </a:p>
        </p:txBody>
      </p:sp>
      <p:sp>
        <p:nvSpPr>
          <p:cNvPr id="20489" name="文字方塊 8"/>
          <p:cNvSpPr txBox="1">
            <a:spLocks noChangeArrowheads="1"/>
          </p:cNvSpPr>
          <p:nvPr/>
        </p:nvSpPr>
        <p:spPr bwMode="auto">
          <a:xfrm>
            <a:off x="7481888" y="2954338"/>
            <a:ext cx="2297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800" b="1">
                <a:latin typeface="Comic Sans MS" panose="030F0702030302020204" pitchFamily="66" charset="0"/>
                <a:ea typeface="黑体" panose="02010609060101010101" pitchFamily="49" charset="-122"/>
              </a:rPr>
              <a:t>“</a:t>
            </a:r>
            <a:r>
              <a:rPr lang="zh-CN" altLang="en-US" sz="2800" b="1">
                <a:latin typeface="Comic Sans MS" panose="030F0702030302020204" pitchFamily="66" charset="0"/>
                <a:ea typeface="黑体" panose="02010609060101010101" pitchFamily="49" charset="-122"/>
              </a:rPr>
              <a:t>你好</a:t>
            </a:r>
            <a:r>
              <a:rPr lang="en-US" altLang="zh-TW" sz="2800" b="1">
                <a:latin typeface="Comic Sans MS" panose="030F0702030302020204" pitchFamily="66" charset="0"/>
                <a:ea typeface="黑体" panose="02010609060101010101" pitchFamily="49" charset="-122"/>
              </a:rPr>
              <a:t>”</a:t>
            </a:r>
            <a:endParaRPr lang="zh-TW" altLang="en-US" sz="2800" b="1">
              <a:latin typeface="Comic Sans MS" panose="030F0702030302020204" pitchFamily="66" charset="0"/>
              <a:ea typeface="黑体" panose="02010609060101010101" pitchFamily="49" charset="-122"/>
            </a:endParaRPr>
          </a:p>
        </p:txBody>
      </p:sp>
      <p:sp>
        <p:nvSpPr>
          <p:cNvPr id="20490" name="文字方塊 9"/>
          <p:cNvSpPr txBox="1">
            <a:spLocks noChangeArrowheads="1"/>
          </p:cNvSpPr>
          <p:nvPr/>
        </p:nvSpPr>
        <p:spPr bwMode="auto">
          <a:xfrm>
            <a:off x="7477125" y="4805363"/>
            <a:ext cx="1239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800" b="1">
                <a:latin typeface="Comic Sans MS" panose="030F0702030302020204" pitchFamily="66" charset="0"/>
                <a:ea typeface="黑体" panose="02010609060101010101" pitchFamily="49" charset="-122"/>
              </a:rPr>
              <a:t>“5-5”</a:t>
            </a:r>
            <a:endParaRPr lang="zh-TW" altLang="en-US" sz="2800" b="1">
              <a:latin typeface="Comic Sans MS" panose="030F0702030302020204" pitchFamily="66" charset="0"/>
              <a:ea typeface="黑体" panose="02010609060101010101" pitchFamily="49" charset="-122"/>
            </a:endParaRPr>
          </a:p>
        </p:txBody>
      </p:sp>
      <p:sp>
        <p:nvSpPr>
          <p:cNvPr id="20491" name="文字方塊 10"/>
          <p:cNvSpPr txBox="1">
            <a:spLocks noChangeArrowheads="1"/>
          </p:cNvSpPr>
          <p:nvPr/>
        </p:nvSpPr>
        <p:spPr bwMode="auto">
          <a:xfrm>
            <a:off x="7629525" y="6065838"/>
            <a:ext cx="149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800" b="1">
                <a:latin typeface="Comic Sans MS" panose="030F0702030302020204" pitchFamily="66" charset="0"/>
                <a:ea typeface="黑体" panose="02010609060101010101" pitchFamily="49" charset="-122"/>
              </a:rPr>
              <a:t>“</a:t>
            </a:r>
            <a:r>
              <a:rPr lang="zh-CN" altLang="en-US" sz="2800" b="1">
                <a:latin typeface="Comic Sans MS" panose="030F0702030302020204" pitchFamily="66" charset="0"/>
                <a:ea typeface="黑体" panose="02010609060101010101" pitchFamily="49" charset="-122"/>
              </a:rPr>
              <a:t>您好</a:t>
            </a:r>
            <a:r>
              <a:rPr lang="en-US" altLang="zh-CN" sz="2800" b="1">
                <a:latin typeface="Comic Sans MS" panose="030F0702030302020204" pitchFamily="66" charset="0"/>
                <a:ea typeface="黑体" panose="02010609060101010101" pitchFamily="49" charset="-122"/>
              </a:rPr>
              <a:t>!</a:t>
            </a:r>
            <a:r>
              <a:rPr lang="en-US" altLang="zh-TW" sz="2800" b="1">
                <a:latin typeface="Comic Sans MS" panose="030F0702030302020204" pitchFamily="66" charset="0"/>
                <a:ea typeface="黑体" panose="02010609060101010101" pitchFamily="49" charset="-122"/>
              </a:rPr>
              <a:t>”</a:t>
            </a:r>
            <a:endParaRPr lang="zh-TW" altLang="en-US" sz="2800" b="1">
              <a:latin typeface="Comic Sans MS" panose="030F0702030302020204" pitchFamily="66" charset="0"/>
              <a:ea typeface="黑体" panose="02010609060101010101" pitchFamily="49" charset="-122"/>
            </a:endParaRPr>
          </a:p>
        </p:txBody>
      </p:sp>
      <p:pic>
        <p:nvPicPr>
          <p:cNvPr id="20492" name="圖片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2900" y="2960688"/>
            <a:ext cx="292100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3" name="矩形 14"/>
          <p:cNvSpPr>
            <a:spLocks noChangeArrowheads="1"/>
          </p:cNvSpPr>
          <p:nvPr/>
        </p:nvSpPr>
        <p:spPr bwMode="auto">
          <a:xfrm>
            <a:off x="4121150" y="6000750"/>
            <a:ext cx="2659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800" b="1">
                <a:latin typeface="Comic Sans MS" panose="030F0702030302020204" pitchFamily="66" charset="0"/>
                <a:ea typeface="黑体" panose="02010609060101010101" pitchFamily="49" charset="-122"/>
              </a:rPr>
              <a:t>  “</a:t>
            </a:r>
            <a:r>
              <a:rPr lang="zh-CN" altLang="en-US" sz="2800" b="1">
                <a:latin typeface="Comic Sans MS" panose="030F0702030302020204" pitchFamily="66" charset="0"/>
                <a:ea typeface="黑体" panose="02010609060101010101" pitchFamily="49" charset="-122"/>
              </a:rPr>
              <a:t>您好！</a:t>
            </a:r>
            <a:r>
              <a:rPr lang="en-US" altLang="zh-TW" sz="2800" b="1">
                <a:latin typeface="Comic Sans MS" panose="030F0702030302020204" pitchFamily="66" charset="0"/>
                <a:ea typeface="黑体" panose="02010609060101010101" pitchFamily="49" charset="-122"/>
              </a:rPr>
              <a:t>”     </a:t>
            </a:r>
            <a:endParaRPr lang="zh-TW" altLang="en-US" sz="2800" b="1">
              <a:latin typeface="Comic Sans MS" panose="030F0702030302020204" pitchFamily="66" charset="0"/>
              <a:ea typeface="黑体" panose="02010609060101010101" pitchFamily="49" charset="-122"/>
            </a:endParaRPr>
          </a:p>
        </p:txBody>
      </p:sp>
      <p:pic>
        <p:nvPicPr>
          <p:cNvPr id="20494" name="Picture 2" descr="http://y2.ifengimg.com/a/2016_11/2c7ef418c72909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1575" y="4689475"/>
            <a:ext cx="1143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文字方塊 15"/>
          <p:cNvSpPr txBox="1">
            <a:spLocks noChangeArrowheads="1"/>
          </p:cNvSpPr>
          <p:nvPr/>
        </p:nvSpPr>
        <p:spPr bwMode="auto">
          <a:xfrm>
            <a:off x="4041775" y="6461125"/>
            <a:ext cx="2773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b="1">
                <a:latin typeface="Comic Sans MS" panose="030F0702030302020204" pitchFamily="66" charset="0"/>
                <a:ea typeface="黑体" panose="02010609060101010101" pitchFamily="49" charset="-122"/>
              </a:rPr>
              <a:t>(</a:t>
            </a:r>
            <a:r>
              <a:rPr lang="zh-CN" altLang="en-US" sz="2400" b="1">
                <a:latin typeface="Comic Sans MS" panose="030F0702030302020204" pitchFamily="66" charset="0"/>
                <a:ea typeface="黑体" panose="02010609060101010101" pitchFamily="49" charset="-122"/>
              </a:rPr>
              <a:t>用户说话</a:t>
            </a:r>
            <a:r>
              <a:rPr lang="en-US" altLang="zh-TW" sz="2400" b="1">
                <a:latin typeface="Comic Sans MS" panose="030F0702030302020204" pitchFamily="66" charset="0"/>
                <a:ea typeface="黑体" panose="02010609060101010101" pitchFamily="49" charset="-122"/>
              </a:rPr>
              <a:t>)</a:t>
            </a:r>
            <a:endParaRPr lang="zh-TW" altLang="en-US" sz="2400" b="1">
              <a:latin typeface="Comic Sans MS" panose="030F0702030302020204" pitchFamily="66" charset="0"/>
              <a:ea typeface="黑体" panose="02010609060101010101" pitchFamily="49" charset="-122"/>
            </a:endParaRPr>
          </a:p>
        </p:txBody>
      </p:sp>
      <p:sp>
        <p:nvSpPr>
          <p:cNvPr id="20496" name="文字方塊 18"/>
          <p:cNvSpPr txBox="1">
            <a:spLocks noChangeArrowheads="1"/>
          </p:cNvSpPr>
          <p:nvPr/>
        </p:nvSpPr>
        <p:spPr bwMode="auto">
          <a:xfrm>
            <a:off x="6858000" y="6461125"/>
            <a:ext cx="2773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b="1">
                <a:latin typeface="Comic Sans MS" panose="030F0702030302020204" pitchFamily="66" charset="0"/>
                <a:ea typeface="黑体" panose="02010609060101010101" pitchFamily="49" charset="-122"/>
              </a:rPr>
              <a:t>(</a:t>
            </a:r>
            <a:r>
              <a:rPr lang="zh-CN" altLang="en-US" sz="2400" b="1">
                <a:latin typeface="Comic Sans MS" panose="030F0702030302020204" pitchFamily="66" charset="0"/>
                <a:ea typeface="黑体" panose="02010609060101010101" pitchFamily="49" charset="-122"/>
              </a:rPr>
              <a:t>系统响应</a:t>
            </a:r>
            <a:r>
              <a:rPr lang="en-US" altLang="zh-TW" sz="2400" b="1">
                <a:latin typeface="Comic Sans MS" panose="030F0702030302020204" pitchFamily="66" charset="0"/>
                <a:ea typeface="黑体" panose="02010609060101010101" pitchFamily="49" charset="-122"/>
              </a:rPr>
              <a:t>)</a:t>
            </a:r>
            <a:endParaRPr lang="zh-TW" altLang="en-US" sz="2400" b="1">
              <a:latin typeface="Comic Sans MS" panose="030F0702030302020204" pitchFamily="66" charset="0"/>
              <a:ea typeface="黑体" panose="02010609060101010101" pitchFamily="49" charset="-122"/>
            </a:endParaRPr>
          </a:p>
        </p:txBody>
      </p:sp>
      <p:pic>
        <p:nvPicPr>
          <p:cNvPr id="20497" name="Picture 12" descr="https://encrypted-tbn1.gstatic.com/images?q=tbn:ANd9GcRcwlRKAlSIaCI4W5PRYVbuBQQXifF-56bFqAjh9DMe-_3Lh8_YKw"/>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1563" y="1658938"/>
            <a:ext cx="1106487"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8" name="文字方塊 17"/>
          <p:cNvSpPr txBox="1">
            <a:spLocks noChangeArrowheads="1"/>
          </p:cNvSpPr>
          <p:nvPr/>
        </p:nvSpPr>
        <p:spPr bwMode="auto">
          <a:xfrm>
            <a:off x="8161338" y="4827588"/>
            <a:ext cx="1787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b="1">
                <a:latin typeface="Comic Sans MS" panose="030F0702030302020204" pitchFamily="66" charset="0"/>
                <a:ea typeface="黑体" panose="02010609060101010101" pitchFamily="49" charset="-122"/>
              </a:rPr>
              <a:t>(</a:t>
            </a:r>
            <a:r>
              <a:rPr lang="zh-CN" altLang="en-US" sz="2400" b="1">
                <a:latin typeface="Comic Sans MS" panose="030F0702030302020204" pitchFamily="66" charset="0"/>
                <a:ea typeface="黑体" panose="02010609060101010101" pitchFamily="49" charset="-122"/>
              </a:rPr>
              <a:t>落子</a:t>
            </a:r>
            <a:r>
              <a:rPr lang="en-US" altLang="zh-TW" sz="2400" b="1">
                <a:latin typeface="Comic Sans MS" panose="030F0702030302020204" pitchFamily="66" charset="0"/>
                <a:ea typeface="黑体" panose="02010609060101010101" pitchFamily="49" charset="-122"/>
              </a:rPr>
              <a:t>)</a:t>
            </a:r>
            <a:endParaRPr lang="zh-TW" altLang="en-US" sz="2400" b="1">
              <a:latin typeface="Comic Sans MS" panose="030F0702030302020204" pitchFamily="66" charset="0"/>
              <a:ea typeface="黑体" panose="02010609060101010101" pitchFamily="49" charset="-122"/>
            </a:endParaRPr>
          </a:p>
        </p:txBody>
      </p:sp>
      <p:graphicFrame>
        <p:nvGraphicFramePr>
          <p:cNvPr id="20499" name="Object 12"/>
          <p:cNvGraphicFramePr>
            <a:graphicFrameLocks noChangeAspect="1"/>
          </p:cNvGraphicFramePr>
          <p:nvPr/>
        </p:nvGraphicFramePr>
        <p:xfrm>
          <a:off x="3657600" y="3986213"/>
          <a:ext cx="3822700" cy="460375"/>
        </p:xfrm>
        <a:graphic>
          <a:graphicData uri="http://schemas.openxmlformats.org/presentationml/2006/ole">
            <mc:AlternateContent xmlns:mc="http://schemas.openxmlformats.org/markup-compatibility/2006">
              <mc:Choice xmlns:v="urn:schemas-microsoft-com:vml" Requires="v">
                <p:oleObj name="方程式" r:id="rId4" imgW="1790700" imgH="215900" progId="Equation.3">
                  <p:embed/>
                </p:oleObj>
              </mc:Choice>
              <mc:Fallback>
                <p:oleObj name="方程式" r:id="rId4" imgW="1790700" imgH="215900" progId="Equation.3">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986213"/>
                        <a:ext cx="3822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00" name="文字方塊 8"/>
          <p:cNvSpPr txBox="1">
            <a:spLocks noChangeArrowheads="1"/>
          </p:cNvSpPr>
          <p:nvPr/>
        </p:nvSpPr>
        <p:spPr bwMode="auto">
          <a:xfrm>
            <a:off x="7542213" y="3876675"/>
            <a:ext cx="2298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800" b="1">
                <a:latin typeface="Comic Sans MS" panose="030F0702030302020204" pitchFamily="66" charset="0"/>
                <a:ea typeface="黑体" panose="02010609060101010101" pitchFamily="49" charset="-122"/>
              </a:rPr>
              <a:t>“</a:t>
            </a:r>
            <a:r>
              <a:rPr lang="zh-CN" altLang="en-US" sz="2800" b="1">
                <a:latin typeface="Comic Sans MS" panose="030F0702030302020204" pitchFamily="66" charset="0"/>
                <a:ea typeface="黑体" panose="02010609060101010101" pitchFamily="49" charset="-122"/>
              </a:rPr>
              <a:t>房价</a:t>
            </a:r>
            <a:r>
              <a:rPr lang="en-US" altLang="zh-TW" sz="2800" b="1">
                <a:latin typeface="Comic Sans MS" panose="030F0702030302020204" pitchFamily="66" charset="0"/>
                <a:ea typeface="黑体" panose="02010609060101010101" pitchFamily="49" charset="-122"/>
              </a:rPr>
              <a:t>”</a:t>
            </a:r>
            <a:endParaRPr lang="zh-TW" altLang="en-US" sz="2800" b="1">
              <a:latin typeface="Comic Sans MS" panose="030F0702030302020204" pitchFamily="66" charset="0"/>
              <a:ea typeface="黑体" panose="02010609060101010101" pitchFamily="49" charset="-122"/>
            </a:endParaRPr>
          </a:p>
        </p:txBody>
      </p:sp>
      <p:sp>
        <p:nvSpPr>
          <p:cNvPr id="20501" name="矩形 14"/>
          <p:cNvSpPr>
            <a:spLocks noChangeArrowheads="1"/>
          </p:cNvSpPr>
          <p:nvPr/>
        </p:nvSpPr>
        <p:spPr bwMode="auto">
          <a:xfrm>
            <a:off x="4217988" y="3959225"/>
            <a:ext cx="2659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latin typeface="Comic Sans MS" panose="030F0702030302020204" pitchFamily="66" charset="0"/>
                <a:ea typeface="黑体" panose="02010609060101010101" pitchFamily="49" charset="-122"/>
              </a:rPr>
              <a:t>大小，朝向，学区</a:t>
            </a:r>
            <a:endParaRPr lang="zh-TW" altLang="en-US" sz="2400" b="1">
              <a:latin typeface="Comic Sans MS" panose="030F0702030302020204" pitchFamily="66" charset="0"/>
              <a:ea typeface="黑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標題 1"/>
          <p:cNvSpPr>
            <a:spLocks noGrp="1" noChangeArrowheads="1"/>
          </p:cNvSpPr>
          <p:nvPr>
            <p:ph type="title"/>
          </p:nvPr>
        </p:nvSpPr>
        <p:spPr>
          <a:xfrm>
            <a:off x="3708400" y="19050"/>
            <a:ext cx="4956175" cy="1143000"/>
          </a:xfrm>
        </p:spPr>
        <p:txBody>
          <a:bodyPr/>
          <a:lstStyle/>
          <a:p>
            <a:r>
              <a:rPr lang="zh-CN" altLang="en-US" sz="6000" b="1">
                <a:latin typeface="黑体" panose="02010609060101010101" pitchFamily="49" charset="-122"/>
                <a:ea typeface="黑体" panose="02010609060101010101" pitchFamily="49" charset="-122"/>
                <a:cs typeface="Times New Roman" panose="02020603050405020304" pitchFamily="18" charset="0"/>
              </a:rPr>
              <a:t>如何处理图像</a:t>
            </a:r>
            <a:endParaRPr lang="zh-TW" altLang="en-US" sz="6000" b="1">
              <a:latin typeface="黑体" panose="02010609060101010101" pitchFamily="49" charset="-122"/>
              <a:ea typeface="黑体" panose="02010609060101010101" pitchFamily="49" charset="-122"/>
              <a:cs typeface="Times New Roman" panose="02020603050405020304" pitchFamily="18" charset="0"/>
            </a:endParaRPr>
          </a:p>
        </p:txBody>
      </p:sp>
      <p:sp>
        <p:nvSpPr>
          <p:cNvPr id="3" name="內容版面配置區 2"/>
          <p:cNvSpPr>
            <a:spLocks noGrp="1"/>
          </p:cNvSpPr>
          <p:nvPr>
            <p:ph idx="1"/>
          </p:nvPr>
        </p:nvSpPr>
        <p:spPr>
          <a:xfrm>
            <a:off x="442913" y="944563"/>
            <a:ext cx="2592387" cy="552450"/>
          </a:xfrm>
        </p:spPr>
        <p:txBody>
          <a:bodyPr>
            <a:normAutofit lnSpcReduction="10000"/>
          </a:bodyPr>
          <a:lstStyle/>
          <a:p>
            <a:pPr>
              <a:buFont typeface="Wingdings" panose="05000000000000000000" pitchFamily="2" charset="2"/>
              <a:buChar char="p"/>
              <a:defRPr/>
            </a:pPr>
            <a:r>
              <a:rPr lang="zh-CN" altLang="en-US" b="1" dirty="0">
                <a:latin typeface="黑体" panose="02010609060101010101" pitchFamily="49" charset="-122"/>
                <a:ea typeface="黑体" panose="02010609060101010101" pitchFamily="49" charset="-122"/>
              </a:rPr>
              <a:t>图像识别</a:t>
            </a:r>
            <a:endParaRPr lang="en-US" altLang="zh-TW" b="1" dirty="0">
              <a:latin typeface="黑体" panose="02010609060101010101" pitchFamily="49" charset="-122"/>
              <a:ea typeface="黑体" panose="02010609060101010101" pitchFamily="49" charset="-122"/>
            </a:endParaRPr>
          </a:p>
          <a:p>
            <a:pPr>
              <a:defRPr/>
            </a:pPr>
            <a:endParaRPr lang="en-US" altLang="zh-CN" b="1" dirty="0">
              <a:latin typeface="黑体" panose="02010609060101010101" pitchFamily="49" charset="-122"/>
              <a:ea typeface="黑体" panose="02010609060101010101" pitchFamily="49" charset="-122"/>
            </a:endParaRPr>
          </a:p>
        </p:txBody>
      </p:sp>
      <p:graphicFrame>
        <p:nvGraphicFramePr>
          <p:cNvPr id="21508" name="Object 12"/>
          <p:cNvGraphicFramePr>
            <a:graphicFrameLocks noChangeAspect="1"/>
          </p:cNvGraphicFramePr>
          <p:nvPr/>
        </p:nvGraphicFramePr>
        <p:xfrm>
          <a:off x="3286125" y="1708150"/>
          <a:ext cx="3822700" cy="460375"/>
        </p:xfrm>
        <a:graphic>
          <a:graphicData uri="http://schemas.openxmlformats.org/presentationml/2006/ole">
            <mc:AlternateContent xmlns:mc="http://schemas.openxmlformats.org/markup-compatibility/2006">
              <mc:Choice xmlns:v="urn:schemas-microsoft-com:vml" Requires="v">
                <p:oleObj name="方程式" r:id="rId2" imgW="1790700" imgH="215900" progId="Equation.3">
                  <p:embed/>
                </p:oleObj>
              </mc:Choice>
              <mc:Fallback>
                <p:oleObj name="方程式" r:id="rId2" imgW="1790700" imgH="215900" progId="Equation.3">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25" y="1708150"/>
                        <a:ext cx="3822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9" name="文字方塊 7"/>
          <p:cNvSpPr txBox="1">
            <a:spLocks noChangeArrowheads="1"/>
          </p:cNvSpPr>
          <p:nvPr/>
        </p:nvSpPr>
        <p:spPr bwMode="auto">
          <a:xfrm>
            <a:off x="7108825" y="1635125"/>
            <a:ext cx="947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800" b="1">
                <a:latin typeface="黑体" panose="02010609060101010101" pitchFamily="49"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猫</a:t>
            </a:r>
            <a:r>
              <a:rPr lang="en-US" altLang="zh-TW" sz="2800" b="1">
                <a:latin typeface="黑体" panose="02010609060101010101" pitchFamily="49" charset="-122"/>
                <a:ea typeface="黑体" panose="02010609060101010101" pitchFamily="49" charset="-122"/>
              </a:rPr>
              <a:t>”</a:t>
            </a:r>
            <a:endParaRPr lang="zh-TW" altLang="en-US" sz="2800" b="1">
              <a:latin typeface="黑体" panose="02010609060101010101" pitchFamily="49" charset="-122"/>
              <a:ea typeface="黑体" panose="02010609060101010101" pitchFamily="49" charset="-122"/>
            </a:endParaRPr>
          </a:p>
        </p:txBody>
      </p:sp>
      <p:pic>
        <p:nvPicPr>
          <p:cNvPr id="21510" name="Picture 12" descr="https://encrypted-tbn1.gstatic.com/images?q=tbn:ANd9GcRcwlRKAlSIaCI4W5PRYVbuBQQXifF-56bFqAjh9DMe-_3Lh8_YK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1497013"/>
            <a:ext cx="1106487"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275" y="2932113"/>
            <a:ext cx="5103813"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9775" y="2960688"/>
            <a:ext cx="6300788" cy="379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p:cTn id="11" dur="500" fill="hold"/>
                                        <p:tgtEl>
                                          <p:spTgt spid="2050"/>
                                        </p:tgtEl>
                                        <p:attrNameLst>
                                          <p:attrName>ppt_w</p:attrName>
                                        </p:attrNameLst>
                                      </p:cBhvr>
                                      <p:tavLst>
                                        <p:tav tm="0">
                                          <p:val>
                                            <p:fltVal val="0"/>
                                          </p:val>
                                        </p:tav>
                                        <p:tav tm="100000">
                                          <p:val>
                                            <p:strVal val="#ppt_w"/>
                                          </p:val>
                                        </p:tav>
                                      </p:tavLst>
                                    </p:anim>
                                    <p:anim calcmode="lin" valueType="num">
                                      <p:cBhvr>
                                        <p:cTn id="12" dur="500" fill="hold"/>
                                        <p:tgtEl>
                                          <p:spTgt spid="2050"/>
                                        </p:tgtEl>
                                        <p:attrNameLst>
                                          <p:attrName>ppt_h</p:attrName>
                                        </p:attrNameLst>
                                      </p:cBhvr>
                                      <p:tavLst>
                                        <p:tav tm="0">
                                          <p:val>
                                            <p:fltVal val="0"/>
                                          </p:val>
                                        </p:tav>
                                        <p:tav tm="100000">
                                          <p:val>
                                            <p:strVal val="#ppt_h"/>
                                          </p:val>
                                        </p:tav>
                                      </p:tavLst>
                                    </p:anim>
                                    <p:animEffect transition="in" filter="fade">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標題 1"/>
          <p:cNvSpPr>
            <a:spLocks noGrp="1" noChangeArrowheads="1"/>
          </p:cNvSpPr>
          <p:nvPr>
            <p:ph type="title"/>
          </p:nvPr>
        </p:nvSpPr>
        <p:spPr>
          <a:xfrm>
            <a:off x="3022600" y="9525"/>
            <a:ext cx="6359525" cy="1143000"/>
          </a:xfrm>
        </p:spPr>
        <p:txBody>
          <a:bodyPr/>
          <a:lstStyle/>
          <a:p>
            <a:r>
              <a:rPr lang="zh-CN" altLang="en-US" sz="6000" b="1">
                <a:latin typeface="Comic Sans MS" panose="030F0702030302020204" pitchFamily="66" charset="0"/>
                <a:ea typeface="黑体" panose="02010609060101010101" pitchFamily="49" charset="-122"/>
                <a:cs typeface="Times New Roman" panose="02020603050405020304" pitchFamily="18" charset="0"/>
              </a:rPr>
              <a:t>如何处理人类语言</a:t>
            </a:r>
            <a:endParaRPr lang="zh-TW" altLang="en-US" sz="6000" b="1" i="1">
              <a:latin typeface="Comic Sans MS" panose="030F0702030302020204" pitchFamily="66" charset="0"/>
              <a:ea typeface="黑体" panose="02010609060101010101" pitchFamily="49" charset="-122"/>
              <a:cs typeface="Times New Roman" panose="02020603050405020304" pitchFamily="18" charset="0"/>
            </a:endParaRPr>
          </a:p>
        </p:txBody>
      </p:sp>
      <p:sp>
        <p:nvSpPr>
          <p:cNvPr id="22531" name="內容版面配置區 2"/>
          <p:cNvSpPr>
            <a:spLocks noGrp="1" noChangeArrowheads="1"/>
          </p:cNvSpPr>
          <p:nvPr>
            <p:ph idx="1"/>
          </p:nvPr>
        </p:nvSpPr>
        <p:spPr>
          <a:xfrm>
            <a:off x="80963" y="933450"/>
            <a:ext cx="2786062" cy="593725"/>
          </a:xfrm>
        </p:spPr>
        <p:txBody>
          <a:bodyPr/>
          <a:lstStyle/>
          <a:p>
            <a:pPr>
              <a:buFont typeface="Wingdings" panose="05000000000000000000" pitchFamily="2" charset="2"/>
              <a:buChar char="p"/>
            </a:pPr>
            <a:r>
              <a:rPr lang="zh-CN" altLang="en-US" b="1">
                <a:latin typeface="Comic Sans MS" panose="030F0702030302020204" pitchFamily="66" charset="0"/>
                <a:ea typeface="黑体" panose="02010609060101010101" pitchFamily="49" charset="-122"/>
              </a:rPr>
              <a:t>对话系统</a:t>
            </a:r>
            <a:endParaRPr lang="zh-TW" altLang="en-US" b="1">
              <a:latin typeface="Comic Sans MS" panose="030F0702030302020204" pitchFamily="66" charset="0"/>
              <a:ea typeface="黑体" panose="02010609060101010101" pitchFamily="49" charset="-122"/>
            </a:endParaRPr>
          </a:p>
        </p:txBody>
      </p:sp>
      <p:graphicFrame>
        <p:nvGraphicFramePr>
          <p:cNvPr id="22532" name="Object 12"/>
          <p:cNvGraphicFramePr>
            <a:graphicFrameLocks noChangeAspect="1"/>
          </p:cNvGraphicFramePr>
          <p:nvPr/>
        </p:nvGraphicFramePr>
        <p:xfrm>
          <a:off x="3236913" y="1509713"/>
          <a:ext cx="3578225" cy="460375"/>
        </p:xfrm>
        <a:graphic>
          <a:graphicData uri="http://schemas.openxmlformats.org/presentationml/2006/ole">
            <mc:AlternateContent xmlns:mc="http://schemas.openxmlformats.org/markup-compatibility/2006">
              <mc:Choice xmlns:v="urn:schemas-microsoft-com:vml" Requires="v">
                <p:oleObj name="方程式" r:id="rId2" imgW="1675765" imgH="215900" progId="Equation.3">
                  <p:embed/>
                </p:oleObj>
              </mc:Choice>
              <mc:Fallback>
                <p:oleObj name="方程式" r:id="rId2" imgW="1675765" imgH="215900" progId="Equation.3">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6913" y="1509713"/>
                        <a:ext cx="3578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3" name="文字方塊 10"/>
          <p:cNvSpPr txBox="1">
            <a:spLocks noChangeArrowheads="1"/>
          </p:cNvSpPr>
          <p:nvPr/>
        </p:nvSpPr>
        <p:spPr bwMode="auto">
          <a:xfrm>
            <a:off x="7185025" y="1527175"/>
            <a:ext cx="149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800" b="1">
                <a:latin typeface="Comic Sans MS" panose="030F0702030302020204" pitchFamily="66" charset="0"/>
                <a:ea typeface="黑体" panose="02010609060101010101" pitchFamily="49" charset="-122"/>
              </a:rPr>
              <a:t>“</a:t>
            </a:r>
            <a:r>
              <a:rPr lang="zh-CN" altLang="en-US" sz="2800" b="1">
                <a:latin typeface="Comic Sans MS" panose="030F0702030302020204" pitchFamily="66" charset="0"/>
                <a:ea typeface="黑体" panose="02010609060101010101" pitchFamily="49" charset="-122"/>
              </a:rPr>
              <a:t>您好</a:t>
            </a:r>
            <a:r>
              <a:rPr lang="en-US" altLang="zh-CN" sz="2800" b="1">
                <a:latin typeface="Comic Sans MS" panose="030F0702030302020204" pitchFamily="66" charset="0"/>
                <a:ea typeface="黑体" panose="02010609060101010101" pitchFamily="49" charset="-122"/>
              </a:rPr>
              <a:t>!</a:t>
            </a:r>
            <a:r>
              <a:rPr lang="en-US" altLang="zh-TW" sz="2800" b="1">
                <a:latin typeface="Comic Sans MS" panose="030F0702030302020204" pitchFamily="66" charset="0"/>
                <a:ea typeface="黑体" panose="02010609060101010101" pitchFamily="49" charset="-122"/>
              </a:rPr>
              <a:t>”</a:t>
            </a:r>
            <a:endParaRPr lang="zh-TW" altLang="en-US" sz="2800" b="1">
              <a:latin typeface="Comic Sans MS" panose="030F0702030302020204" pitchFamily="66" charset="0"/>
              <a:ea typeface="黑体" panose="02010609060101010101" pitchFamily="49" charset="-122"/>
            </a:endParaRPr>
          </a:p>
        </p:txBody>
      </p:sp>
      <p:sp>
        <p:nvSpPr>
          <p:cNvPr id="22534" name="矩形 14"/>
          <p:cNvSpPr>
            <a:spLocks noChangeArrowheads="1"/>
          </p:cNvSpPr>
          <p:nvPr/>
        </p:nvSpPr>
        <p:spPr bwMode="auto">
          <a:xfrm>
            <a:off x="3676650" y="1462088"/>
            <a:ext cx="2659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800" b="1">
                <a:latin typeface="Comic Sans MS" panose="030F0702030302020204" pitchFamily="66" charset="0"/>
                <a:ea typeface="黑体" panose="02010609060101010101" pitchFamily="49" charset="-122"/>
              </a:rPr>
              <a:t>“</a:t>
            </a:r>
            <a:r>
              <a:rPr lang="zh-CN" altLang="en-US" sz="2800" b="1">
                <a:latin typeface="Comic Sans MS" panose="030F0702030302020204" pitchFamily="66" charset="0"/>
                <a:ea typeface="黑体" panose="02010609060101010101" pitchFamily="49" charset="-122"/>
              </a:rPr>
              <a:t>您好！</a:t>
            </a:r>
            <a:r>
              <a:rPr lang="en-US" altLang="zh-TW" sz="2800" b="1">
                <a:latin typeface="Comic Sans MS" panose="030F0702030302020204" pitchFamily="66" charset="0"/>
                <a:ea typeface="黑体" panose="02010609060101010101" pitchFamily="49" charset="-122"/>
              </a:rPr>
              <a:t>”</a:t>
            </a:r>
            <a:endParaRPr lang="zh-TW" altLang="en-US" sz="2800" b="1">
              <a:latin typeface="Comic Sans MS" panose="030F0702030302020204" pitchFamily="66" charset="0"/>
              <a:ea typeface="黑体" panose="02010609060101010101" pitchFamily="49" charset="-122"/>
            </a:endParaRPr>
          </a:p>
        </p:txBody>
      </p:sp>
      <p:sp>
        <p:nvSpPr>
          <p:cNvPr id="4" name="文本框 3"/>
          <p:cNvSpPr txBox="1">
            <a:spLocks noChangeArrowheads="1"/>
          </p:cNvSpPr>
          <p:nvPr/>
        </p:nvSpPr>
        <p:spPr bwMode="auto">
          <a:xfrm>
            <a:off x="92075" y="2112963"/>
            <a:ext cx="12099925"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p"/>
            </a:pPr>
            <a:r>
              <a:rPr lang="zh-CN" altLang="en-US" sz="2800">
                <a:solidFill>
                  <a:srgbClr val="FF0000"/>
                </a:solidFill>
                <a:latin typeface="Comic Sans MS" panose="030F0702030302020204" pitchFamily="66" charset="0"/>
                <a:ea typeface="黑体" panose="02010609060101010101" pitchFamily="49" charset="-122"/>
                <a:cs typeface="Times New Roman" panose="02020603050405020304" pitchFamily="18" charset="0"/>
              </a:rPr>
              <a:t>独热编码</a:t>
            </a:r>
            <a:r>
              <a:rPr lang="zh-CN" altLang="en-US" sz="2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en-US" altLang="zh-CN" sz="2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One-Hot Encoding</a:t>
            </a:r>
            <a:r>
              <a:rPr lang="zh-CN" altLang="en-US" sz="2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）：使用</a:t>
            </a:r>
            <a:r>
              <a:rPr lang="en-US" altLang="zh-CN" sz="2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N</a:t>
            </a:r>
            <a:r>
              <a:rPr lang="zh-CN" altLang="en-US" sz="2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位状态寄存器对</a:t>
            </a:r>
            <a:r>
              <a:rPr lang="en-US" altLang="zh-CN" sz="2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N</a:t>
            </a:r>
            <a:r>
              <a:rPr lang="zh-CN" altLang="en-US" sz="2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个状态进行编码，每个状态由其独立的寄存器位表示，并且任意时刻只有一位是有效的（即设置为</a:t>
            </a:r>
            <a:r>
              <a:rPr lang="en-US" altLang="zh-CN" sz="2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1</a:t>
            </a:r>
            <a:r>
              <a:rPr lang="zh-CN" altLang="en-US" sz="2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endParaRPr lang="zh-CN" altLang="en-US" sz="2800">
              <a:latin typeface="Comic Sans MS" panose="030F0702030302020204" pitchFamily="66" charset="0"/>
              <a:ea typeface="黑体" panose="02010609060101010101" pitchFamily="49" charset="-122"/>
              <a:cs typeface="Times New Roman" panose="02020603050405020304" pitchFamily="18" charset="0"/>
            </a:endParaRPr>
          </a:p>
        </p:txBody>
      </p:sp>
      <p:sp>
        <p:nvSpPr>
          <p:cNvPr id="6" name="文本框 5"/>
          <p:cNvSpPr txBox="1">
            <a:spLocks noChangeArrowheads="1"/>
          </p:cNvSpPr>
          <p:nvPr/>
        </p:nvSpPr>
        <p:spPr bwMode="auto">
          <a:xfrm>
            <a:off x="254000" y="3706813"/>
            <a:ext cx="6105525"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spcAft>
                <a:spcPts val="600"/>
              </a:spcAft>
              <a:buFont typeface="Wingdings" panose="05000000000000000000" pitchFamily="2" charset="2"/>
              <a:buChar char="n"/>
            </a:pP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性别特征：</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男</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女</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，按照</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N</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位状态寄存器来对</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N</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个状态进行编码的原理，</a:t>
            </a:r>
            <a:r>
              <a:rPr lang="zh-CN" altLang="en-US" sz="1800" b="1"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有两个值，</a:t>
            </a:r>
            <a:r>
              <a:rPr lang="en-US" altLang="zh-CN" sz="1800" b="1"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N=2</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p>
          <a:p>
            <a:pPr lvl="1">
              <a:spcBef>
                <a:spcPct val="0"/>
              </a:spcBef>
              <a:spcAft>
                <a:spcPts val="600"/>
              </a:spcAft>
              <a:buFontTx/>
              <a:buNone/>
            </a:pP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男  </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=&gt;  1  0</a:t>
            </a:r>
          </a:p>
          <a:p>
            <a:pPr lvl="1">
              <a:spcBef>
                <a:spcPct val="0"/>
              </a:spcBef>
              <a:spcAft>
                <a:spcPts val="600"/>
              </a:spcAft>
              <a:buFontTx/>
              <a:buNone/>
            </a:pP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女  </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=&gt;  0  1</a:t>
            </a:r>
          </a:p>
          <a:p>
            <a:pPr>
              <a:spcBef>
                <a:spcPct val="0"/>
              </a:spcBef>
              <a:spcAft>
                <a:spcPts val="600"/>
              </a:spcAft>
              <a:buFont typeface="Wingdings" panose="05000000000000000000" pitchFamily="2" charset="2"/>
              <a:buChar char="n"/>
            </a:pP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祖国特征：</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中国</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美国，</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法国</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（这里</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N=3</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p>
          <a:p>
            <a:pPr lvl="1">
              <a:spcBef>
                <a:spcPct val="0"/>
              </a:spcBef>
              <a:spcAft>
                <a:spcPts val="600"/>
              </a:spcAft>
              <a:buFontTx/>
              <a:buNone/>
            </a:pP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中国  </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=&gt;  1  0  0</a:t>
            </a:r>
          </a:p>
          <a:p>
            <a:pPr lvl="1">
              <a:spcBef>
                <a:spcPct val="0"/>
              </a:spcBef>
              <a:spcAft>
                <a:spcPts val="600"/>
              </a:spcAft>
              <a:buFontTx/>
              <a:buNone/>
            </a:pP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美国  </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=&gt;  0  1  0</a:t>
            </a:r>
          </a:p>
          <a:p>
            <a:pPr lvl="1">
              <a:spcBef>
                <a:spcPct val="0"/>
              </a:spcBef>
              <a:spcAft>
                <a:spcPts val="600"/>
              </a:spcAft>
              <a:buFontTx/>
              <a:buNone/>
            </a:pP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法国  </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=&gt;  001</a:t>
            </a:r>
          </a:p>
        </p:txBody>
      </p:sp>
      <p:sp>
        <p:nvSpPr>
          <p:cNvPr id="10" name="文本框 9"/>
          <p:cNvSpPr txBox="1">
            <a:spLocks noChangeArrowheads="1"/>
          </p:cNvSpPr>
          <p:nvPr/>
        </p:nvSpPr>
        <p:spPr bwMode="auto">
          <a:xfrm>
            <a:off x="7391400" y="4724400"/>
            <a:ext cx="4611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spcAft>
                <a:spcPts val="600"/>
              </a:spcAft>
              <a:buFontTx/>
              <a:buNone/>
            </a:pPr>
            <a:r>
              <a:rPr lang="zh-CN" altLang="en-US"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可将</a:t>
            </a:r>
            <a:r>
              <a:rPr lang="en-US" altLang="zh-CN"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zh-CN" altLang="en-US"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男</a:t>
            </a:r>
            <a:r>
              <a:rPr lang="en-US" altLang="zh-CN"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zh-CN" altLang="en-US"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中国</a:t>
            </a:r>
            <a:r>
              <a:rPr lang="en-US" altLang="zh-CN"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zh-CN" altLang="en-US"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表示为：</a:t>
            </a:r>
            <a:r>
              <a:rPr lang="en-US" altLang="zh-CN"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[1</a:t>
            </a:r>
            <a:r>
              <a:rPr lang="zh-CN" altLang="en-US"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en-US" altLang="zh-CN"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0</a:t>
            </a:r>
            <a:r>
              <a:rPr lang="zh-CN" altLang="en-US"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en-US" altLang="zh-CN"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1</a:t>
            </a:r>
            <a:r>
              <a:rPr lang="zh-CN" altLang="en-US"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en-US" altLang="zh-CN"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0</a:t>
            </a:r>
            <a:r>
              <a:rPr lang="zh-CN" altLang="en-US"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en-US" altLang="zh-CN"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0]</a:t>
            </a:r>
          </a:p>
        </p:txBody>
      </p:sp>
      <p:sp>
        <p:nvSpPr>
          <p:cNvPr id="11" name="箭头: 右 10"/>
          <p:cNvSpPr/>
          <p:nvPr/>
        </p:nvSpPr>
        <p:spPr>
          <a:xfrm>
            <a:off x="6302375" y="4649788"/>
            <a:ext cx="1025525" cy="490537"/>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0"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標題 1"/>
          <p:cNvSpPr>
            <a:spLocks noGrp="1" noChangeArrowheads="1"/>
          </p:cNvSpPr>
          <p:nvPr>
            <p:ph type="title"/>
          </p:nvPr>
        </p:nvSpPr>
        <p:spPr>
          <a:xfrm>
            <a:off x="4763" y="7938"/>
            <a:ext cx="4176712" cy="684212"/>
          </a:xfrm>
        </p:spPr>
        <p:txBody>
          <a:bodyPr/>
          <a:lstStyle/>
          <a:p>
            <a:r>
              <a:rPr lang="zh-CN" altLang="en-US">
                <a:solidFill>
                  <a:srgbClr val="0000CC"/>
                </a:solidFill>
                <a:latin typeface="Comic Sans MS" panose="030F0702030302020204" pitchFamily="66" charset="0"/>
                <a:ea typeface="黑体" panose="02010609060101010101" pitchFamily="49" charset="-122"/>
              </a:rPr>
              <a:t>机器学习框架</a:t>
            </a:r>
            <a:endParaRPr lang="zh-TW" altLang="en-US">
              <a:solidFill>
                <a:srgbClr val="0000CC"/>
              </a:solidFill>
              <a:latin typeface="Comic Sans MS" panose="030F0702030302020204" pitchFamily="66" charset="0"/>
              <a:ea typeface="黑体" panose="02010609060101010101" pitchFamily="49" charset="-122"/>
            </a:endParaRPr>
          </a:p>
        </p:txBody>
      </p:sp>
      <p:sp>
        <p:nvSpPr>
          <p:cNvPr id="6" name="圓柱 5"/>
          <p:cNvSpPr/>
          <p:nvPr/>
        </p:nvSpPr>
        <p:spPr>
          <a:xfrm>
            <a:off x="2613025" y="2370138"/>
            <a:ext cx="1635125" cy="1090612"/>
          </a:xfrm>
          <a:prstGeom prst="can">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zh-CN" altLang="en-US" sz="2400" b="1" dirty="0">
                <a:latin typeface="Comic Sans MS" panose="030F0702030302020204" pitchFamily="66" charset="0"/>
                <a:ea typeface="黑体" panose="02010609060101010101" pitchFamily="49" charset="-122"/>
              </a:rPr>
              <a:t>一组函数</a:t>
            </a:r>
            <a:endParaRPr lang="zh-TW" altLang="en-US" sz="2400" b="1" dirty="0">
              <a:latin typeface="Comic Sans MS" panose="030F0702030302020204" pitchFamily="66" charset="0"/>
              <a:ea typeface="黑体" panose="02010609060101010101" pitchFamily="49" charset="-122"/>
            </a:endParaRPr>
          </a:p>
        </p:txBody>
      </p:sp>
      <p:graphicFrame>
        <p:nvGraphicFramePr>
          <p:cNvPr id="23556" name="Object 12"/>
          <p:cNvGraphicFramePr>
            <a:graphicFrameLocks noChangeAspect="1"/>
          </p:cNvGraphicFramePr>
          <p:nvPr/>
        </p:nvGraphicFramePr>
        <p:xfrm>
          <a:off x="4344988" y="2998788"/>
          <a:ext cx="1109662" cy="461962"/>
        </p:xfrm>
        <a:graphic>
          <a:graphicData uri="http://schemas.openxmlformats.org/presentationml/2006/ole">
            <mc:AlternateContent xmlns:mc="http://schemas.openxmlformats.org/markup-compatibility/2006">
              <mc:Choice xmlns:v="urn:schemas-microsoft-com:vml" Requires="v">
                <p:oleObj name="Equation" r:id="rId3" imgW="520700" imgH="215900" progId="Equation.DSMT4">
                  <p:embed/>
                </p:oleObj>
              </mc:Choice>
              <mc:Fallback>
                <p:oleObj name="Equation" r:id="rId3" imgW="520700" imgH="215900"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4988" y="2998788"/>
                        <a:ext cx="11096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7" name="Object 12"/>
          <p:cNvGraphicFramePr>
            <a:graphicFrameLocks noChangeAspect="1"/>
          </p:cNvGraphicFramePr>
          <p:nvPr/>
        </p:nvGraphicFramePr>
        <p:xfrm>
          <a:off x="2646363" y="4459288"/>
          <a:ext cx="2141537" cy="460375"/>
        </p:xfrm>
        <a:graphic>
          <a:graphicData uri="http://schemas.openxmlformats.org/presentationml/2006/ole">
            <mc:AlternateContent xmlns:mc="http://schemas.openxmlformats.org/markup-compatibility/2006">
              <mc:Choice xmlns:v="urn:schemas-microsoft-com:vml" Requires="v">
                <p:oleObj name="Equation" r:id="rId5" imgW="1002665" imgH="215900" progId="Equation.DSMT4">
                  <p:embed/>
                </p:oleObj>
              </mc:Choice>
              <mc:Fallback>
                <p:oleObj name="Equation" r:id="rId5" imgW="1002665" imgH="21590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6363" y="4459288"/>
                        <a:ext cx="2141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3558" name="圖片 5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67075" y="4119563"/>
            <a:ext cx="898525"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文字方塊 60"/>
          <p:cNvSpPr txBox="1">
            <a:spLocks noChangeArrowheads="1"/>
          </p:cNvSpPr>
          <p:nvPr/>
        </p:nvSpPr>
        <p:spPr bwMode="auto">
          <a:xfrm>
            <a:off x="4879975" y="4425950"/>
            <a:ext cx="796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b="1">
                <a:latin typeface="Comic Sans MS" panose="030F0702030302020204" pitchFamily="66" charset="0"/>
                <a:ea typeface="黑体" panose="02010609060101010101" pitchFamily="49" charset="-122"/>
              </a:rPr>
              <a:t>“</a:t>
            </a:r>
            <a:r>
              <a:rPr lang="zh-CN" altLang="en-US" sz="2400" b="1">
                <a:latin typeface="Comic Sans MS" panose="030F0702030302020204" pitchFamily="66" charset="0"/>
                <a:ea typeface="黑体" panose="02010609060101010101" pitchFamily="49" charset="-122"/>
              </a:rPr>
              <a:t>猫</a:t>
            </a:r>
            <a:r>
              <a:rPr lang="en-US" altLang="zh-TW" sz="2400" b="1">
                <a:latin typeface="Comic Sans MS" panose="030F0702030302020204" pitchFamily="66" charset="0"/>
                <a:ea typeface="黑体" panose="02010609060101010101" pitchFamily="49" charset="-122"/>
              </a:rPr>
              <a:t>”</a:t>
            </a:r>
            <a:endParaRPr lang="zh-TW" altLang="en-US" sz="2400" b="1">
              <a:latin typeface="Comic Sans MS" panose="030F0702030302020204" pitchFamily="66" charset="0"/>
              <a:ea typeface="黑体" panose="02010609060101010101" pitchFamily="49" charset="-122"/>
            </a:endParaRPr>
          </a:p>
        </p:txBody>
      </p:sp>
      <p:graphicFrame>
        <p:nvGraphicFramePr>
          <p:cNvPr id="23560" name="Object 12"/>
          <p:cNvGraphicFramePr>
            <a:graphicFrameLocks noChangeAspect="1"/>
          </p:cNvGraphicFramePr>
          <p:nvPr/>
        </p:nvGraphicFramePr>
        <p:xfrm>
          <a:off x="2646363" y="5851525"/>
          <a:ext cx="2141537" cy="460375"/>
        </p:xfrm>
        <a:graphic>
          <a:graphicData uri="http://schemas.openxmlformats.org/presentationml/2006/ole">
            <mc:AlternateContent xmlns:mc="http://schemas.openxmlformats.org/markup-compatibility/2006">
              <mc:Choice xmlns:v="urn:schemas-microsoft-com:vml" Requires="v">
                <p:oleObj name="方程式" r:id="rId8" imgW="1002665" imgH="215900" progId="Equation.3">
                  <p:embed/>
                </p:oleObj>
              </mc:Choice>
              <mc:Fallback>
                <p:oleObj name="方程式" r:id="rId8" imgW="1002665" imgH="2159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6363" y="5851525"/>
                        <a:ext cx="2141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1" name="文字方塊 65"/>
          <p:cNvSpPr txBox="1">
            <a:spLocks noChangeArrowheads="1"/>
          </p:cNvSpPr>
          <p:nvPr/>
        </p:nvSpPr>
        <p:spPr bwMode="auto">
          <a:xfrm>
            <a:off x="4879975" y="5818188"/>
            <a:ext cx="796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b="1">
                <a:latin typeface="Comic Sans MS" panose="030F0702030302020204" pitchFamily="66" charset="0"/>
                <a:ea typeface="黑体" panose="02010609060101010101" pitchFamily="49" charset="-122"/>
              </a:rPr>
              <a:t>“</a:t>
            </a:r>
            <a:r>
              <a:rPr lang="zh-CN" altLang="en-US" sz="2400" b="1">
                <a:latin typeface="Comic Sans MS" panose="030F0702030302020204" pitchFamily="66" charset="0"/>
                <a:ea typeface="黑体" panose="02010609060101010101" pitchFamily="49" charset="-122"/>
              </a:rPr>
              <a:t>狗</a:t>
            </a:r>
            <a:r>
              <a:rPr lang="en-US" altLang="zh-TW" sz="2400" b="1">
                <a:latin typeface="Comic Sans MS" panose="030F0702030302020204" pitchFamily="66" charset="0"/>
                <a:ea typeface="黑体" panose="02010609060101010101" pitchFamily="49" charset="-122"/>
              </a:rPr>
              <a:t>”</a:t>
            </a:r>
            <a:endParaRPr lang="zh-TW" altLang="en-US" sz="2400" b="1">
              <a:latin typeface="Comic Sans MS" panose="030F0702030302020204" pitchFamily="66" charset="0"/>
              <a:ea typeface="黑体" panose="02010609060101010101" pitchFamily="49" charset="-122"/>
            </a:endParaRPr>
          </a:p>
        </p:txBody>
      </p:sp>
      <p:pic>
        <p:nvPicPr>
          <p:cNvPr id="23562" name="圖片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7075" y="5534025"/>
            <a:ext cx="91440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563" name="Object 12"/>
          <p:cNvGraphicFramePr>
            <a:graphicFrameLocks noChangeAspect="1"/>
          </p:cNvGraphicFramePr>
          <p:nvPr/>
        </p:nvGraphicFramePr>
        <p:xfrm>
          <a:off x="6196013" y="4459288"/>
          <a:ext cx="2168525" cy="460375"/>
        </p:xfrm>
        <a:graphic>
          <a:graphicData uri="http://schemas.openxmlformats.org/presentationml/2006/ole">
            <mc:AlternateContent xmlns:mc="http://schemas.openxmlformats.org/markup-compatibility/2006">
              <mc:Choice xmlns:v="urn:schemas-microsoft-com:vml" Requires="v">
                <p:oleObj name="方程式" r:id="rId10" imgW="1015365" imgH="215900" progId="Equation.3">
                  <p:embed/>
                </p:oleObj>
              </mc:Choice>
              <mc:Fallback>
                <p:oleObj name="方程式" r:id="rId10" imgW="1015365" imgH="21590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96013" y="4459288"/>
                        <a:ext cx="2168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3564" name="圖片 6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31013" y="4119563"/>
            <a:ext cx="900112"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文字方塊 69"/>
          <p:cNvSpPr txBox="1">
            <a:spLocks noChangeArrowheads="1"/>
          </p:cNvSpPr>
          <p:nvPr/>
        </p:nvSpPr>
        <p:spPr bwMode="auto">
          <a:xfrm>
            <a:off x="8356600" y="4425950"/>
            <a:ext cx="1438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b="1">
                <a:latin typeface="Comic Sans MS" panose="030F0702030302020204" pitchFamily="66" charset="0"/>
                <a:ea typeface="黑体" panose="02010609060101010101" pitchFamily="49" charset="-122"/>
              </a:rPr>
              <a:t>“</a:t>
            </a:r>
            <a:r>
              <a:rPr lang="zh-CN" altLang="en-US" sz="2400" b="1">
                <a:latin typeface="Comic Sans MS" panose="030F0702030302020204" pitchFamily="66" charset="0"/>
                <a:ea typeface="黑体" panose="02010609060101010101" pitchFamily="49" charset="-122"/>
              </a:rPr>
              <a:t>猴子</a:t>
            </a:r>
            <a:r>
              <a:rPr lang="en-US" altLang="zh-TW" sz="2400" b="1">
                <a:latin typeface="Comic Sans MS" panose="030F0702030302020204" pitchFamily="66" charset="0"/>
                <a:ea typeface="黑体" panose="02010609060101010101" pitchFamily="49" charset="-122"/>
              </a:rPr>
              <a:t>”</a:t>
            </a:r>
            <a:endParaRPr lang="zh-TW" altLang="en-US" sz="2400" b="1">
              <a:latin typeface="Comic Sans MS" panose="030F0702030302020204" pitchFamily="66" charset="0"/>
              <a:ea typeface="黑体" panose="02010609060101010101" pitchFamily="49" charset="-122"/>
            </a:endParaRPr>
          </a:p>
        </p:txBody>
      </p:sp>
      <p:graphicFrame>
        <p:nvGraphicFramePr>
          <p:cNvPr id="23566" name="Object 12"/>
          <p:cNvGraphicFramePr>
            <a:graphicFrameLocks noChangeAspect="1"/>
          </p:cNvGraphicFramePr>
          <p:nvPr/>
        </p:nvGraphicFramePr>
        <p:xfrm>
          <a:off x="6196013" y="5853113"/>
          <a:ext cx="2168525" cy="460375"/>
        </p:xfrm>
        <a:graphic>
          <a:graphicData uri="http://schemas.openxmlformats.org/presentationml/2006/ole">
            <mc:AlternateContent xmlns:mc="http://schemas.openxmlformats.org/markup-compatibility/2006">
              <mc:Choice xmlns:v="urn:schemas-microsoft-com:vml" Requires="v">
                <p:oleObj name="方程式" r:id="rId13" imgW="1015365" imgH="215900" progId="Equation.3">
                  <p:embed/>
                </p:oleObj>
              </mc:Choice>
              <mc:Fallback>
                <p:oleObj name="方程式" r:id="rId13" imgW="1015365" imgH="21590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96013" y="5853113"/>
                        <a:ext cx="2168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7" name="文字方塊 71"/>
          <p:cNvSpPr txBox="1">
            <a:spLocks noChangeArrowheads="1"/>
          </p:cNvSpPr>
          <p:nvPr/>
        </p:nvSpPr>
        <p:spPr bwMode="auto">
          <a:xfrm>
            <a:off x="8443913" y="5818188"/>
            <a:ext cx="1349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b="1">
                <a:latin typeface="Comic Sans MS" panose="030F0702030302020204" pitchFamily="66" charset="0"/>
                <a:ea typeface="黑体" panose="02010609060101010101" pitchFamily="49" charset="-122"/>
              </a:rPr>
              <a:t>“</a:t>
            </a:r>
            <a:r>
              <a:rPr lang="zh-CN" altLang="en-US" sz="2400" b="1">
                <a:latin typeface="Comic Sans MS" panose="030F0702030302020204" pitchFamily="66" charset="0"/>
                <a:ea typeface="黑体" panose="02010609060101010101" pitchFamily="49" charset="-122"/>
              </a:rPr>
              <a:t>猪</a:t>
            </a:r>
            <a:r>
              <a:rPr lang="en-US" altLang="zh-TW" sz="2400" b="1">
                <a:latin typeface="Comic Sans MS" panose="030F0702030302020204" pitchFamily="66" charset="0"/>
                <a:ea typeface="黑体" panose="02010609060101010101" pitchFamily="49" charset="-122"/>
              </a:rPr>
              <a:t>”</a:t>
            </a:r>
            <a:endParaRPr lang="zh-TW" altLang="en-US" sz="2400" b="1">
              <a:latin typeface="Comic Sans MS" panose="030F0702030302020204" pitchFamily="66" charset="0"/>
              <a:ea typeface="黑体" panose="02010609060101010101" pitchFamily="49" charset="-122"/>
            </a:endParaRPr>
          </a:p>
        </p:txBody>
      </p:sp>
      <p:pic>
        <p:nvPicPr>
          <p:cNvPr id="23568" name="圖片 7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31013" y="5534025"/>
            <a:ext cx="915987"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字方塊 17"/>
          <p:cNvSpPr txBox="1"/>
          <p:nvPr/>
        </p:nvSpPr>
        <p:spPr>
          <a:xfrm>
            <a:off x="4344746" y="2462933"/>
            <a:ext cx="2270367" cy="52322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defRPr/>
            </a:pPr>
            <a:r>
              <a:rPr lang="zh-CN" altLang="en-US" sz="2800" b="1" dirty="0">
                <a:latin typeface="Comic Sans MS" panose="030F0702030302020204" pitchFamily="66" charset="0"/>
                <a:ea typeface="黑体" panose="02010609060101010101" pitchFamily="49" charset="-122"/>
              </a:rPr>
              <a:t>模型</a:t>
            </a:r>
            <a:r>
              <a:rPr lang="en-US" altLang="zh-CN" sz="2800" b="1" dirty="0">
                <a:latin typeface="Comic Sans MS" panose="030F0702030302020204" pitchFamily="66" charset="0"/>
                <a:ea typeface="黑体" panose="02010609060101010101" pitchFamily="49" charset="-122"/>
              </a:rPr>
              <a:t>(model)</a:t>
            </a:r>
            <a:endParaRPr lang="zh-TW" altLang="en-US" sz="2800" b="1" dirty="0">
              <a:latin typeface="Comic Sans MS" panose="030F0702030302020204" pitchFamily="66" charset="0"/>
              <a:ea typeface="黑体" panose="02010609060101010101" pitchFamily="49" charset="-122"/>
            </a:endParaRPr>
          </a:p>
        </p:txBody>
      </p:sp>
      <p:grpSp>
        <p:nvGrpSpPr>
          <p:cNvPr id="23572" name="群組 77"/>
          <p:cNvGrpSpPr/>
          <p:nvPr/>
        </p:nvGrpSpPr>
        <p:grpSpPr bwMode="auto">
          <a:xfrm>
            <a:off x="4787900" y="1192213"/>
            <a:ext cx="3343275" cy="827087"/>
            <a:chOff x="4749800" y="2047360"/>
            <a:chExt cx="3342513" cy="827342"/>
          </a:xfrm>
        </p:grpSpPr>
        <p:graphicFrame>
          <p:nvGraphicFramePr>
            <p:cNvPr id="23576" name="Object 12"/>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name="方程式" r:id="rId15" imgW="989965" imgH="215900" progId="Equation.3">
                    <p:embed/>
                  </p:oleObj>
                </mc:Choice>
                <mc:Fallback>
                  <p:oleObj name="方程式" r:id="rId15" imgW="989965" imgH="215900" progId="Equation.3">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49800" y="2235200"/>
                          <a:ext cx="2112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77" name="文字方塊 79"/>
            <p:cNvSpPr txBox="1">
              <a:spLocks noChangeArrowheads="1"/>
            </p:cNvSpPr>
            <p:nvPr/>
          </p:nvSpPr>
          <p:spPr bwMode="auto">
            <a:xfrm>
              <a:off x="6654931" y="2212761"/>
              <a:ext cx="14373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b="1">
                  <a:latin typeface="Comic Sans MS" panose="030F0702030302020204" pitchFamily="66" charset="0"/>
                  <a:ea typeface="黑体" panose="02010609060101010101" pitchFamily="49" charset="-122"/>
                </a:rPr>
                <a:t>“</a:t>
              </a:r>
              <a:r>
                <a:rPr lang="zh-CN" altLang="en-US" sz="2400" b="1">
                  <a:latin typeface="Comic Sans MS" panose="030F0702030302020204" pitchFamily="66" charset="0"/>
                  <a:ea typeface="黑体" panose="02010609060101010101" pitchFamily="49" charset="-122"/>
                </a:rPr>
                <a:t>猫</a:t>
              </a:r>
              <a:r>
                <a:rPr lang="en-US" altLang="zh-TW" sz="2400" b="1">
                  <a:latin typeface="Comic Sans MS" panose="030F0702030302020204" pitchFamily="66" charset="0"/>
                  <a:ea typeface="黑体" panose="02010609060101010101" pitchFamily="49" charset="-122"/>
                </a:rPr>
                <a:t>”</a:t>
              </a:r>
              <a:endParaRPr lang="zh-TW" altLang="en-US" sz="2400" b="1">
                <a:latin typeface="Comic Sans MS" panose="030F0702030302020204" pitchFamily="66" charset="0"/>
                <a:ea typeface="黑体" panose="02010609060101010101" pitchFamily="49" charset="-122"/>
              </a:endParaRPr>
            </a:p>
          </p:txBody>
        </p:sp>
        <p:pic>
          <p:nvPicPr>
            <p:cNvPr id="23578" name="Picture 12" descr="https://encrypted-tbn1.gstatic.com/images?q=tbn:ANd9GcRcwlRKAlSIaCI4W5PRYVbuBQQXifF-56bFqAjh9DMe-_3Lh8_YKw"/>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73" name="文字方塊 81"/>
          <p:cNvSpPr txBox="1">
            <a:spLocks noChangeArrowheads="1"/>
          </p:cNvSpPr>
          <p:nvPr/>
        </p:nvSpPr>
        <p:spPr bwMode="auto">
          <a:xfrm>
            <a:off x="2565400" y="685676"/>
            <a:ext cx="3111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latin typeface="Comic Sans MS" panose="030F0702030302020204" pitchFamily="66" charset="0"/>
                <a:ea typeface="黑体" panose="02010609060101010101" pitchFamily="49" charset="-122"/>
              </a:rPr>
              <a:t>举例：图像识别</a:t>
            </a:r>
            <a:endParaRPr lang="zh-TW" altLang="en-US" sz="2400" b="1" dirty="0">
              <a:latin typeface="Comic Sans MS" panose="030F0702030302020204" pitchFamily="66" charset="0"/>
              <a:ea typeface="黑体" panose="02010609060101010101" pitchFamily="49" charset="-122"/>
            </a:endParaRPr>
          </a:p>
        </p:txBody>
      </p:sp>
      <p:sp>
        <p:nvSpPr>
          <p:cNvPr id="23574" name="文字方塊 81"/>
          <p:cNvSpPr txBox="1">
            <a:spLocks noChangeArrowheads="1"/>
          </p:cNvSpPr>
          <p:nvPr/>
        </p:nvSpPr>
        <p:spPr bwMode="auto">
          <a:xfrm>
            <a:off x="7146925" y="2495550"/>
            <a:ext cx="31115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1800" b="1" i="1">
                <a:latin typeface="Comic Sans MS" panose="030F0702030302020204" pitchFamily="66" charset="0"/>
                <a:ea typeface="黑体" panose="02010609060101010101" pitchFamily="49" charset="-122"/>
                <a:cs typeface="Times New Roman" panose="02020603050405020304" pitchFamily="18" charset="0"/>
              </a:rPr>
              <a:t>f</a:t>
            </a:r>
            <a:r>
              <a:rPr lang="en-US" altLang="zh-TW" sz="1800" b="1" baseline="-25000">
                <a:latin typeface="Comic Sans MS" panose="030F0702030302020204" pitchFamily="66" charset="0"/>
                <a:ea typeface="黑体" panose="02010609060101010101" pitchFamily="49" charset="-122"/>
                <a:cs typeface="Times New Roman" panose="02020603050405020304" pitchFamily="18" charset="0"/>
              </a:rPr>
              <a:t>1</a:t>
            </a:r>
            <a:r>
              <a:rPr lang="en-US" altLang="zh-TW" sz="1800" b="1">
                <a:latin typeface="Comic Sans MS" panose="030F0702030302020204" pitchFamily="66" charset="0"/>
                <a:ea typeface="黑体" panose="02010609060101010101" pitchFamily="49" charset="-122"/>
                <a:cs typeface="Times New Roman" panose="02020603050405020304" pitchFamily="18" charset="0"/>
              </a:rPr>
              <a:t> = </a:t>
            </a:r>
            <a:r>
              <a:rPr lang="zh-CN" altLang="en-US" sz="1800" b="1">
                <a:latin typeface="Comic Sans MS" panose="030F0702030302020204" pitchFamily="66" charset="0"/>
                <a:ea typeface="黑体" panose="02010609060101010101" pitchFamily="49" charset="-122"/>
                <a:cs typeface="Times New Roman" panose="02020603050405020304" pitchFamily="18" charset="0"/>
              </a:rPr>
              <a:t>所有像素之和</a:t>
            </a:r>
            <a:endParaRPr lang="en-US" altLang="zh-CN" sz="1800" b="1">
              <a:latin typeface="Comic Sans MS" panose="030F0702030302020204" pitchFamily="66" charset="0"/>
              <a:ea typeface="黑体" panose="02010609060101010101" pitchFamily="49" charset="-122"/>
              <a:cs typeface="Times New Roman" panose="02020603050405020304" pitchFamily="18" charset="0"/>
            </a:endParaRPr>
          </a:p>
          <a:p>
            <a:pPr eaLnBrk="1" hangingPunct="1">
              <a:spcBef>
                <a:spcPct val="0"/>
              </a:spcBef>
              <a:buFontTx/>
              <a:buNone/>
            </a:pPr>
            <a:r>
              <a:rPr lang="en-US" altLang="zh-TW" sz="1800" b="1" i="1">
                <a:latin typeface="Comic Sans MS" panose="030F0702030302020204" pitchFamily="66" charset="0"/>
                <a:ea typeface="黑体" panose="02010609060101010101" pitchFamily="49" charset="-122"/>
                <a:cs typeface="Times New Roman" panose="02020603050405020304" pitchFamily="18" charset="0"/>
              </a:rPr>
              <a:t>f</a:t>
            </a:r>
            <a:r>
              <a:rPr lang="en-US" altLang="zh-TW" sz="1800" b="1" baseline="-25000">
                <a:latin typeface="Comic Sans MS" panose="030F0702030302020204" pitchFamily="66" charset="0"/>
                <a:ea typeface="黑体" panose="02010609060101010101" pitchFamily="49" charset="-122"/>
                <a:cs typeface="Times New Roman" panose="02020603050405020304" pitchFamily="18" charset="0"/>
              </a:rPr>
              <a:t>2</a:t>
            </a:r>
            <a:r>
              <a:rPr lang="en-US" altLang="zh-CN" sz="1800" b="1">
                <a:latin typeface="Comic Sans MS" panose="030F0702030302020204" pitchFamily="66" charset="0"/>
                <a:ea typeface="黑体" panose="02010609060101010101" pitchFamily="49" charset="-122"/>
                <a:cs typeface="Times New Roman" panose="02020603050405020304" pitchFamily="18" charset="0"/>
              </a:rPr>
              <a:t> = </a:t>
            </a:r>
            <a:r>
              <a:rPr lang="zh-CN" altLang="en-US" sz="1800" b="1">
                <a:latin typeface="Comic Sans MS" panose="030F0702030302020204" pitchFamily="66" charset="0"/>
                <a:ea typeface="黑体" panose="02010609060101010101" pitchFamily="49" charset="-122"/>
                <a:cs typeface="Times New Roman" panose="02020603050405020304" pitchFamily="18" charset="0"/>
              </a:rPr>
              <a:t>所有像素的平方的和</a:t>
            </a:r>
            <a:endParaRPr lang="en-US" altLang="zh-CN" sz="1800" b="1">
              <a:latin typeface="Comic Sans MS" panose="030F0702030302020204" pitchFamily="66" charset="0"/>
              <a:ea typeface="黑体" panose="02010609060101010101" pitchFamily="49" charset="-122"/>
              <a:cs typeface="Times New Roman" panose="02020603050405020304" pitchFamily="18" charset="0"/>
            </a:endParaRPr>
          </a:p>
          <a:p>
            <a:pPr eaLnBrk="1" hangingPunct="1">
              <a:spcBef>
                <a:spcPct val="0"/>
              </a:spcBef>
              <a:buFontTx/>
              <a:buNone/>
            </a:pPr>
            <a:r>
              <a:rPr lang="en-US" altLang="zh-TW" sz="1800" b="1" i="1">
                <a:latin typeface="Comic Sans MS" panose="030F0702030302020204" pitchFamily="66" charset="0"/>
                <a:ea typeface="黑体" panose="02010609060101010101" pitchFamily="49" charset="-122"/>
                <a:cs typeface="Times New Roman" panose="02020603050405020304" pitchFamily="18" charset="0"/>
              </a:rPr>
              <a:t>f</a:t>
            </a:r>
            <a:r>
              <a:rPr lang="en-US" altLang="zh-TW" sz="1800" b="1" baseline="-25000">
                <a:latin typeface="Comic Sans MS" panose="030F0702030302020204" pitchFamily="66" charset="0"/>
                <a:ea typeface="黑体" panose="02010609060101010101" pitchFamily="49" charset="-122"/>
                <a:cs typeface="Times New Roman" panose="02020603050405020304" pitchFamily="18" charset="0"/>
              </a:rPr>
              <a:t>3</a:t>
            </a:r>
            <a:r>
              <a:rPr lang="en-US" altLang="zh-TW" sz="1800" b="1">
                <a:latin typeface="Comic Sans MS" panose="030F0702030302020204" pitchFamily="66" charset="0"/>
                <a:ea typeface="黑体" panose="02010609060101010101" pitchFamily="49" charset="-122"/>
                <a:cs typeface="Times New Roman" panose="02020603050405020304" pitchFamily="18" charset="0"/>
              </a:rPr>
              <a:t> …</a:t>
            </a:r>
            <a:endParaRPr lang="zh-TW" altLang="en-US" sz="1800" b="1">
              <a:latin typeface="Comic Sans MS" panose="030F0702030302020204" pitchFamily="66" charset="0"/>
              <a:ea typeface="黑体" panose="02010609060101010101" pitchFamily="49" charset="-122"/>
              <a:cs typeface="Times New Roman" panose="02020603050405020304" pitchFamily="18" charset="0"/>
            </a:endParaRPr>
          </a:p>
        </p:txBody>
      </p:sp>
      <p:cxnSp>
        <p:nvCxnSpPr>
          <p:cNvPr id="9" name="直線接點 13"/>
          <p:cNvCxnSpPr/>
          <p:nvPr/>
        </p:nvCxnSpPr>
        <p:spPr>
          <a:xfrm>
            <a:off x="1450975" y="2133600"/>
            <a:ext cx="9144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圖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488" y="1282700"/>
            <a:ext cx="4657725"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圓柱 5"/>
          <p:cNvSpPr/>
          <p:nvPr/>
        </p:nvSpPr>
        <p:spPr>
          <a:xfrm>
            <a:off x="2476500" y="1125538"/>
            <a:ext cx="1636713" cy="1090612"/>
          </a:xfrm>
          <a:prstGeom prst="can">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zh-CN" altLang="en-US" sz="2400" dirty="0">
                <a:latin typeface="Comic Sans MS" panose="030F0702030302020204" pitchFamily="66" charset="0"/>
                <a:ea typeface="黑体" panose="02010609060101010101" pitchFamily="49" charset="-122"/>
              </a:rPr>
              <a:t>一组函数</a:t>
            </a:r>
            <a:endParaRPr lang="zh-TW" altLang="en-US" sz="2400" dirty="0">
              <a:latin typeface="Comic Sans MS" panose="030F0702030302020204" pitchFamily="66" charset="0"/>
              <a:ea typeface="黑体" panose="02010609060101010101" pitchFamily="49" charset="-122"/>
            </a:endParaRPr>
          </a:p>
        </p:txBody>
      </p:sp>
      <p:graphicFrame>
        <p:nvGraphicFramePr>
          <p:cNvPr id="25604" name="Object 12"/>
          <p:cNvGraphicFramePr>
            <a:graphicFrameLocks noChangeAspect="1"/>
          </p:cNvGraphicFramePr>
          <p:nvPr/>
        </p:nvGraphicFramePr>
        <p:xfrm>
          <a:off x="4208463" y="1754188"/>
          <a:ext cx="1109662" cy="461962"/>
        </p:xfrm>
        <a:graphic>
          <a:graphicData uri="http://schemas.openxmlformats.org/presentationml/2006/ole">
            <mc:AlternateContent xmlns:mc="http://schemas.openxmlformats.org/markup-compatibility/2006">
              <mc:Choice xmlns:v="urn:schemas-microsoft-com:vml" Requires="v">
                <p:oleObj name="方程式" r:id="rId4" imgW="520700" imgH="215900" progId="Equation.3">
                  <p:embed/>
                </p:oleObj>
              </mc:Choice>
              <mc:Fallback>
                <p:oleObj name="方程式" r:id="rId4" imgW="520700" imgH="21590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8463" y="1754188"/>
                        <a:ext cx="11096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文字方塊 17"/>
          <p:cNvSpPr txBox="1"/>
          <p:nvPr/>
        </p:nvSpPr>
        <p:spPr>
          <a:xfrm>
            <a:off x="4208402" y="1217717"/>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defRPr/>
            </a:pPr>
            <a:r>
              <a:rPr lang="zh-CN" altLang="en-US" sz="2800" dirty="0">
                <a:latin typeface="Comic Sans MS" panose="030F0702030302020204" pitchFamily="66" charset="0"/>
                <a:ea typeface="黑体" panose="02010609060101010101" pitchFamily="49" charset="-122"/>
              </a:rPr>
              <a:t>模型</a:t>
            </a:r>
            <a:endParaRPr lang="zh-TW" altLang="en-US" sz="2800" dirty="0">
              <a:latin typeface="Comic Sans MS" panose="030F0702030302020204" pitchFamily="66" charset="0"/>
              <a:ea typeface="黑体" panose="02010609060101010101" pitchFamily="49" charset="-122"/>
            </a:endParaRPr>
          </a:p>
        </p:txBody>
      </p:sp>
      <p:sp>
        <p:nvSpPr>
          <p:cNvPr id="23" name="圓柱 22"/>
          <p:cNvSpPr/>
          <p:nvPr/>
        </p:nvSpPr>
        <p:spPr>
          <a:xfrm>
            <a:off x="2417763" y="4305300"/>
            <a:ext cx="1636712" cy="1090613"/>
          </a:xfrm>
          <a:prstGeom prst="can">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defRPr/>
            </a:pPr>
            <a:r>
              <a:rPr lang="zh-CN" altLang="en-US" sz="2400" dirty="0">
                <a:latin typeface="Comic Sans MS" panose="030F0702030302020204" pitchFamily="66" charset="0"/>
                <a:ea typeface="黑体" panose="02010609060101010101" pitchFamily="49" charset="-122"/>
              </a:rPr>
              <a:t>训练数据集</a:t>
            </a:r>
            <a:endParaRPr lang="zh-TW" altLang="en-US" sz="2400" dirty="0">
              <a:latin typeface="Comic Sans MS" panose="030F0702030302020204" pitchFamily="66" charset="0"/>
              <a:ea typeface="黑体" panose="02010609060101010101" pitchFamily="49" charset="-122"/>
            </a:endParaRPr>
          </a:p>
        </p:txBody>
      </p:sp>
      <p:sp>
        <p:nvSpPr>
          <p:cNvPr id="27" name="圓角矩形 26"/>
          <p:cNvSpPr/>
          <p:nvPr/>
        </p:nvSpPr>
        <p:spPr>
          <a:xfrm>
            <a:off x="2279650" y="2751138"/>
            <a:ext cx="1911350" cy="1090612"/>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zh-CN" altLang="en-US" sz="2400" dirty="0">
                <a:latin typeface="Comic Sans MS" panose="030F0702030302020204" pitchFamily="66" charset="0"/>
                <a:ea typeface="黑体" panose="02010609060101010101" pitchFamily="49" charset="-122"/>
              </a:rPr>
              <a:t>函数</a:t>
            </a:r>
            <a:r>
              <a:rPr lang="en-US" altLang="zh-CN" sz="2400" i="1" dirty="0">
                <a:latin typeface="Comic Sans MS" panose="030F0702030302020204" pitchFamily="66" charset="0"/>
                <a:ea typeface="黑体" panose="02010609060101010101" pitchFamily="49" charset="-122"/>
              </a:rPr>
              <a:t>f</a:t>
            </a:r>
            <a:r>
              <a:rPr lang="zh-CN" altLang="en-US" sz="2400" dirty="0">
                <a:latin typeface="Comic Sans MS" panose="030F0702030302020204" pitchFamily="66" charset="0"/>
                <a:ea typeface="黑体" panose="02010609060101010101" pitchFamily="49" charset="-122"/>
              </a:rPr>
              <a:t>的适应度（优劣）</a:t>
            </a:r>
            <a:endParaRPr lang="en-US" altLang="zh-TW" sz="2400" baseline="30000" dirty="0">
              <a:latin typeface="Comic Sans MS" panose="030F0702030302020204" pitchFamily="66" charset="0"/>
              <a:ea typeface="黑体" panose="02010609060101010101" pitchFamily="49" charset="-122"/>
            </a:endParaRPr>
          </a:p>
        </p:txBody>
      </p:sp>
      <p:cxnSp>
        <p:nvCxnSpPr>
          <p:cNvPr id="28" name="直線單箭頭接點 27"/>
          <p:cNvCxnSpPr/>
          <p:nvPr/>
        </p:nvCxnSpPr>
        <p:spPr>
          <a:xfrm flipV="1">
            <a:off x="3255963" y="3863975"/>
            <a:ext cx="0" cy="5461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p:cNvCxnSpPr/>
          <p:nvPr/>
        </p:nvCxnSpPr>
        <p:spPr>
          <a:xfrm>
            <a:off x="3255963" y="2249488"/>
            <a:ext cx="0" cy="4810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6" name="文字方塊 35"/>
          <p:cNvSpPr txBox="1"/>
          <p:nvPr/>
        </p:nvSpPr>
        <p:spPr>
          <a:xfrm>
            <a:off x="6407111" y="1879523"/>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eaLnBrk="1" hangingPunct="1">
              <a:defRPr/>
            </a:pPr>
            <a:r>
              <a:rPr lang="en-US" altLang="zh-TW" sz="2400" dirty="0">
                <a:solidFill>
                  <a:schemeClr val="tx1"/>
                </a:solidFill>
                <a:latin typeface="Comic Sans MS" panose="030F0702030302020204" pitchFamily="66" charset="0"/>
                <a:ea typeface="黑体" panose="02010609060101010101" pitchFamily="49" charset="-122"/>
              </a:rPr>
              <a:t>Better!</a:t>
            </a:r>
            <a:endParaRPr lang="zh-TW" altLang="en-US" sz="2400" dirty="0">
              <a:solidFill>
                <a:schemeClr val="tx1"/>
              </a:solidFill>
              <a:latin typeface="Comic Sans MS" panose="030F0702030302020204" pitchFamily="66" charset="0"/>
              <a:ea typeface="黑体" panose="02010609060101010101" pitchFamily="49" charset="-122"/>
            </a:endParaRPr>
          </a:p>
        </p:txBody>
      </p:sp>
      <p:sp>
        <p:nvSpPr>
          <p:cNvPr id="25615" name="矩形 36"/>
          <p:cNvSpPr>
            <a:spLocks noChangeArrowheads="1"/>
          </p:cNvSpPr>
          <p:nvPr/>
        </p:nvSpPr>
        <p:spPr bwMode="auto">
          <a:xfrm>
            <a:off x="6500813" y="5505450"/>
            <a:ext cx="1470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dirty="0">
                <a:solidFill>
                  <a:srgbClr val="222222"/>
                </a:solidFill>
                <a:latin typeface="Comic Sans MS" panose="030F0702030302020204" pitchFamily="66" charset="0"/>
                <a:ea typeface="黑体" panose="02010609060101010101" pitchFamily="49" charset="-122"/>
              </a:rPr>
              <a:t>“monkey”</a:t>
            </a:r>
            <a:endParaRPr lang="zh-TW" altLang="en-US" sz="2400" dirty="0">
              <a:latin typeface="Comic Sans MS" panose="030F0702030302020204" pitchFamily="66" charset="0"/>
              <a:ea typeface="黑体" panose="02010609060101010101" pitchFamily="49" charset="-122"/>
            </a:endParaRPr>
          </a:p>
        </p:txBody>
      </p:sp>
      <p:pic>
        <p:nvPicPr>
          <p:cNvPr id="25616" name="圖片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2738" y="3997325"/>
            <a:ext cx="931862"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圖片 3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45450" y="3986213"/>
            <a:ext cx="90011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8" name="文字方塊 39"/>
          <p:cNvSpPr txBox="1">
            <a:spLocks noChangeArrowheads="1"/>
          </p:cNvSpPr>
          <p:nvPr/>
        </p:nvSpPr>
        <p:spPr bwMode="auto">
          <a:xfrm>
            <a:off x="8112125" y="5521325"/>
            <a:ext cx="798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“cat”</a:t>
            </a:r>
            <a:endParaRPr lang="zh-TW" altLang="en-US" sz="2400">
              <a:latin typeface="Comic Sans MS" panose="030F0702030302020204" pitchFamily="66" charset="0"/>
              <a:ea typeface="黑体" panose="02010609060101010101" pitchFamily="49" charset="-122"/>
            </a:endParaRPr>
          </a:p>
        </p:txBody>
      </p:sp>
      <p:sp>
        <p:nvSpPr>
          <p:cNvPr id="25619" name="文字方塊 40"/>
          <p:cNvSpPr txBox="1">
            <a:spLocks noChangeArrowheads="1"/>
          </p:cNvSpPr>
          <p:nvPr/>
        </p:nvSpPr>
        <p:spPr bwMode="auto">
          <a:xfrm>
            <a:off x="9285288" y="5507038"/>
            <a:ext cx="9001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“dog”</a:t>
            </a:r>
            <a:endParaRPr lang="zh-TW" altLang="en-US" sz="2400">
              <a:latin typeface="Comic Sans MS" panose="030F0702030302020204" pitchFamily="66" charset="0"/>
              <a:ea typeface="黑体" panose="02010609060101010101" pitchFamily="49" charset="-122"/>
            </a:endParaRPr>
          </a:p>
        </p:txBody>
      </p:sp>
      <p:pic>
        <p:nvPicPr>
          <p:cNvPr id="25620" name="圖片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86875" y="3973513"/>
            <a:ext cx="823913"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1" name="矩形 43"/>
          <p:cNvSpPr>
            <a:spLocks noChangeArrowheads="1"/>
          </p:cNvSpPr>
          <p:nvPr/>
        </p:nvSpPr>
        <p:spPr bwMode="auto">
          <a:xfrm>
            <a:off x="4667250" y="4221163"/>
            <a:ext cx="16525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rgbClr val="222222"/>
                </a:solidFill>
                <a:latin typeface="Comic Sans MS" panose="030F0702030302020204" pitchFamily="66" charset="0"/>
                <a:ea typeface="黑体" panose="02010609060101010101" pitchFamily="49" charset="-122"/>
              </a:rPr>
              <a:t>函数输入</a:t>
            </a:r>
            <a:r>
              <a:rPr lang="en-US" altLang="zh-TW" sz="2400">
                <a:solidFill>
                  <a:srgbClr val="222222"/>
                </a:solidFill>
                <a:latin typeface="Comic Sans MS" panose="030F0702030302020204" pitchFamily="66" charset="0"/>
                <a:ea typeface="黑体" panose="02010609060101010101" pitchFamily="49" charset="-122"/>
              </a:rPr>
              <a:t>:</a:t>
            </a:r>
            <a:endParaRPr lang="zh-TW" altLang="en-US" sz="2400">
              <a:latin typeface="Comic Sans MS" panose="030F0702030302020204" pitchFamily="66" charset="0"/>
              <a:ea typeface="黑体" panose="02010609060101010101" pitchFamily="49" charset="-122"/>
            </a:endParaRPr>
          </a:p>
        </p:txBody>
      </p:sp>
      <p:sp>
        <p:nvSpPr>
          <p:cNvPr id="25622" name="矩形 44"/>
          <p:cNvSpPr>
            <a:spLocks noChangeArrowheads="1"/>
          </p:cNvSpPr>
          <p:nvPr/>
        </p:nvSpPr>
        <p:spPr bwMode="auto">
          <a:xfrm>
            <a:off x="4322763" y="5481638"/>
            <a:ext cx="2251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rgbClr val="222222"/>
                </a:solidFill>
                <a:latin typeface="Comic Sans MS" panose="030F0702030302020204" pitchFamily="66" charset="0"/>
                <a:ea typeface="黑体" panose="02010609060101010101" pitchFamily="49" charset="-122"/>
              </a:rPr>
              <a:t>函数输出</a:t>
            </a:r>
            <a:r>
              <a:rPr lang="en-US" altLang="zh-TW" sz="2400">
                <a:solidFill>
                  <a:srgbClr val="222222"/>
                </a:solidFill>
                <a:latin typeface="Comic Sans MS" panose="030F0702030302020204" pitchFamily="66" charset="0"/>
                <a:ea typeface="黑体" panose="02010609060101010101" pitchFamily="49" charset="-122"/>
              </a:rPr>
              <a:t>:</a:t>
            </a:r>
            <a:endParaRPr lang="zh-TW" altLang="en-US" sz="2400">
              <a:latin typeface="Comic Sans MS" panose="030F0702030302020204" pitchFamily="66" charset="0"/>
              <a:ea typeface="黑体" panose="02010609060101010101" pitchFamily="49" charset="-122"/>
            </a:endParaRPr>
          </a:p>
        </p:txBody>
      </p:sp>
      <p:sp>
        <p:nvSpPr>
          <p:cNvPr id="26" name="矩形 25"/>
          <p:cNvSpPr/>
          <p:nvPr/>
        </p:nvSpPr>
        <p:spPr>
          <a:xfrm>
            <a:off x="4619625" y="3884613"/>
            <a:ext cx="5675313" cy="21161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latin typeface="Comic Sans MS" panose="030F0702030302020204" pitchFamily="66" charset="0"/>
              <a:ea typeface="黑体" panose="0201060906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圓柱 5"/>
          <p:cNvSpPr/>
          <p:nvPr/>
        </p:nvSpPr>
        <p:spPr>
          <a:xfrm>
            <a:off x="2586038" y="1892300"/>
            <a:ext cx="1636712" cy="1092200"/>
          </a:xfrm>
          <a:prstGeom prst="can">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zh-CN" altLang="en-US" sz="2400" dirty="0">
                <a:latin typeface="Comic Sans MS" panose="030F0702030302020204" pitchFamily="66" charset="0"/>
                <a:ea typeface="黑体" panose="02010609060101010101" pitchFamily="49" charset="-122"/>
              </a:rPr>
              <a:t>一组函数</a:t>
            </a:r>
            <a:endParaRPr lang="zh-TW" altLang="en-US" sz="2400" dirty="0">
              <a:latin typeface="Comic Sans MS" panose="030F0702030302020204" pitchFamily="66" charset="0"/>
              <a:ea typeface="黑体" panose="02010609060101010101" pitchFamily="49" charset="-122"/>
            </a:endParaRPr>
          </a:p>
        </p:txBody>
      </p:sp>
      <p:graphicFrame>
        <p:nvGraphicFramePr>
          <p:cNvPr id="27651" name="Object 12"/>
          <p:cNvGraphicFramePr>
            <a:graphicFrameLocks noChangeAspect="1"/>
          </p:cNvGraphicFramePr>
          <p:nvPr/>
        </p:nvGraphicFramePr>
        <p:xfrm>
          <a:off x="4318000" y="2522538"/>
          <a:ext cx="1109663" cy="461962"/>
        </p:xfrm>
        <a:graphic>
          <a:graphicData uri="http://schemas.openxmlformats.org/presentationml/2006/ole">
            <mc:AlternateContent xmlns:mc="http://schemas.openxmlformats.org/markup-compatibility/2006">
              <mc:Choice xmlns:v="urn:schemas-microsoft-com:vml" Requires="v">
                <p:oleObj name="方程式" r:id="rId3" imgW="520700" imgH="215900" progId="Equation.3">
                  <p:embed/>
                </p:oleObj>
              </mc:Choice>
              <mc:Fallback>
                <p:oleObj name="方程式" r:id="rId3" imgW="520700" imgH="2159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0" y="2522538"/>
                        <a:ext cx="11096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文字方塊 17"/>
          <p:cNvSpPr txBox="1"/>
          <p:nvPr/>
        </p:nvSpPr>
        <p:spPr>
          <a:xfrm>
            <a:off x="4318196" y="1985855"/>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defRPr/>
            </a:pPr>
            <a:r>
              <a:rPr lang="zh-CN" altLang="en-US" sz="2800" dirty="0">
                <a:latin typeface="Comic Sans MS" panose="030F0702030302020204" pitchFamily="66" charset="0"/>
                <a:ea typeface="黑体" panose="02010609060101010101" pitchFamily="49" charset="-122"/>
              </a:rPr>
              <a:t>模型</a:t>
            </a:r>
            <a:endParaRPr lang="zh-TW" altLang="en-US" sz="2800" dirty="0">
              <a:latin typeface="Comic Sans MS" panose="030F0702030302020204" pitchFamily="66" charset="0"/>
              <a:ea typeface="黑体" panose="02010609060101010101" pitchFamily="49" charset="-122"/>
            </a:endParaRPr>
          </a:p>
        </p:txBody>
      </p:sp>
      <p:sp>
        <p:nvSpPr>
          <p:cNvPr id="23" name="圓柱 22"/>
          <p:cNvSpPr/>
          <p:nvPr/>
        </p:nvSpPr>
        <p:spPr>
          <a:xfrm>
            <a:off x="2527300" y="5073650"/>
            <a:ext cx="1636713" cy="1090613"/>
          </a:xfrm>
          <a:prstGeom prst="can">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defRPr/>
            </a:pPr>
            <a:r>
              <a:rPr lang="zh-CN" altLang="en-US" sz="2400" dirty="0">
                <a:latin typeface="Comic Sans MS" panose="030F0702030302020204" pitchFamily="66" charset="0"/>
                <a:ea typeface="黑体" panose="02010609060101010101" pitchFamily="49" charset="-122"/>
              </a:rPr>
              <a:t>训练集</a:t>
            </a:r>
            <a:endParaRPr lang="zh-TW" altLang="en-US" sz="2400" dirty="0">
              <a:latin typeface="Comic Sans MS" panose="030F0702030302020204" pitchFamily="66" charset="0"/>
              <a:ea typeface="黑体" panose="02010609060101010101" pitchFamily="49" charset="-122"/>
            </a:endParaRPr>
          </a:p>
        </p:txBody>
      </p:sp>
      <p:sp>
        <p:nvSpPr>
          <p:cNvPr id="27" name="圓角矩形 26"/>
          <p:cNvSpPr/>
          <p:nvPr/>
        </p:nvSpPr>
        <p:spPr>
          <a:xfrm>
            <a:off x="2389188" y="3519488"/>
            <a:ext cx="1912937" cy="1090612"/>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zh-CN" altLang="en-US" sz="2400" dirty="0">
                <a:latin typeface="Comic Sans MS" panose="030F0702030302020204" pitchFamily="66" charset="0"/>
                <a:ea typeface="黑体" panose="02010609060101010101" pitchFamily="49" charset="-122"/>
              </a:rPr>
              <a:t>函数</a:t>
            </a:r>
            <a:r>
              <a:rPr lang="en-US" altLang="zh-CN" sz="2400" i="1" dirty="0">
                <a:latin typeface="Comic Sans MS" panose="030F0702030302020204" pitchFamily="66" charset="0"/>
                <a:ea typeface="黑体" panose="02010609060101010101" pitchFamily="49" charset="-122"/>
                <a:cs typeface="Times New Roman" panose="02020603050405020304" pitchFamily="18" charset="0"/>
              </a:rPr>
              <a:t>f</a:t>
            </a:r>
            <a:r>
              <a:rPr lang="zh-CN" altLang="en-US" sz="2400" dirty="0">
                <a:latin typeface="Comic Sans MS" panose="030F0702030302020204" pitchFamily="66" charset="0"/>
                <a:ea typeface="黑体" panose="02010609060101010101" pitchFamily="49" charset="-122"/>
              </a:rPr>
              <a:t>的适应度</a:t>
            </a:r>
            <a:endParaRPr lang="en-US" altLang="zh-TW" sz="2400" baseline="30000" dirty="0">
              <a:latin typeface="Comic Sans MS" panose="030F0702030302020204" pitchFamily="66" charset="0"/>
              <a:ea typeface="黑体" panose="02010609060101010101" pitchFamily="49" charset="-122"/>
            </a:endParaRPr>
          </a:p>
        </p:txBody>
      </p:sp>
      <p:cxnSp>
        <p:nvCxnSpPr>
          <p:cNvPr id="28" name="直線單箭頭接點 27"/>
          <p:cNvCxnSpPr/>
          <p:nvPr/>
        </p:nvCxnSpPr>
        <p:spPr>
          <a:xfrm flipV="1">
            <a:off x="3367088" y="4632325"/>
            <a:ext cx="0" cy="5461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p:cNvCxnSpPr/>
          <p:nvPr/>
        </p:nvCxnSpPr>
        <p:spPr>
          <a:xfrm>
            <a:off x="3367088" y="3017838"/>
            <a:ext cx="0" cy="4794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7659" name="矩形 29"/>
          <p:cNvSpPr>
            <a:spLocks noChangeArrowheads="1"/>
          </p:cNvSpPr>
          <p:nvPr/>
        </p:nvSpPr>
        <p:spPr bwMode="auto">
          <a:xfrm>
            <a:off x="4092575" y="6056313"/>
            <a:ext cx="147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222222"/>
                </a:solidFill>
                <a:latin typeface="Comic Sans MS" panose="030F0702030302020204" pitchFamily="66" charset="0"/>
                <a:ea typeface="黑体" panose="02010609060101010101" pitchFamily="49" charset="-122"/>
              </a:rPr>
              <a:t>“monkey”</a:t>
            </a:r>
            <a:endParaRPr lang="zh-TW" altLang="en-US" sz="2400">
              <a:latin typeface="Comic Sans MS" panose="030F0702030302020204" pitchFamily="66" charset="0"/>
              <a:ea typeface="黑体" panose="02010609060101010101" pitchFamily="49" charset="-122"/>
            </a:endParaRPr>
          </a:p>
        </p:txBody>
      </p:sp>
      <p:pic>
        <p:nvPicPr>
          <p:cNvPr id="27660" name="圖片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2450" y="4981575"/>
            <a:ext cx="931863"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圖片 3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37213" y="4981575"/>
            <a:ext cx="898525"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2" name="文字方塊 32"/>
          <p:cNvSpPr txBox="1">
            <a:spLocks noChangeArrowheads="1"/>
          </p:cNvSpPr>
          <p:nvPr/>
        </p:nvSpPr>
        <p:spPr bwMode="auto">
          <a:xfrm>
            <a:off x="5703888" y="6073775"/>
            <a:ext cx="798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“cat”</a:t>
            </a:r>
            <a:endParaRPr lang="zh-TW" altLang="en-US" sz="2400">
              <a:latin typeface="Comic Sans MS" panose="030F0702030302020204" pitchFamily="66" charset="0"/>
              <a:ea typeface="黑体" panose="02010609060101010101" pitchFamily="49" charset="-122"/>
            </a:endParaRPr>
          </a:p>
        </p:txBody>
      </p:sp>
      <p:sp>
        <p:nvSpPr>
          <p:cNvPr id="27663" name="文字方塊 33"/>
          <p:cNvSpPr txBox="1">
            <a:spLocks noChangeArrowheads="1"/>
          </p:cNvSpPr>
          <p:nvPr/>
        </p:nvSpPr>
        <p:spPr bwMode="auto">
          <a:xfrm>
            <a:off x="6886575" y="6037263"/>
            <a:ext cx="906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“dog”</a:t>
            </a:r>
            <a:endParaRPr lang="zh-TW" altLang="en-US" sz="2400">
              <a:latin typeface="Comic Sans MS" panose="030F0702030302020204" pitchFamily="66" charset="0"/>
              <a:ea typeface="黑体" panose="02010609060101010101" pitchFamily="49" charset="-122"/>
            </a:endParaRPr>
          </a:p>
        </p:txBody>
      </p:sp>
      <p:pic>
        <p:nvPicPr>
          <p:cNvPr id="27664" name="圖片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8638" y="4994275"/>
            <a:ext cx="823912"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4" name="Object 12"/>
          <p:cNvGraphicFramePr>
            <a:graphicFrameLocks noChangeAspect="1"/>
          </p:cNvGraphicFramePr>
          <p:nvPr/>
        </p:nvGraphicFramePr>
        <p:xfrm>
          <a:off x="5956300" y="4133850"/>
          <a:ext cx="433388" cy="488950"/>
        </p:xfrm>
        <a:graphic>
          <a:graphicData uri="http://schemas.openxmlformats.org/presentationml/2006/ole">
            <mc:AlternateContent xmlns:mc="http://schemas.openxmlformats.org/markup-compatibility/2006">
              <mc:Choice xmlns:v="urn:schemas-microsoft-com:vml" Requires="v">
                <p:oleObj name="方程式" r:id="rId8" imgW="203200" imgH="228600" progId="Equation.3">
                  <p:embed/>
                </p:oleObj>
              </mc:Choice>
              <mc:Fallback>
                <p:oleObj name="方程式" r:id="rId8" imgW="203200" imgH="2286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6300" y="4133850"/>
                        <a:ext cx="4333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文字方塊 24"/>
          <p:cNvSpPr txBox="1">
            <a:spLocks noChangeArrowheads="1"/>
          </p:cNvSpPr>
          <p:nvPr/>
        </p:nvSpPr>
        <p:spPr bwMode="auto">
          <a:xfrm>
            <a:off x="4484688" y="3571875"/>
            <a:ext cx="3489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latin typeface="Comic Sans MS" panose="030F0702030302020204" pitchFamily="66" charset="0"/>
                <a:ea typeface="黑体" panose="02010609060101010101" pitchFamily="49" charset="-122"/>
              </a:rPr>
              <a:t>找出“最好”的</a:t>
            </a:r>
            <a:endParaRPr lang="zh-TW" altLang="en-US" sz="2400">
              <a:latin typeface="Comic Sans MS" panose="030F0702030302020204" pitchFamily="66" charset="0"/>
              <a:ea typeface="黑体" panose="02010609060101010101" pitchFamily="49" charset="-122"/>
            </a:endParaRPr>
          </a:p>
        </p:txBody>
      </p:sp>
      <p:cxnSp>
        <p:nvCxnSpPr>
          <p:cNvPr id="26" name="直線單箭頭接點 25"/>
          <p:cNvCxnSpPr/>
          <p:nvPr/>
        </p:nvCxnSpPr>
        <p:spPr>
          <a:xfrm>
            <a:off x="4318000" y="4073525"/>
            <a:ext cx="372586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圓角矩形 37"/>
          <p:cNvSpPr/>
          <p:nvPr/>
        </p:nvSpPr>
        <p:spPr>
          <a:xfrm>
            <a:off x="8072438" y="3487738"/>
            <a:ext cx="2068512" cy="10922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eaLnBrk="1" hangingPunct="1">
              <a:defRPr/>
            </a:pPr>
            <a:r>
              <a:rPr lang="en-US" altLang="zh-TW" sz="24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使用</a:t>
            </a:r>
            <a:endParaRPr lang="en-US" altLang="zh-TW" sz="2400" dirty="0">
              <a:latin typeface="Comic Sans MS" panose="030F0702030302020204" pitchFamily="66" charset="0"/>
              <a:ea typeface="黑体" panose="02010609060101010101" pitchFamily="49" charset="-122"/>
            </a:endParaRPr>
          </a:p>
        </p:txBody>
      </p:sp>
      <p:cxnSp>
        <p:nvCxnSpPr>
          <p:cNvPr id="41" name="直線單箭頭接點 40"/>
          <p:cNvCxnSpPr/>
          <p:nvPr/>
        </p:nvCxnSpPr>
        <p:spPr>
          <a:xfrm flipV="1">
            <a:off x="9112250" y="4638675"/>
            <a:ext cx="0" cy="5461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p:cNvCxnSpPr/>
          <p:nvPr/>
        </p:nvCxnSpPr>
        <p:spPr>
          <a:xfrm flipV="1">
            <a:off x="9086850" y="2990850"/>
            <a:ext cx="0" cy="4968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43" name="Object 12"/>
          <p:cNvGraphicFramePr>
            <a:graphicFrameLocks noChangeAspect="1"/>
          </p:cNvGraphicFramePr>
          <p:nvPr/>
        </p:nvGraphicFramePr>
        <p:xfrm>
          <a:off x="9191625" y="3789363"/>
          <a:ext cx="433388" cy="488950"/>
        </p:xfrm>
        <a:graphic>
          <a:graphicData uri="http://schemas.openxmlformats.org/presentationml/2006/ole">
            <mc:AlternateContent xmlns:mc="http://schemas.openxmlformats.org/markup-compatibility/2006">
              <mc:Choice xmlns:v="urn:schemas-microsoft-com:vml" Requires="v">
                <p:oleObj name="Equation" r:id="rId10" imgW="203200" imgH="228600" progId="Equation.DSMT4">
                  <p:embed/>
                </p:oleObj>
              </mc:Choice>
              <mc:Fallback>
                <p:oleObj name="Equation" r:id="rId10" imgW="203200" imgH="228600" progId="Equation.DSMT4">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91625" y="3789363"/>
                        <a:ext cx="4333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5" name="Picture 12" descr="https://encrypted-tbn1.gstatic.com/images?q=tbn:ANd9GcRcwlRKAlSIaCI4W5PRYVbuBQQXifF-56bFqAjh9DMe-_3Lh8_YKw"/>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75675" y="5291138"/>
            <a:ext cx="10890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字方塊 45"/>
          <p:cNvSpPr txBox="1">
            <a:spLocks noChangeArrowheads="1"/>
          </p:cNvSpPr>
          <p:nvPr/>
        </p:nvSpPr>
        <p:spPr bwMode="auto">
          <a:xfrm>
            <a:off x="8369300" y="2479675"/>
            <a:ext cx="1436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“cat”</a:t>
            </a:r>
            <a:endParaRPr lang="zh-TW" altLang="en-US" sz="2400">
              <a:latin typeface="Comic Sans MS" panose="030F0702030302020204" pitchFamily="66" charset="0"/>
              <a:ea typeface="黑体" panose="02010609060101010101" pitchFamily="49" charset="-122"/>
            </a:endParaRPr>
          </a:p>
        </p:txBody>
      </p:sp>
      <p:sp>
        <p:nvSpPr>
          <p:cNvPr id="8" name="矩形 7"/>
          <p:cNvSpPr/>
          <p:nvPr/>
        </p:nvSpPr>
        <p:spPr>
          <a:xfrm>
            <a:off x="2284413" y="1736725"/>
            <a:ext cx="5689600" cy="479901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latin typeface="Comic Sans MS" panose="030F0702030302020204" pitchFamily="66" charset="0"/>
              <a:ea typeface="黑体" panose="02010609060101010101" pitchFamily="49" charset="-122"/>
            </a:endParaRPr>
          </a:p>
        </p:txBody>
      </p:sp>
      <p:sp>
        <p:nvSpPr>
          <p:cNvPr id="47" name="矩形 46"/>
          <p:cNvSpPr/>
          <p:nvPr/>
        </p:nvSpPr>
        <p:spPr>
          <a:xfrm>
            <a:off x="7972425" y="1736725"/>
            <a:ext cx="2341563" cy="479901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latin typeface="Comic Sans MS" panose="030F0702030302020204" pitchFamily="66" charset="0"/>
              <a:ea typeface="黑体" panose="02010609060101010101" pitchFamily="49" charset="-122"/>
            </a:endParaRPr>
          </a:p>
        </p:txBody>
      </p:sp>
      <p:sp>
        <p:nvSpPr>
          <p:cNvPr id="48" name="文字方塊 47"/>
          <p:cNvSpPr txBox="1"/>
          <p:nvPr/>
        </p:nvSpPr>
        <p:spPr>
          <a:xfrm>
            <a:off x="6588577" y="1894779"/>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eaLnBrk="1" hangingPunct="1">
              <a:defRPr/>
            </a:pPr>
            <a:r>
              <a:rPr lang="zh-CN" altLang="en-US" sz="2400" b="1" dirty="0">
                <a:solidFill>
                  <a:schemeClr val="tx1"/>
                </a:solidFill>
                <a:latin typeface="Comic Sans MS" panose="030F0702030302020204" pitchFamily="66" charset="0"/>
                <a:ea typeface="黑体" panose="02010609060101010101" pitchFamily="49" charset="-122"/>
              </a:rPr>
              <a:t>训练</a:t>
            </a:r>
            <a:endParaRPr lang="zh-TW" altLang="en-US" sz="2400" b="1" dirty="0">
              <a:solidFill>
                <a:schemeClr val="tx1"/>
              </a:solidFill>
              <a:latin typeface="Comic Sans MS" panose="030F0702030302020204" pitchFamily="66" charset="0"/>
              <a:ea typeface="黑体" panose="02010609060101010101" pitchFamily="49" charset="-122"/>
            </a:endParaRPr>
          </a:p>
        </p:txBody>
      </p:sp>
      <p:sp>
        <p:nvSpPr>
          <p:cNvPr id="49" name="文字方塊 48"/>
          <p:cNvSpPr txBox="1"/>
          <p:nvPr/>
        </p:nvSpPr>
        <p:spPr>
          <a:xfrm>
            <a:off x="8153176" y="1877728"/>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eaLnBrk="1" hangingPunct="1">
              <a:defRPr/>
            </a:pPr>
            <a:r>
              <a:rPr lang="zh-CN" altLang="en-US" sz="2400" b="1" dirty="0">
                <a:solidFill>
                  <a:schemeClr val="tx1"/>
                </a:solidFill>
                <a:latin typeface="Comic Sans MS" panose="030F0702030302020204" pitchFamily="66" charset="0"/>
                <a:ea typeface="黑体" panose="02010609060101010101" pitchFamily="49" charset="-122"/>
              </a:rPr>
              <a:t>测试</a:t>
            </a:r>
            <a:endParaRPr lang="zh-TW" altLang="en-US" sz="2400" b="1" dirty="0">
              <a:solidFill>
                <a:schemeClr val="tx1"/>
              </a:solidFill>
              <a:latin typeface="Comic Sans MS" panose="030F0702030302020204" pitchFamily="66" charset="0"/>
              <a:ea typeface="黑体" panose="02010609060101010101" pitchFamily="49" charset="-122"/>
            </a:endParaRPr>
          </a:p>
        </p:txBody>
      </p:sp>
      <p:sp>
        <p:nvSpPr>
          <p:cNvPr id="50" name="矩形 49"/>
          <p:cNvSpPr/>
          <p:nvPr/>
        </p:nvSpPr>
        <p:spPr>
          <a:xfrm>
            <a:off x="2398713" y="1831975"/>
            <a:ext cx="3235325" cy="1254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latin typeface="Comic Sans MS" panose="030F0702030302020204" pitchFamily="66" charset="0"/>
              <a:ea typeface="黑体" panose="02010609060101010101" pitchFamily="49" charset="-122"/>
            </a:endParaRPr>
          </a:p>
        </p:txBody>
      </p:sp>
      <p:sp>
        <p:nvSpPr>
          <p:cNvPr id="51" name="矩形 50"/>
          <p:cNvSpPr/>
          <p:nvPr/>
        </p:nvSpPr>
        <p:spPr>
          <a:xfrm>
            <a:off x="2398713" y="3509963"/>
            <a:ext cx="1919287" cy="11001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latin typeface="Comic Sans MS" panose="030F0702030302020204" pitchFamily="66" charset="0"/>
              <a:ea typeface="黑体" panose="02010609060101010101" pitchFamily="49" charset="-122"/>
            </a:endParaRPr>
          </a:p>
        </p:txBody>
      </p:sp>
      <p:sp>
        <p:nvSpPr>
          <p:cNvPr id="52" name="矩形 51"/>
          <p:cNvSpPr/>
          <p:nvPr/>
        </p:nvSpPr>
        <p:spPr>
          <a:xfrm>
            <a:off x="4673600" y="3497263"/>
            <a:ext cx="3063875" cy="11017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latin typeface="Comic Sans MS" panose="030F0702030302020204" pitchFamily="66" charset="0"/>
              <a:ea typeface="黑体" panose="02010609060101010101" pitchFamily="49" charset="-122"/>
            </a:endParaRPr>
          </a:p>
        </p:txBody>
      </p:sp>
      <p:sp>
        <p:nvSpPr>
          <p:cNvPr id="53" name="文字方塊 52"/>
          <p:cNvSpPr txBox="1"/>
          <p:nvPr/>
        </p:nvSpPr>
        <p:spPr>
          <a:xfrm>
            <a:off x="1775520" y="2692175"/>
            <a:ext cx="1235965" cy="954107"/>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defRPr/>
            </a:pPr>
            <a:r>
              <a:rPr lang="en-US" altLang="zh-TW" sz="2800" dirty="0">
                <a:latin typeface="Comic Sans MS" panose="030F0702030302020204" pitchFamily="66" charset="0"/>
                <a:ea typeface="黑体" panose="02010609060101010101" pitchFamily="49" charset="-122"/>
              </a:rPr>
              <a:t>Step 1</a:t>
            </a:r>
            <a:endParaRPr lang="zh-TW" altLang="en-US" sz="2800" dirty="0">
              <a:latin typeface="Comic Sans MS" panose="030F0702030302020204" pitchFamily="66" charset="0"/>
              <a:ea typeface="黑体" panose="02010609060101010101" pitchFamily="49" charset="-122"/>
            </a:endParaRPr>
          </a:p>
        </p:txBody>
      </p:sp>
      <p:sp>
        <p:nvSpPr>
          <p:cNvPr id="54" name="文字方塊 53"/>
          <p:cNvSpPr txBox="1"/>
          <p:nvPr/>
        </p:nvSpPr>
        <p:spPr>
          <a:xfrm>
            <a:off x="1786793" y="4358598"/>
            <a:ext cx="1235964" cy="954107"/>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defRPr/>
            </a:pPr>
            <a:r>
              <a:rPr lang="en-US" altLang="zh-TW" sz="2800" dirty="0">
                <a:latin typeface="Comic Sans MS" panose="030F0702030302020204" pitchFamily="66" charset="0"/>
                <a:ea typeface="黑体" panose="02010609060101010101" pitchFamily="49" charset="-122"/>
              </a:rPr>
              <a:t>Step 2</a:t>
            </a:r>
            <a:endParaRPr lang="zh-TW" altLang="en-US" sz="2800" dirty="0">
              <a:latin typeface="Comic Sans MS" panose="030F0702030302020204" pitchFamily="66" charset="0"/>
              <a:ea typeface="黑体" panose="02010609060101010101" pitchFamily="49" charset="-122"/>
            </a:endParaRPr>
          </a:p>
        </p:txBody>
      </p:sp>
      <p:sp>
        <p:nvSpPr>
          <p:cNvPr id="55" name="文字方塊 54"/>
          <p:cNvSpPr txBox="1"/>
          <p:nvPr/>
        </p:nvSpPr>
        <p:spPr>
          <a:xfrm>
            <a:off x="4517590" y="4372038"/>
            <a:ext cx="1273610" cy="954107"/>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defRPr/>
            </a:pPr>
            <a:r>
              <a:rPr lang="en-US" altLang="zh-TW" sz="2800" dirty="0">
                <a:latin typeface="Comic Sans MS" panose="030F0702030302020204" pitchFamily="66" charset="0"/>
                <a:ea typeface="黑体" panose="02010609060101010101" pitchFamily="49" charset="-122"/>
              </a:rPr>
              <a:t>Step 3</a:t>
            </a:r>
            <a:endParaRPr lang="zh-TW" altLang="en-US" sz="2800" dirty="0">
              <a:latin typeface="Comic Sans MS" panose="030F0702030302020204" pitchFamily="66" charset="0"/>
              <a:ea typeface="黑体" panose="02010609060101010101" pitchFamily="49" charset="-122"/>
            </a:endParaRPr>
          </a:p>
        </p:txBody>
      </p:sp>
      <p:sp>
        <p:nvSpPr>
          <p:cNvPr id="27694" name="標題 1"/>
          <p:cNvSpPr>
            <a:spLocks noGrp="1" noChangeArrowheads="1"/>
          </p:cNvSpPr>
          <p:nvPr>
            <p:ph type="title"/>
          </p:nvPr>
        </p:nvSpPr>
        <p:spPr>
          <a:xfrm>
            <a:off x="3241675" y="0"/>
            <a:ext cx="5689600" cy="684213"/>
          </a:xfrm>
        </p:spPr>
        <p:txBody>
          <a:bodyPr/>
          <a:lstStyle/>
          <a:p>
            <a:r>
              <a:rPr lang="zh-CN" altLang="en-US">
                <a:solidFill>
                  <a:srgbClr val="0000CC"/>
                </a:solidFill>
                <a:latin typeface="Comic Sans MS" panose="030F0702030302020204" pitchFamily="66" charset="0"/>
                <a:ea typeface="黑体" panose="02010609060101010101" pitchFamily="49" charset="-122"/>
              </a:rPr>
              <a:t>典型的机器学习过程</a:t>
            </a:r>
            <a:endParaRPr lang="en-US" altLang="en-US">
              <a:solidFill>
                <a:srgbClr val="0000CC"/>
              </a:solidFill>
              <a:latin typeface="Comic Sans MS" panose="030F0702030302020204" pitchFamily="66" charset="0"/>
              <a:ea typeface="黑体" panose="02010609060101010101" pitchFamily="49" charset="-122"/>
            </a:endParaRPr>
          </a:p>
        </p:txBody>
      </p:sp>
      <p:sp>
        <p:nvSpPr>
          <p:cNvPr id="27695" name="TextBox 56"/>
          <p:cNvSpPr txBox="1">
            <a:spLocks noChangeArrowheads="1"/>
          </p:cNvSpPr>
          <p:nvPr/>
        </p:nvSpPr>
        <p:spPr bwMode="auto">
          <a:xfrm>
            <a:off x="150813" y="806450"/>
            <a:ext cx="35687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q"/>
            </a:pPr>
            <a:r>
              <a:rPr lang="zh-CN" altLang="en-US">
                <a:latin typeface="Comic Sans MS" panose="030F0702030302020204" pitchFamily="66" charset="0"/>
                <a:ea typeface="黑体" panose="02010609060101010101" pitchFamily="49" charset="-122"/>
                <a:cs typeface="Arial" panose="020B0604020202020204" pitchFamily="34" charset="0"/>
              </a:rPr>
              <a:t>以图像识别为例</a:t>
            </a:r>
            <a:endParaRPr lang="en-US" altLang="en-US">
              <a:latin typeface="Comic Sans MS" panose="030F0702030302020204" pitchFamily="66" charset="0"/>
              <a:ea typeface="黑体" panose="020106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8" grpId="0" animBg="1"/>
      <p:bldP spid="46" grpId="0"/>
      <p:bldP spid="8" grpId="0" animBg="1"/>
      <p:bldP spid="47" grpId="0" animBg="1"/>
      <p:bldP spid="50" grpId="0" animBg="1"/>
      <p:bldP spid="51" grpId="0" animBg="1"/>
      <p:bldP spid="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圓柱 22"/>
          <p:cNvSpPr/>
          <p:nvPr/>
        </p:nvSpPr>
        <p:spPr>
          <a:xfrm>
            <a:off x="3421063" y="2781300"/>
            <a:ext cx="1636712" cy="1090613"/>
          </a:xfrm>
          <a:prstGeom prst="can">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defRPr/>
            </a:pPr>
            <a:r>
              <a:rPr lang="zh-CN" altLang="en-US" sz="2400" b="1" dirty="0">
                <a:latin typeface="Comic Sans MS" panose="030F0702030302020204" pitchFamily="66" charset="0"/>
                <a:ea typeface="黑体" panose="02010609060101010101" pitchFamily="49" charset="-122"/>
              </a:rPr>
              <a:t>训练数据</a:t>
            </a:r>
            <a:endParaRPr lang="zh-TW" altLang="en-US" sz="2400" b="1" dirty="0">
              <a:latin typeface="Comic Sans MS" panose="030F0702030302020204" pitchFamily="66" charset="0"/>
              <a:ea typeface="黑体" panose="02010609060101010101" pitchFamily="49" charset="-122"/>
            </a:endParaRPr>
          </a:p>
        </p:txBody>
      </p:sp>
      <p:sp>
        <p:nvSpPr>
          <p:cNvPr id="29699" name="矩形 29"/>
          <p:cNvSpPr>
            <a:spLocks noChangeArrowheads="1"/>
          </p:cNvSpPr>
          <p:nvPr/>
        </p:nvSpPr>
        <p:spPr bwMode="auto">
          <a:xfrm>
            <a:off x="2633663" y="5586413"/>
            <a:ext cx="147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222222"/>
                </a:solidFill>
                <a:latin typeface="Comic Sans MS" panose="030F0702030302020204" pitchFamily="66" charset="0"/>
                <a:ea typeface="黑体" panose="02010609060101010101" pitchFamily="49" charset="-122"/>
              </a:rPr>
              <a:t>“monkey”</a:t>
            </a:r>
            <a:endParaRPr lang="zh-TW" altLang="en-US" sz="2400">
              <a:latin typeface="Comic Sans MS" panose="030F0702030302020204" pitchFamily="66" charset="0"/>
              <a:ea typeface="黑体" panose="02010609060101010101" pitchFamily="49" charset="-122"/>
            </a:endParaRPr>
          </a:p>
        </p:txBody>
      </p:sp>
      <p:pic>
        <p:nvPicPr>
          <p:cNvPr id="29700" name="圖片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413" y="4365625"/>
            <a:ext cx="931862"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圖片 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5588" y="4365625"/>
            <a:ext cx="900112"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文字方塊 32"/>
          <p:cNvSpPr txBox="1">
            <a:spLocks noChangeArrowheads="1"/>
          </p:cNvSpPr>
          <p:nvPr/>
        </p:nvSpPr>
        <p:spPr bwMode="auto">
          <a:xfrm>
            <a:off x="4244975" y="5603875"/>
            <a:ext cx="796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“cat”</a:t>
            </a:r>
            <a:endParaRPr lang="zh-TW" altLang="en-US" sz="2400">
              <a:latin typeface="Comic Sans MS" panose="030F0702030302020204" pitchFamily="66" charset="0"/>
              <a:ea typeface="黑体" panose="02010609060101010101" pitchFamily="49" charset="-122"/>
            </a:endParaRPr>
          </a:p>
        </p:txBody>
      </p:sp>
      <p:sp>
        <p:nvSpPr>
          <p:cNvPr id="29703" name="文字方塊 33"/>
          <p:cNvSpPr txBox="1">
            <a:spLocks noChangeArrowheads="1"/>
          </p:cNvSpPr>
          <p:nvPr/>
        </p:nvSpPr>
        <p:spPr bwMode="auto">
          <a:xfrm>
            <a:off x="5326063" y="5648325"/>
            <a:ext cx="900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“dog”</a:t>
            </a:r>
            <a:endParaRPr lang="zh-TW" altLang="en-US" sz="2400">
              <a:latin typeface="Comic Sans MS" panose="030F0702030302020204" pitchFamily="66" charset="0"/>
              <a:ea typeface="黑体" panose="02010609060101010101" pitchFamily="49" charset="-122"/>
            </a:endParaRPr>
          </a:p>
        </p:txBody>
      </p:sp>
      <p:pic>
        <p:nvPicPr>
          <p:cNvPr id="29704" name="圖片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8600" y="4376738"/>
            <a:ext cx="823913"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TextBox 59"/>
          <p:cNvSpPr txBox="1">
            <a:spLocks noChangeArrowheads="1"/>
          </p:cNvSpPr>
          <p:nvPr/>
        </p:nvSpPr>
        <p:spPr bwMode="auto">
          <a:xfrm>
            <a:off x="1487488" y="4706938"/>
            <a:ext cx="1470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0000CC"/>
                </a:solidFill>
                <a:latin typeface="Comic Sans MS" panose="030F0702030302020204" pitchFamily="66" charset="0"/>
                <a:ea typeface="黑体" panose="02010609060101010101" pitchFamily="49" charset="-122"/>
                <a:cs typeface="Arial" panose="020B0604020202020204" pitchFamily="34" charset="0"/>
              </a:rPr>
              <a:t>数据</a:t>
            </a:r>
            <a:r>
              <a:rPr lang="en-US" altLang="zh-CN" sz="1800" b="1">
                <a:solidFill>
                  <a:srgbClr val="0000CC"/>
                </a:solidFill>
                <a:latin typeface="Comic Sans MS" panose="030F0702030302020204" pitchFamily="66" charset="0"/>
                <a:ea typeface="黑体" panose="02010609060101010101" pitchFamily="49" charset="-122"/>
                <a:cs typeface="Arial" panose="020B0604020202020204" pitchFamily="34" charset="0"/>
              </a:rPr>
              <a:t>(Data)</a:t>
            </a:r>
            <a:endParaRPr lang="en-US" altLang="en-US" sz="1800">
              <a:solidFill>
                <a:srgbClr val="0000CC"/>
              </a:solidFill>
              <a:latin typeface="Comic Sans MS" panose="030F0702030302020204" pitchFamily="66" charset="0"/>
              <a:ea typeface="黑体" panose="02010609060101010101" pitchFamily="49" charset="-122"/>
              <a:cs typeface="Arial" panose="020B0604020202020204" pitchFamily="34" charset="0"/>
            </a:endParaRPr>
          </a:p>
        </p:txBody>
      </p:sp>
      <p:sp>
        <p:nvSpPr>
          <p:cNvPr id="29706" name="TextBox 60"/>
          <p:cNvSpPr txBox="1">
            <a:spLocks noChangeArrowheads="1"/>
          </p:cNvSpPr>
          <p:nvPr/>
        </p:nvSpPr>
        <p:spPr bwMode="auto">
          <a:xfrm>
            <a:off x="1508125" y="5554663"/>
            <a:ext cx="14700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0000CC"/>
                </a:solidFill>
                <a:latin typeface="Comic Sans MS" panose="030F0702030302020204" pitchFamily="66" charset="0"/>
                <a:ea typeface="黑体" panose="02010609060101010101" pitchFamily="49" charset="-122"/>
                <a:cs typeface="Arial" panose="020B0604020202020204" pitchFamily="34" charset="0"/>
              </a:rPr>
              <a:t>类别标记</a:t>
            </a:r>
            <a:r>
              <a:rPr lang="en-US" altLang="zh-CN" sz="1800" b="1">
                <a:solidFill>
                  <a:srgbClr val="0000CC"/>
                </a:solidFill>
                <a:latin typeface="Comic Sans MS" panose="030F0702030302020204" pitchFamily="66" charset="0"/>
                <a:ea typeface="黑体" panose="02010609060101010101" pitchFamily="49" charset="-122"/>
                <a:cs typeface="Arial" panose="020B0604020202020204" pitchFamily="34" charset="0"/>
              </a:rPr>
              <a:t>(label)</a:t>
            </a:r>
            <a:endParaRPr lang="en-US" altLang="en-US" sz="1800">
              <a:solidFill>
                <a:srgbClr val="0000CC"/>
              </a:solidFill>
              <a:latin typeface="Comic Sans MS" panose="030F0702030302020204" pitchFamily="66" charset="0"/>
              <a:ea typeface="黑体" panose="02010609060101010101" pitchFamily="49" charset="-122"/>
              <a:cs typeface="Arial" panose="020B0604020202020204" pitchFamily="34" charset="0"/>
            </a:endParaRPr>
          </a:p>
        </p:txBody>
      </p:sp>
      <p:sp>
        <p:nvSpPr>
          <p:cNvPr id="3" name="Arrow: Right 2"/>
          <p:cNvSpPr/>
          <p:nvPr/>
        </p:nvSpPr>
        <p:spPr>
          <a:xfrm>
            <a:off x="5591175" y="3144838"/>
            <a:ext cx="1204913" cy="461962"/>
          </a:xfrm>
          <a:prstGeom prst="rightArrow">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a:latin typeface="Comic Sans MS" panose="030F0702030302020204" pitchFamily="66" charset="0"/>
              <a:ea typeface="黑体" panose="02010609060101010101" pitchFamily="49" charset="-122"/>
            </a:endParaRPr>
          </a:p>
        </p:txBody>
      </p:sp>
      <p:sp>
        <p:nvSpPr>
          <p:cNvPr id="29708" name="TextBox 61"/>
          <p:cNvSpPr txBox="1">
            <a:spLocks noChangeArrowheads="1"/>
          </p:cNvSpPr>
          <p:nvPr/>
        </p:nvSpPr>
        <p:spPr bwMode="auto">
          <a:xfrm>
            <a:off x="5748338" y="2820988"/>
            <a:ext cx="835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Comic Sans MS" panose="030F0702030302020204" pitchFamily="66" charset="0"/>
                <a:ea typeface="黑体" panose="02010609060101010101" pitchFamily="49" charset="-122"/>
                <a:cs typeface="Arial" panose="020B0604020202020204" pitchFamily="34" charset="0"/>
              </a:rPr>
              <a:t>训练</a:t>
            </a:r>
            <a:endParaRPr lang="en-US" altLang="en-US" sz="2400">
              <a:latin typeface="Comic Sans MS" panose="030F0702030302020204" pitchFamily="66" charset="0"/>
              <a:ea typeface="黑体" panose="02010609060101010101" pitchFamily="49" charset="-122"/>
              <a:cs typeface="Arial" panose="020B0604020202020204" pitchFamily="34" charset="0"/>
            </a:endParaRPr>
          </a:p>
        </p:txBody>
      </p:sp>
      <p:sp>
        <p:nvSpPr>
          <p:cNvPr id="63" name="TextBox 62"/>
          <p:cNvSpPr txBox="1"/>
          <p:nvPr/>
        </p:nvSpPr>
        <p:spPr>
          <a:xfrm>
            <a:off x="6000750" y="1270000"/>
            <a:ext cx="3027363" cy="83026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eaLnBrk="1" hangingPunct="1">
              <a:defRPr/>
            </a:pPr>
            <a:r>
              <a:rPr lang="zh-CN" altLang="en-US" sz="2400" b="1" dirty="0">
                <a:latin typeface="Comic Sans MS" panose="030F0702030302020204" pitchFamily="66" charset="0"/>
                <a:ea typeface="黑体" panose="02010609060101010101" pitchFamily="49" charset="-122"/>
                <a:cs typeface="Times New Roman" panose="02020603050405020304" pitchFamily="18" charset="0"/>
              </a:rPr>
              <a:t>利用</a:t>
            </a:r>
            <a:r>
              <a:rPr lang="zh-CN" altLang="en-US" sz="24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学习算法</a:t>
            </a:r>
            <a:r>
              <a:rPr lang="en-US" altLang="zh-CN" sz="2400" b="1" dirty="0">
                <a:latin typeface="Comic Sans MS" panose="030F0702030302020204" pitchFamily="66" charset="0"/>
                <a:ea typeface="黑体" panose="02010609060101010101" pitchFamily="49" charset="-122"/>
                <a:cs typeface="Times New Roman" panose="02020603050405020304" pitchFamily="18" charset="0"/>
              </a:rPr>
              <a:t>(learning algorithm)</a:t>
            </a:r>
            <a:endParaRPr lang="en-US" sz="240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64" name="圓柱 5"/>
          <p:cNvSpPr/>
          <p:nvPr/>
        </p:nvSpPr>
        <p:spPr>
          <a:xfrm>
            <a:off x="7391400" y="2736850"/>
            <a:ext cx="1636713" cy="1092200"/>
          </a:xfrm>
          <a:prstGeom prst="can">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zh-CN" altLang="en-US" sz="2400" dirty="0">
                <a:latin typeface="Comic Sans MS" panose="030F0702030302020204" pitchFamily="66" charset="0"/>
                <a:ea typeface="黑体" panose="02010609060101010101" pitchFamily="49" charset="-122"/>
              </a:rPr>
              <a:t>模型</a:t>
            </a:r>
            <a:endParaRPr lang="zh-TW" altLang="en-US" sz="2400" dirty="0">
              <a:latin typeface="Comic Sans MS" panose="030F0702030302020204" pitchFamily="66" charset="0"/>
              <a:ea typeface="黑体" panose="02010609060101010101" pitchFamily="49" charset="-122"/>
            </a:endParaRPr>
          </a:p>
        </p:txBody>
      </p:sp>
      <p:cxnSp>
        <p:nvCxnSpPr>
          <p:cNvPr id="7" name="Straight Connector 6"/>
          <p:cNvCxnSpPr/>
          <p:nvPr/>
        </p:nvCxnSpPr>
        <p:spPr>
          <a:xfrm flipH="1">
            <a:off x="2882900" y="3930650"/>
            <a:ext cx="465138" cy="314325"/>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5232400" y="3824288"/>
            <a:ext cx="661988" cy="382587"/>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p:cNvCxnSpPr>
            <a:stCxn id="63" idx="2"/>
          </p:cNvCxnSpPr>
          <p:nvPr/>
        </p:nvCxnSpPr>
        <p:spPr>
          <a:xfrm flipH="1">
            <a:off x="6238875" y="2100263"/>
            <a:ext cx="1276350" cy="681037"/>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a:xfrm>
            <a:off x="9131300" y="3606800"/>
            <a:ext cx="1536700" cy="481013"/>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flipH="1">
            <a:off x="6707188" y="3600450"/>
            <a:ext cx="581025" cy="476250"/>
          </a:xfrm>
          <a:prstGeom prst="line">
            <a:avLst/>
          </a:prstGeom>
        </p:spPr>
        <p:style>
          <a:lnRef idx="1">
            <a:schemeClr val="dk1"/>
          </a:lnRef>
          <a:fillRef idx="0">
            <a:schemeClr val="dk1"/>
          </a:fillRef>
          <a:effectRef idx="0">
            <a:schemeClr val="dk1"/>
          </a:effectRef>
          <a:fontRef idx="minor">
            <a:schemeClr val="tx1"/>
          </a:fontRef>
        </p:style>
      </p:cxnSp>
      <p:sp>
        <p:nvSpPr>
          <p:cNvPr id="42005" name="TextBox 65"/>
          <p:cNvSpPr txBox="1">
            <a:spLocks noChangeArrowheads="1"/>
          </p:cNvSpPr>
          <p:nvPr/>
        </p:nvSpPr>
        <p:spPr bwMode="auto">
          <a:xfrm>
            <a:off x="6688138" y="4087813"/>
            <a:ext cx="3979862" cy="1016000"/>
          </a:xfrm>
          <a:prstGeom prst="rect">
            <a:avLst/>
          </a:prstGeom>
          <a:solidFill>
            <a:schemeClr val="bg1">
              <a:lumMod val="85000"/>
            </a:schemeClr>
          </a:solidFill>
          <a:ln w="9525">
            <a:solidFill>
              <a:schemeClr val="bg1">
                <a:lumMod val="85000"/>
              </a:schemeClr>
            </a:solidFill>
            <a:miter lim="800000"/>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000" b="1" dirty="0">
                <a:latin typeface="Comic Sans MS" panose="030F0702030302020204" pitchFamily="66" charset="0"/>
                <a:ea typeface="黑体" panose="02010609060101010101" pitchFamily="49" charset="-122"/>
                <a:cs typeface="Times New Roman" panose="02020603050405020304" pitchFamily="18" charset="0"/>
              </a:rPr>
              <a:t>线性回归、决策树、朴素贝叶斯、支持向量机、人工神经网络、深度学习、</a:t>
            </a:r>
            <a:r>
              <a:rPr lang="en-US" altLang="zh-CN" sz="2000" b="1" dirty="0">
                <a:latin typeface="Comic Sans MS" panose="030F0702030302020204" pitchFamily="66" charset="0"/>
                <a:ea typeface="黑体" panose="02010609060101010101" pitchFamily="49" charset="-122"/>
                <a:cs typeface="Times New Roman" panose="02020603050405020304" pitchFamily="18" charset="0"/>
              </a:rPr>
              <a:t>…</a:t>
            </a:r>
            <a:endParaRPr lang="en-US" altLang="en-US" sz="2000" dirty="0">
              <a:latin typeface="Comic Sans MS" panose="030F0702030302020204" pitchFamily="66" charset="0"/>
              <a:ea typeface="黑体" panose="02010609060101010101" pitchFamily="49" charset="-122"/>
              <a:cs typeface="Times New Roman" panose="02020603050405020304" pitchFamily="18" charset="0"/>
            </a:endParaRPr>
          </a:p>
        </p:txBody>
      </p:sp>
      <p:pic>
        <p:nvPicPr>
          <p:cNvPr id="29717" name="Picture 12" descr="https://encrypted-tbn1.gstatic.com/images?q=tbn:ANd9GcRcwlRKAlSIaCI4W5PRYVbuBQQXifF-56bFqAjh9DMe-_3Lh8_YK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7188" y="5416550"/>
            <a:ext cx="1090612"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1" name="直線單箭頭接點 40"/>
          <p:cNvCxnSpPr>
            <a:endCxn id="64" idx="3"/>
          </p:cNvCxnSpPr>
          <p:nvPr/>
        </p:nvCxnSpPr>
        <p:spPr>
          <a:xfrm flipV="1">
            <a:off x="7288213" y="3829050"/>
            <a:ext cx="922337" cy="157956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72" name="直線單箭頭接點 40"/>
          <p:cNvCxnSpPr/>
          <p:nvPr/>
        </p:nvCxnSpPr>
        <p:spPr>
          <a:xfrm>
            <a:off x="8770938" y="3829050"/>
            <a:ext cx="808037" cy="161131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720" name="TextBox 72"/>
          <p:cNvSpPr txBox="1">
            <a:spLocks noChangeArrowheads="1"/>
          </p:cNvSpPr>
          <p:nvPr/>
        </p:nvSpPr>
        <p:spPr bwMode="auto">
          <a:xfrm>
            <a:off x="8829675" y="5584825"/>
            <a:ext cx="24145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类别标记</a:t>
            </a:r>
            <a:r>
              <a:rPr lang="en-US" altLang="en-US" sz="28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 = ?</a:t>
            </a:r>
            <a:endParaRPr lang="en-US" altLang="en-US" sz="2800">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29721" name="標題 1"/>
          <p:cNvSpPr>
            <a:spLocks noGrp="1" noChangeArrowheads="1"/>
          </p:cNvSpPr>
          <p:nvPr>
            <p:ph type="title"/>
          </p:nvPr>
        </p:nvSpPr>
        <p:spPr>
          <a:xfrm>
            <a:off x="3241675" y="0"/>
            <a:ext cx="5689600" cy="684213"/>
          </a:xfrm>
        </p:spPr>
        <p:txBody>
          <a:bodyPr/>
          <a:lstStyle/>
          <a:p>
            <a:r>
              <a:rPr lang="zh-CN" altLang="en-US">
                <a:solidFill>
                  <a:srgbClr val="0000CC"/>
                </a:solidFill>
                <a:latin typeface="Comic Sans MS" panose="030F0702030302020204" pitchFamily="66" charset="0"/>
                <a:ea typeface="黑体" panose="02010609060101010101" pitchFamily="49" charset="-122"/>
              </a:rPr>
              <a:t>典型的机器学习过程</a:t>
            </a:r>
            <a:endParaRPr lang="en-US" altLang="en-US">
              <a:solidFill>
                <a:srgbClr val="0000CC"/>
              </a:solidFill>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70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0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down)">
                                      <p:cBhvr>
                                        <p:cTn id="27" dur="500"/>
                                        <p:tgtEl>
                                          <p:spTgt spid="71"/>
                                        </p:tgtEl>
                                      </p:cBhvr>
                                    </p:animEffect>
                                  </p:childTnLst>
                                </p:cTn>
                              </p:par>
                              <p:par>
                                <p:cTn id="28" presetID="22" presetClass="entr" presetSubtype="4" fill="hold" nodeType="withEffect">
                                  <p:stCondLst>
                                    <p:cond delay="0"/>
                                  </p:stCondLst>
                                  <p:childTnLst>
                                    <p:set>
                                      <p:cBhvr>
                                        <p:cTn id="29" dur="1" fill="hold">
                                          <p:stCondLst>
                                            <p:cond delay="0"/>
                                          </p:stCondLst>
                                        </p:cTn>
                                        <p:tgtEl>
                                          <p:spTgt spid="29717"/>
                                        </p:tgtEl>
                                        <p:attrNameLst>
                                          <p:attrName>style.visibility</p:attrName>
                                        </p:attrNameLst>
                                      </p:cBhvr>
                                      <p:to>
                                        <p:strVal val="visible"/>
                                      </p:to>
                                    </p:set>
                                    <p:animEffect transition="in" filter="wipe(down)">
                                      <p:cBhvr>
                                        <p:cTn id="30" dur="500"/>
                                        <p:tgtEl>
                                          <p:spTgt spid="29717"/>
                                        </p:tgtEl>
                                      </p:cBhvr>
                                    </p:animEffect>
                                  </p:childTnLst>
                                </p:cTn>
                              </p:par>
                              <p:par>
                                <p:cTn id="31" presetID="22" presetClass="entr" presetSubtype="4"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wipe(down)">
                                      <p:cBhvr>
                                        <p:cTn id="33" dur="500"/>
                                        <p:tgtEl>
                                          <p:spTgt spid="72"/>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9720"/>
                                        </p:tgtEl>
                                        <p:attrNameLst>
                                          <p:attrName>style.visibility</p:attrName>
                                        </p:attrNameLst>
                                      </p:cBhvr>
                                      <p:to>
                                        <p:strVal val="visible"/>
                                      </p:to>
                                    </p:set>
                                    <p:animEffect transition="in" filter="wipe(down)">
                                      <p:cBhvr>
                                        <p:cTn id="36" dur="500"/>
                                        <p:tgtEl>
                                          <p:spTgt spid="29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708" grpId="0"/>
      <p:bldP spid="63" grpId="0" animBg="1"/>
      <p:bldP spid="64" grpId="0" animBg="1"/>
      <p:bldP spid="42005" grpId="0" animBg="1"/>
      <p:bldP spid="297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p:cNvSpPr>
            <a:spLocks noChangeArrowheads="1"/>
          </p:cNvSpPr>
          <p:nvPr/>
        </p:nvSpPr>
        <p:spPr bwMode="auto">
          <a:xfrm>
            <a:off x="2206625" y="2781300"/>
            <a:ext cx="7777163"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
                <a:srgbClr val="0000CC"/>
              </a:buClr>
              <a:buFont typeface="Wingdings" panose="05000000000000000000" pitchFamily="2" charset="2"/>
              <a:buNone/>
            </a:pPr>
            <a:r>
              <a:rPr lang="zh-CN" altLang="en-US" sz="6600">
                <a:latin typeface="黑体" panose="02010609060101010101" pitchFamily="49" charset="-122"/>
                <a:ea typeface="黑体" panose="02010609060101010101" pitchFamily="49" charset="-122"/>
                <a:cs typeface="Arial" panose="020B0604020202020204" pitchFamily="34" charset="0"/>
              </a:rPr>
              <a:t>机器学习的分类</a:t>
            </a:r>
            <a:endParaRPr lang="en-US" altLang="zh-CN" sz="6600">
              <a:solidFill>
                <a:srgbClr val="FF0000"/>
              </a:solidFill>
              <a:latin typeface="黑体" panose="02010609060101010101" pitchFamily="49" charset="-122"/>
              <a:ea typeface="黑体" panose="02010609060101010101" pitchFamily="49" charset="-122"/>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a:spLocks noRot="1" noChangeAspect="1" noMove="1" noResize="1" noEditPoints="1" noAdjustHandles="1" noChangeArrowheads="1" noChangeShapeType="1" noTextEdit="1"/>
          </p:cNvSpPr>
          <p:nvPr/>
        </p:nvSpPr>
        <p:spPr>
          <a:xfrm>
            <a:off x="419901" y="788378"/>
            <a:ext cx="11352198" cy="2460602"/>
          </a:xfrm>
          <a:prstGeom prst="rect">
            <a:avLst/>
          </a:prstGeom>
          <a:blipFill>
            <a:blip r:embed="rId5"/>
            <a:stretch>
              <a:fillRect l="-376" t="-1733" b="-3960"/>
            </a:stretch>
          </a:blipFill>
        </p:spPr>
        <p:txBody>
          <a:bodyPr/>
          <a:lstStyle/>
          <a:p>
            <a:pPr>
              <a:defRPr/>
            </a:pPr>
            <a:r>
              <a:rPr lang="zh-CN" altLang="en-US" dirty="0">
                <a:noFill/>
              </a:rPr>
              <a:t> </a:t>
            </a:r>
          </a:p>
        </p:txBody>
      </p:sp>
      <p:sp>
        <p:nvSpPr>
          <p:cNvPr id="3" name="TextBox 2"/>
          <p:cNvSpPr txBox="1"/>
          <p:nvPr/>
        </p:nvSpPr>
        <p:spPr>
          <a:xfrm>
            <a:off x="3143250" y="-15875"/>
            <a:ext cx="5310188" cy="769938"/>
          </a:xfrm>
          <a:prstGeom prst="rect">
            <a:avLst/>
          </a:prstGeom>
          <a:noFill/>
        </p:spPr>
        <p:txBody>
          <a:bodyPr>
            <a:spAutoFit/>
          </a:bodyPr>
          <a:lstStyle/>
          <a:p>
            <a:pPr algn="ctr">
              <a:spcBef>
                <a:spcPts val="0"/>
              </a:spcBef>
              <a:spcAft>
                <a:spcPts val="600"/>
              </a:spcAft>
              <a:defRPr/>
            </a:pPr>
            <a:r>
              <a:rPr lang="zh-CN" altLang="en-US" sz="4400" kern="0" dirty="0">
                <a:solidFill>
                  <a:srgbClr val="0000CC"/>
                </a:solidFill>
                <a:ea typeface="黑体" panose="02010609060101010101" pitchFamily="49" charset="-122"/>
                <a:cs typeface="Times New Roman" panose="02020603050405020304" pitchFamily="18" charset="0"/>
                <a:sym typeface="+mn-ea"/>
              </a:rPr>
              <a:t>有监督学习</a:t>
            </a:r>
          </a:p>
        </p:txBody>
      </p:sp>
      <p:graphicFrame>
        <p:nvGraphicFramePr>
          <p:cNvPr id="40964" name="对象 6">
            <a:hlinkClick r:id="" action="ppaction://ole?verb=0"/>
          </p:cNvPr>
          <p:cNvGraphicFramePr>
            <a:graphicFrameLocks noChangeAspect="1"/>
          </p:cNvGraphicFramePr>
          <p:nvPr/>
        </p:nvGraphicFramePr>
        <p:xfrm>
          <a:off x="5108575" y="4111625"/>
          <a:ext cx="114300" cy="215900"/>
        </p:xfrm>
        <a:graphic>
          <a:graphicData uri="http://schemas.openxmlformats.org/presentationml/2006/ole">
            <mc:AlternateContent xmlns:mc="http://schemas.openxmlformats.org/markup-compatibility/2006">
              <mc:Choice xmlns:v="urn:schemas-microsoft-com:vml" Requires="v">
                <p:oleObj r:id="rId6" imgW="114300" imgH="215900" progId="Equation.KSEE3">
                  <p:embed/>
                </p:oleObj>
              </mc:Choice>
              <mc:Fallback>
                <p:oleObj r:id="rId6" imgW="114300" imgH="215900" progId="Equation.KSEE3">
                  <p:embed/>
                  <p:pic>
                    <p:nvPicPr>
                      <p:cNvPr id="40964" name="对象 6">
                        <a:hlinkClick r:id="" action="ppaction://ole?verb=0"/>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8575" y="4111625"/>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5" name="Rectangle 3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aphicFrame>
        <p:nvGraphicFramePr>
          <p:cNvPr id="50" name="表格 49"/>
          <p:cNvGraphicFramePr>
            <a:graphicFrameLocks noGrp="1"/>
          </p:cNvGraphicFramePr>
          <p:nvPr/>
        </p:nvGraphicFramePr>
        <p:xfrm>
          <a:off x="3503712" y="4359362"/>
          <a:ext cx="4068850" cy="2022252"/>
        </p:xfrm>
        <a:graphic>
          <a:graphicData uri="http://schemas.openxmlformats.org/drawingml/2006/table">
            <a:tbl>
              <a:tblPr firstRow="1" firstCol="1" bandRow="1" bandCol="1">
                <a:tableStyleId>{21E4AEA4-8DFA-4A89-87EB-49C32662AFE0}</a:tableStyleId>
              </a:tblPr>
              <a:tblGrid>
                <a:gridCol w="816768">
                  <a:extLst>
                    <a:ext uri="{9D8B030D-6E8A-4147-A177-3AD203B41FA5}">
                      <a16:colId xmlns:a16="http://schemas.microsoft.com/office/drawing/2014/main" val="20000"/>
                    </a:ext>
                  </a:extLst>
                </a:gridCol>
                <a:gridCol w="809273">
                  <a:extLst>
                    <a:ext uri="{9D8B030D-6E8A-4147-A177-3AD203B41FA5}">
                      <a16:colId xmlns:a16="http://schemas.microsoft.com/office/drawing/2014/main" val="20001"/>
                    </a:ext>
                  </a:extLst>
                </a:gridCol>
                <a:gridCol w="809273">
                  <a:extLst>
                    <a:ext uri="{9D8B030D-6E8A-4147-A177-3AD203B41FA5}">
                      <a16:colId xmlns:a16="http://schemas.microsoft.com/office/drawing/2014/main" val="20002"/>
                    </a:ext>
                  </a:extLst>
                </a:gridCol>
                <a:gridCol w="816768">
                  <a:extLst>
                    <a:ext uri="{9D8B030D-6E8A-4147-A177-3AD203B41FA5}">
                      <a16:colId xmlns:a16="http://schemas.microsoft.com/office/drawing/2014/main" val="20003"/>
                    </a:ext>
                  </a:extLst>
                </a:gridCol>
                <a:gridCol w="816768">
                  <a:extLst>
                    <a:ext uri="{9D8B030D-6E8A-4147-A177-3AD203B41FA5}">
                      <a16:colId xmlns:a16="http://schemas.microsoft.com/office/drawing/2014/main" val="20004"/>
                    </a:ext>
                  </a:extLst>
                </a:gridCol>
              </a:tblGrid>
              <a:tr h="337042">
                <a:tc>
                  <a:txBody>
                    <a:bodyPr/>
                    <a:lstStyle/>
                    <a:p>
                      <a:pPr indent="228600" algn="ctr">
                        <a:lnSpc>
                          <a:spcPct val="120000"/>
                        </a:lnSpc>
                        <a:buNone/>
                      </a:pPr>
                      <a:r>
                        <a:rPr lang="zh-CN" sz="1600" kern="100" dirty="0">
                          <a:solidFill>
                            <a:schemeClr val="bg2"/>
                          </a:solidFill>
                          <a:effectLst/>
                          <a:latin typeface="Comic Sans MS" panose="030F0702030302020204" pitchFamily="66" charset="0"/>
                          <a:ea typeface="黑体" panose="02010609060101010101" pitchFamily="49" charset="-122"/>
                        </a:rPr>
                        <a:t>编号</a:t>
                      </a:r>
                      <a:endParaRPr lang="zh-CN" sz="16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1600" kern="100" dirty="0">
                          <a:solidFill>
                            <a:srgbClr val="FF0000"/>
                          </a:solidFill>
                          <a:effectLst/>
                          <a:latin typeface="Comic Sans MS" panose="030F0702030302020204" pitchFamily="66" charset="0"/>
                          <a:ea typeface="黑体" panose="02010609060101010101" pitchFamily="49" charset="-122"/>
                        </a:rPr>
                        <a:t>音色</a:t>
                      </a:r>
                      <a:endParaRPr lang="zh-CN" sz="16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solidFill>
                            <a:srgbClr val="FF0000"/>
                          </a:solidFill>
                          <a:effectLst/>
                          <a:latin typeface="Comic Sans MS" panose="030F0702030302020204" pitchFamily="66" charset="0"/>
                          <a:ea typeface="黑体" panose="02010609060101010101" pitchFamily="49" charset="-122"/>
                        </a:rPr>
                        <a:t>色泽</a:t>
                      </a:r>
                      <a:endParaRPr lang="zh-CN" sz="16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solidFill>
                            <a:srgbClr val="FF0000"/>
                          </a:solidFill>
                          <a:effectLst/>
                          <a:latin typeface="Comic Sans MS" panose="030F0702030302020204" pitchFamily="66" charset="0"/>
                          <a:ea typeface="黑体" panose="02010609060101010101" pitchFamily="49" charset="-122"/>
                        </a:rPr>
                        <a:t>质地</a:t>
                      </a:r>
                      <a:endParaRPr lang="zh-CN" sz="16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solidFill>
                            <a:schemeClr val="tx1"/>
                          </a:solidFill>
                          <a:effectLst/>
                          <a:latin typeface="Comic Sans MS" panose="030F0702030302020204" pitchFamily="66" charset="0"/>
                          <a:ea typeface="黑体" panose="02010609060101010101" pitchFamily="49" charset="-122"/>
                        </a:rPr>
                        <a:t>真伪</a:t>
                      </a:r>
                      <a:endParaRPr lang="zh-CN" sz="16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0"/>
                  </a:ext>
                </a:extLst>
              </a:tr>
              <a:tr h="337042">
                <a:tc>
                  <a:txBody>
                    <a:bodyPr/>
                    <a:lstStyle/>
                    <a:p>
                      <a:pPr indent="228600" algn="ctr">
                        <a:lnSpc>
                          <a:spcPct val="120000"/>
                        </a:lnSpc>
                        <a:buNone/>
                      </a:pPr>
                      <a:r>
                        <a:rPr lang="en-US" sz="1600" kern="100" dirty="0">
                          <a:solidFill>
                            <a:schemeClr val="bg2"/>
                          </a:solidFill>
                          <a:effectLst/>
                          <a:latin typeface="Comic Sans MS" panose="030F0702030302020204" pitchFamily="66" charset="0"/>
                          <a:ea typeface="黑体" panose="02010609060101010101" pitchFamily="49" charset="-122"/>
                        </a:rPr>
                        <a:t>1</a:t>
                      </a:r>
                      <a:endParaRPr lang="zh-CN" sz="16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1600" kern="100" dirty="0">
                          <a:effectLst/>
                          <a:latin typeface="Comic Sans MS" panose="030F0702030302020204" pitchFamily="66" charset="0"/>
                          <a:ea typeface="黑体" panose="02010609060101010101" pitchFamily="49" charset="-122"/>
                        </a:rPr>
                        <a:t>正常</a:t>
                      </a:r>
                      <a:endParaRPr lang="zh-CN" sz="16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effectLst/>
                          <a:latin typeface="Comic Sans MS" panose="030F0702030302020204" pitchFamily="66" charset="0"/>
                          <a:ea typeface="黑体" panose="02010609060101010101" pitchFamily="49" charset="-122"/>
                        </a:rPr>
                        <a:t>明亮</a:t>
                      </a:r>
                      <a:endParaRPr lang="zh-CN" sz="16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effectLst/>
                          <a:latin typeface="Comic Sans MS" panose="030F0702030302020204" pitchFamily="66" charset="0"/>
                          <a:ea typeface="黑体" panose="02010609060101010101" pitchFamily="49" charset="-122"/>
                        </a:rPr>
                        <a:t>均匀</a:t>
                      </a:r>
                      <a:endParaRPr lang="zh-CN" sz="16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solidFill>
                            <a:schemeClr val="tx1"/>
                          </a:solidFill>
                          <a:effectLst/>
                          <a:latin typeface="Comic Sans MS" panose="030F0702030302020204" pitchFamily="66" charset="0"/>
                          <a:ea typeface="黑体" panose="02010609060101010101" pitchFamily="49" charset="-122"/>
                        </a:rPr>
                        <a:t>真</a:t>
                      </a:r>
                      <a:endParaRPr lang="zh-CN" sz="16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1"/>
                  </a:ext>
                </a:extLst>
              </a:tr>
              <a:tr h="337042">
                <a:tc>
                  <a:txBody>
                    <a:bodyPr/>
                    <a:lstStyle/>
                    <a:p>
                      <a:pPr indent="228600" algn="ctr">
                        <a:lnSpc>
                          <a:spcPct val="120000"/>
                        </a:lnSpc>
                        <a:buNone/>
                      </a:pPr>
                      <a:r>
                        <a:rPr lang="en-US" sz="1600" kern="100" dirty="0">
                          <a:solidFill>
                            <a:schemeClr val="bg2"/>
                          </a:solidFill>
                          <a:effectLst/>
                          <a:latin typeface="Comic Sans MS" panose="030F0702030302020204" pitchFamily="66" charset="0"/>
                          <a:ea typeface="黑体" panose="02010609060101010101" pitchFamily="49" charset="-122"/>
                        </a:rPr>
                        <a:t>2</a:t>
                      </a:r>
                      <a:endParaRPr lang="zh-CN" sz="16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1600" kern="100">
                          <a:effectLst/>
                          <a:latin typeface="Comic Sans MS" panose="030F0702030302020204" pitchFamily="66" charset="0"/>
                          <a:ea typeface="黑体" panose="02010609060101010101" pitchFamily="49" charset="-122"/>
                        </a:rPr>
                        <a:t>正常</a:t>
                      </a:r>
                      <a:endParaRPr lang="zh-CN" sz="16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effectLst/>
                          <a:latin typeface="Comic Sans MS" panose="030F0702030302020204" pitchFamily="66" charset="0"/>
                          <a:ea typeface="黑体" panose="02010609060101010101" pitchFamily="49" charset="-122"/>
                        </a:rPr>
                        <a:t>明亮</a:t>
                      </a:r>
                      <a:endParaRPr lang="zh-CN" sz="16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effectLst/>
                          <a:latin typeface="Comic Sans MS" panose="030F0702030302020204" pitchFamily="66" charset="0"/>
                          <a:ea typeface="黑体" panose="02010609060101010101" pitchFamily="49" charset="-122"/>
                        </a:rPr>
                        <a:t>粗糙</a:t>
                      </a:r>
                      <a:endParaRPr lang="zh-CN" sz="16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solidFill>
                            <a:schemeClr val="tx1"/>
                          </a:solidFill>
                          <a:effectLst/>
                          <a:latin typeface="Comic Sans MS" panose="030F0702030302020204" pitchFamily="66" charset="0"/>
                          <a:ea typeface="黑体" panose="02010609060101010101" pitchFamily="49" charset="-122"/>
                        </a:rPr>
                        <a:t>真</a:t>
                      </a:r>
                      <a:endParaRPr lang="zh-CN" sz="16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2"/>
                  </a:ext>
                </a:extLst>
              </a:tr>
              <a:tr h="337042">
                <a:tc>
                  <a:txBody>
                    <a:bodyPr/>
                    <a:lstStyle/>
                    <a:p>
                      <a:pPr indent="228600" algn="ctr">
                        <a:lnSpc>
                          <a:spcPct val="120000"/>
                        </a:lnSpc>
                        <a:buNone/>
                      </a:pPr>
                      <a:r>
                        <a:rPr lang="en-US" sz="1600" kern="100" dirty="0">
                          <a:solidFill>
                            <a:schemeClr val="bg2"/>
                          </a:solidFill>
                          <a:effectLst/>
                          <a:latin typeface="Comic Sans MS" panose="030F0702030302020204" pitchFamily="66" charset="0"/>
                          <a:ea typeface="黑体" panose="02010609060101010101" pitchFamily="49" charset="-122"/>
                        </a:rPr>
                        <a:t>3</a:t>
                      </a:r>
                      <a:endParaRPr lang="zh-CN" sz="16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1600" kern="100">
                          <a:effectLst/>
                          <a:latin typeface="Comic Sans MS" panose="030F0702030302020204" pitchFamily="66" charset="0"/>
                          <a:ea typeface="黑体" panose="02010609060101010101" pitchFamily="49" charset="-122"/>
                        </a:rPr>
                        <a:t>正常</a:t>
                      </a:r>
                      <a:endParaRPr lang="zh-CN" sz="16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effectLst/>
                          <a:latin typeface="Comic Sans MS" panose="030F0702030302020204" pitchFamily="66" charset="0"/>
                          <a:ea typeface="黑体" panose="02010609060101010101" pitchFamily="49" charset="-122"/>
                        </a:rPr>
                        <a:t>明亮</a:t>
                      </a:r>
                      <a:endParaRPr lang="zh-CN" sz="16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effectLst/>
                          <a:latin typeface="Comic Sans MS" panose="030F0702030302020204" pitchFamily="66" charset="0"/>
                          <a:ea typeface="黑体" panose="02010609060101010101" pitchFamily="49" charset="-122"/>
                        </a:rPr>
                        <a:t>均匀</a:t>
                      </a:r>
                      <a:endParaRPr lang="zh-CN" sz="16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solidFill>
                            <a:schemeClr val="tx1"/>
                          </a:solidFill>
                          <a:effectLst/>
                          <a:latin typeface="Comic Sans MS" panose="030F0702030302020204" pitchFamily="66" charset="0"/>
                          <a:ea typeface="黑体" panose="02010609060101010101" pitchFamily="49" charset="-122"/>
                        </a:rPr>
                        <a:t>真</a:t>
                      </a:r>
                      <a:endParaRPr lang="zh-CN" sz="16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3"/>
                  </a:ext>
                </a:extLst>
              </a:tr>
              <a:tr h="337042">
                <a:tc>
                  <a:txBody>
                    <a:bodyPr/>
                    <a:lstStyle/>
                    <a:p>
                      <a:pPr indent="228600" algn="ctr">
                        <a:lnSpc>
                          <a:spcPct val="120000"/>
                        </a:lnSpc>
                        <a:buNone/>
                      </a:pPr>
                      <a:r>
                        <a:rPr lang="en-US" sz="1600" kern="100" dirty="0">
                          <a:solidFill>
                            <a:schemeClr val="bg2"/>
                          </a:solidFill>
                          <a:effectLst/>
                          <a:latin typeface="Comic Sans MS" panose="030F0702030302020204" pitchFamily="66" charset="0"/>
                          <a:ea typeface="黑体" panose="02010609060101010101" pitchFamily="49" charset="-122"/>
                        </a:rPr>
                        <a:t>4</a:t>
                      </a:r>
                      <a:endParaRPr lang="zh-CN" sz="16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1600" kern="100">
                          <a:effectLst/>
                          <a:latin typeface="Comic Sans MS" panose="030F0702030302020204" pitchFamily="66" charset="0"/>
                          <a:ea typeface="黑体" panose="02010609060101010101" pitchFamily="49" charset="-122"/>
                        </a:rPr>
                        <a:t>低沉</a:t>
                      </a:r>
                      <a:endParaRPr lang="zh-CN" sz="16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a:effectLst/>
                          <a:latin typeface="Comic Sans MS" panose="030F0702030302020204" pitchFamily="66" charset="0"/>
                          <a:ea typeface="黑体" panose="02010609060101010101" pitchFamily="49" charset="-122"/>
                        </a:rPr>
                        <a:t>明亮</a:t>
                      </a:r>
                      <a:endParaRPr lang="zh-CN" sz="16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effectLst/>
                          <a:latin typeface="Comic Sans MS" panose="030F0702030302020204" pitchFamily="66" charset="0"/>
                          <a:ea typeface="黑体" panose="02010609060101010101" pitchFamily="49" charset="-122"/>
                        </a:rPr>
                        <a:t>粗糙</a:t>
                      </a:r>
                      <a:endParaRPr lang="zh-CN" sz="16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solidFill>
                            <a:schemeClr val="tx1"/>
                          </a:solidFill>
                          <a:effectLst/>
                          <a:latin typeface="Comic Sans MS" panose="030F0702030302020204" pitchFamily="66" charset="0"/>
                          <a:ea typeface="黑体" panose="02010609060101010101" pitchFamily="49" charset="-122"/>
                        </a:rPr>
                        <a:t>假</a:t>
                      </a:r>
                      <a:endParaRPr lang="zh-CN" sz="16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4"/>
                  </a:ext>
                </a:extLst>
              </a:tr>
              <a:tr h="337042">
                <a:tc>
                  <a:txBody>
                    <a:bodyPr/>
                    <a:lstStyle/>
                    <a:p>
                      <a:pPr indent="228600" algn="ctr">
                        <a:lnSpc>
                          <a:spcPct val="120000"/>
                        </a:lnSpc>
                        <a:buNone/>
                      </a:pPr>
                      <a:r>
                        <a:rPr lang="en-US" sz="1600" kern="100" dirty="0">
                          <a:solidFill>
                            <a:schemeClr val="bg2"/>
                          </a:solidFill>
                          <a:effectLst/>
                          <a:latin typeface="Comic Sans MS" panose="030F0702030302020204" pitchFamily="66" charset="0"/>
                          <a:ea typeface="黑体" panose="02010609060101010101" pitchFamily="49" charset="-122"/>
                        </a:rPr>
                        <a:t>5</a:t>
                      </a:r>
                      <a:endParaRPr lang="zh-CN" sz="16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1600" kern="100">
                          <a:effectLst/>
                          <a:latin typeface="Comic Sans MS" panose="030F0702030302020204" pitchFamily="66" charset="0"/>
                          <a:ea typeface="黑体" panose="02010609060101010101" pitchFamily="49" charset="-122"/>
                        </a:rPr>
                        <a:t>正常</a:t>
                      </a:r>
                      <a:endParaRPr lang="zh-CN" sz="16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effectLst/>
                          <a:latin typeface="Comic Sans MS" panose="030F0702030302020204" pitchFamily="66" charset="0"/>
                          <a:ea typeface="黑体" panose="02010609060101010101" pitchFamily="49" charset="-122"/>
                        </a:rPr>
                        <a:t>灰暗</a:t>
                      </a:r>
                      <a:endParaRPr lang="zh-CN" sz="16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effectLst/>
                          <a:latin typeface="Comic Sans MS" panose="030F0702030302020204" pitchFamily="66" charset="0"/>
                          <a:ea typeface="黑体" panose="02010609060101010101" pitchFamily="49" charset="-122"/>
                        </a:rPr>
                        <a:t>粗糙</a:t>
                      </a:r>
                      <a:endParaRPr lang="zh-CN" sz="16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solidFill>
                            <a:schemeClr val="tx1"/>
                          </a:solidFill>
                          <a:effectLst/>
                          <a:latin typeface="Comic Sans MS" panose="030F0702030302020204" pitchFamily="66" charset="0"/>
                          <a:ea typeface="黑体" panose="02010609060101010101" pitchFamily="49" charset="-122"/>
                        </a:rPr>
                        <a:t>假</a:t>
                      </a:r>
                      <a:endParaRPr lang="zh-CN" sz="16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5"/>
                  </a:ext>
                </a:extLst>
              </a:tr>
            </a:tbl>
          </a:graphicData>
        </a:graphic>
      </p:graphicFrame>
      <p:sp>
        <p:nvSpPr>
          <p:cNvPr id="41010" name="文本框 50"/>
          <p:cNvSpPr txBox="1">
            <a:spLocks noChangeArrowheads="1"/>
          </p:cNvSpPr>
          <p:nvPr>
            <p:custDataLst>
              <p:tags r:id="rId1"/>
            </p:custDataLst>
          </p:nvPr>
        </p:nvSpPr>
        <p:spPr bwMode="auto">
          <a:xfrm>
            <a:off x="3964130" y="3989387"/>
            <a:ext cx="31480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dirty="0">
                <a:latin typeface="黑体" panose="02010609060101010101" pitchFamily="49" charset="-122"/>
                <a:ea typeface="黑体" panose="02010609060101010101" pitchFamily="49" charset="-122"/>
              </a:rPr>
              <a:t>表</a:t>
            </a:r>
            <a:r>
              <a:rPr lang="en-US" altLang="zh-CN" sz="1600" dirty="0">
                <a:latin typeface="黑体" panose="02010609060101010101" pitchFamily="49" charset="-122"/>
                <a:ea typeface="黑体" panose="02010609060101010101" pitchFamily="49" charset="-122"/>
              </a:rPr>
              <a:t>1. </a:t>
            </a:r>
            <a:r>
              <a:rPr lang="zh-CN" altLang="en-US" sz="1600" dirty="0">
                <a:latin typeface="黑体" panose="02010609060101010101" pitchFamily="49" charset="-122"/>
                <a:ea typeface="黑体" panose="02010609060101010101" pitchFamily="49" charset="-122"/>
              </a:rPr>
              <a:t>关于硬币真伪的数据集</a:t>
            </a:r>
          </a:p>
        </p:txBody>
      </p:sp>
      <p:pic>
        <p:nvPicPr>
          <p:cNvPr id="41011" name="Picture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8188" y="3420010"/>
            <a:ext cx="424815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2" name="文本框 51"/>
          <p:cNvSpPr txBox="1">
            <a:spLocks noChangeArrowheads="1"/>
          </p:cNvSpPr>
          <p:nvPr>
            <p:custDataLst>
              <p:tags r:id="rId2"/>
            </p:custDataLst>
          </p:nvPr>
        </p:nvSpPr>
        <p:spPr bwMode="auto">
          <a:xfrm>
            <a:off x="8256240" y="647944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a:latin typeface="黑体" panose="02010609060101010101" pitchFamily="49" charset="-122"/>
                <a:ea typeface="黑体" panose="02010609060101010101" pitchFamily="49" charset="-122"/>
              </a:rPr>
              <a:t>关于硬币的实体</a:t>
            </a:r>
            <a:r>
              <a:rPr lang="en-US" altLang="zh-CN" sz="1600">
                <a:latin typeface="黑体" panose="02010609060101010101" pitchFamily="49" charset="-122"/>
                <a:ea typeface="黑体" panose="02010609060101010101" pitchFamily="49" charset="-122"/>
              </a:rPr>
              <a:t>-</a:t>
            </a:r>
            <a:r>
              <a:rPr lang="zh-CN" altLang="en-US" sz="1600">
                <a:latin typeface="黑体" panose="02010609060101010101" pitchFamily="49" charset="-122"/>
                <a:ea typeface="黑体" panose="02010609060101010101" pitchFamily="49" charset="-122"/>
              </a:rPr>
              <a:t>属性图</a:t>
            </a:r>
          </a:p>
        </p:txBody>
      </p:sp>
      <p:sp>
        <p:nvSpPr>
          <p:cNvPr id="10" name="矩形 21">
            <a:extLst>
              <a:ext uri="{FF2B5EF4-FFF2-40B4-BE49-F238E27FC236}">
                <a16:creationId xmlns:a16="http://schemas.microsoft.com/office/drawing/2014/main" id="{4F13A722-6A6E-A37F-8701-954D2522D0BC}"/>
              </a:ext>
            </a:extLst>
          </p:cNvPr>
          <p:cNvSpPr>
            <a:spLocks noChangeArrowheads="1"/>
          </p:cNvSpPr>
          <p:nvPr/>
        </p:nvSpPr>
        <p:spPr bwMode="auto">
          <a:xfrm>
            <a:off x="1104980" y="3559808"/>
            <a:ext cx="1471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dirty="0">
                <a:solidFill>
                  <a:srgbClr val="222222"/>
                </a:solidFill>
                <a:latin typeface="Comic Sans MS" panose="030F0702030302020204" pitchFamily="66" charset="0"/>
                <a:ea typeface="黑体" panose="02010609060101010101" pitchFamily="49" charset="-122"/>
              </a:rPr>
              <a:t>猴子</a:t>
            </a:r>
            <a:endParaRPr lang="zh-TW" altLang="en-US" sz="2400" b="1" dirty="0">
              <a:latin typeface="Comic Sans MS" panose="030F0702030302020204" pitchFamily="66" charset="0"/>
              <a:ea typeface="黑体" panose="02010609060101010101" pitchFamily="49" charset="-122"/>
            </a:endParaRPr>
          </a:p>
        </p:txBody>
      </p:sp>
      <p:pic>
        <p:nvPicPr>
          <p:cNvPr id="11" name="圖片 22">
            <a:extLst>
              <a:ext uri="{FF2B5EF4-FFF2-40B4-BE49-F238E27FC236}">
                <a16:creationId xmlns:a16="http://schemas.microsoft.com/office/drawing/2014/main" id="{AB83F23B-9D18-74DE-2668-8533BB3F8F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571" y="3310609"/>
            <a:ext cx="9302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圖片 23">
            <a:extLst>
              <a:ext uri="{FF2B5EF4-FFF2-40B4-BE49-F238E27FC236}">
                <a16:creationId xmlns:a16="http://schemas.microsoft.com/office/drawing/2014/main" id="{749DCBFF-68F5-54D9-EDCE-32675B5A876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2346" y="4432971"/>
            <a:ext cx="898525"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字方塊 24">
            <a:extLst>
              <a:ext uri="{FF2B5EF4-FFF2-40B4-BE49-F238E27FC236}">
                <a16:creationId xmlns:a16="http://schemas.microsoft.com/office/drawing/2014/main" id="{182258E7-C22E-D73C-46D9-97013CCD323A}"/>
              </a:ext>
            </a:extLst>
          </p:cNvPr>
          <p:cNvSpPr txBox="1">
            <a:spLocks noChangeArrowheads="1"/>
          </p:cNvSpPr>
          <p:nvPr/>
        </p:nvSpPr>
        <p:spPr bwMode="auto">
          <a:xfrm>
            <a:off x="1308966" y="4637719"/>
            <a:ext cx="796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dirty="0">
                <a:latin typeface="Comic Sans MS" panose="030F0702030302020204" pitchFamily="66" charset="0"/>
                <a:ea typeface="黑体" panose="02010609060101010101" pitchFamily="49" charset="-122"/>
              </a:rPr>
              <a:t>猫</a:t>
            </a:r>
            <a:endParaRPr lang="zh-TW" altLang="en-US" sz="2400" b="1" dirty="0">
              <a:latin typeface="Comic Sans MS" panose="030F0702030302020204" pitchFamily="66" charset="0"/>
              <a:ea typeface="黑体" panose="02010609060101010101" pitchFamily="49" charset="-122"/>
            </a:endParaRPr>
          </a:p>
        </p:txBody>
      </p:sp>
      <p:sp>
        <p:nvSpPr>
          <p:cNvPr id="14" name="文字方塊 25">
            <a:extLst>
              <a:ext uri="{FF2B5EF4-FFF2-40B4-BE49-F238E27FC236}">
                <a16:creationId xmlns:a16="http://schemas.microsoft.com/office/drawing/2014/main" id="{06D322F6-72B9-2341-FDFB-8C77EA6A024E}"/>
              </a:ext>
            </a:extLst>
          </p:cNvPr>
          <p:cNvSpPr txBox="1">
            <a:spLocks noChangeArrowheads="1"/>
          </p:cNvSpPr>
          <p:nvPr/>
        </p:nvSpPr>
        <p:spPr bwMode="auto">
          <a:xfrm>
            <a:off x="1308966" y="6044122"/>
            <a:ext cx="798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dirty="0">
                <a:latin typeface="Comic Sans MS" panose="030F0702030302020204" pitchFamily="66" charset="0"/>
                <a:ea typeface="黑体" panose="02010609060101010101" pitchFamily="49" charset="-122"/>
              </a:rPr>
              <a:t>狗</a:t>
            </a:r>
            <a:endParaRPr lang="zh-TW" altLang="en-US" sz="2400" b="1" dirty="0">
              <a:latin typeface="Comic Sans MS" panose="030F0702030302020204" pitchFamily="66" charset="0"/>
              <a:ea typeface="黑体" panose="02010609060101010101" pitchFamily="49" charset="-122"/>
            </a:endParaRPr>
          </a:p>
        </p:txBody>
      </p:sp>
      <p:pic>
        <p:nvPicPr>
          <p:cNvPr id="15" name="圖片 26">
            <a:extLst>
              <a:ext uri="{FF2B5EF4-FFF2-40B4-BE49-F238E27FC236}">
                <a16:creationId xmlns:a16="http://schemas.microsoft.com/office/drawing/2014/main" id="{0C8EDC0B-D25E-5728-F12F-BD309AE97F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2346" y="5586290"/>
            <a:ext cx="915988"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圖片 3">
            <a:extLst>
              <a:ext uri="{FF2B5EF4-FFF2-40B4-BE49-F238E27FC236}">
                <a16:creationId xmlns:a16="http://schemas.microsoft.com/office/drawing/2014/main" id="{23BB67EE-8803-318E-E578-2E5E2AD98BC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15400" y="4127029"/>
            <a:ext cx="1114757" cy="1892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線接點 13">
            <a:extLst>
              <a:ext uri="{FF2B5EF4-FFF2-40B4-BE49-F238E27FC236}">
                <a16:creationId xmlns:a16="http://schemas.microsoft.com/office/drawing/2014/main" id="{12A3D484-6C39-E76D-E6EA-F953C790EAE4}"/>
              </a:ext>
            </a:extLst>
          </p:cNvPr>
          <p:cNvCxnSpPr>
            <a:cxnSpLocks/>
          </p:cNvCxnSpPr>
          <p:nvPr/>
        </p:nvCxnSpPr>
        <p:spPr>
          <a:xfrm flipH="1">
            <a:off x="3338482" y="3295897"/>
            <a:ext cx="36619" cy="352937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45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0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0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0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1010" grpId="0"/>
      <p:bldP spid="41012" grpId="0"/>
      <p:bldP spid="10"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2DE67AE-CCA1-2BF7-9552-17BAE6BC4512}"/>
              </a:ext>
            </a:extLst>
          </p:cNvPr>
          <p:cNvSpPr>
            <a:spLocks noChangeArrowheads="1"/>
          </p:cNvSpPr>
          <p:nvPr/>
        </p:nvSpPr>
        <p:spPr bwMode="auto">
          <a:xfrm>
            <a:off x="4176713" y="-50800"/>
            <a:ext cx="35941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b="1">
                <a:solidFill>
                  <a:srgbClr val="0000CC"/>
                </a:solidFill>
                <a:latin typeface="黑体" panose="02010609060101010101" pitchFamily="49" charset="-122"/>
                <a:ea typeface="黑体" panose="02010609060101010101" pitchFamily="49" charset="-122"/>
                <a:cs typeface="Times New Roman" panose="02020603050405020304" pitchFamily="18" charset="0"/>
              </a:rPr>
              <a:t>科学研究范式</a:t>
            </a:r>
            <a:endParaRPr lang="en-US" altLang="en-US" sz="4400" b="1">
              <a:solidFill>
                <a:srgbClr val="0000CC"/>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4099" name="Picture 4">
            <a:extLst>
              <a:ext uri="{FF2B5EF4-FFF2-40B4-BE49-F238E27FC236}">
                <a16:creationId xmlns:a16="http://schemas.microsoft.com/office/drawing/2014/main" id="{9D5DBD81-03DF-15A6-B94D-927ADD56F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2278063"/>
            <a:ext cx="6796087" cy="457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5">
            <a:extLst>
              <a:ext uri="{FF2B5EF4-FFF2-40B4-BE49-F238E27FC236}">
                <a16:creationId xmlns:a16="http://schemas.microsoft.com/office/drawing/2014/main" id="{E7041733-9846-D227-9EDC-AB3F93E365CC}"/>
              </a:ext>
            </a:extLst>
          </p:cNvPr>
          <p:cNvSpPr txBox="1">
            <a:spLocks noChangeArrowheads="1"/>
          </p:cNvSpPr>
          <p:nvPr/>
        </p:nvSpPr>
        <p:spPr bwMode="auto">
          <a:xfrm>
            <a:off x="82550" y="3273425"/>
            <a:ext cx="2608263"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rgbClr val="FF0000"/>
                </a:solidFill>
                <a:latin typeface="黑体" panose="02010609060101010101" pitchFamily="49" charset="-122"/>
                <a:ea typeface="黑体" panose="02010609060101010101" pitchFamily="49" charset="-122"/>
              </a:rPr>
              <a:t>计算机图灵奖得主</a:t>
            </a:r>
            <a:r>
              <a:rPr lang="en-US" altLang="zh-CN" sz="1800">
                <a:solidFill>
                  <a:srgbClr val="FF0000"/>
                </a:solidFill>
                <a:latin typeface="黑体" panose="02010609060101010101" pitchFamily="49" charset="-122"/>
                <a:ea typeface="黑体" panose="02010609060101010101" pitchFamily="49" charset="-122"/>
              </a:rPr>
              <a:t>Jim Grey</a:t>
            </a:r>
            <a:r>
              <a:rPr lang="zh-CN" altLang="en-US" sz="1800">
                <a:solidFill>
                  <a:srgbClr val="FF0000"/>
                </a:solidFill>
                <a:latin typeface="黑体" panose="02010609060101010101" pitchFamily="49" charset="-122"/>
                <a:ea typeface="黑体" panose="02010609060101010101" pitchFamily="49" charset="-122"/>
              </a:rPr>
              <a:t>提出：</a:t>
            </a:r>
            <a:endParaRPr lang="en-US" altLang="zh-CN" sz="1800">
              <a:solidFill>
                <a:srgbClr val="FF0000"/>
              </a:solidFill>
              <a:latin typeface="黑体" panose="02010609060101010101" pitchFamily="49" charset="-122"/>
              <a:ea typeface="黑体" panose="02010609060101010101" pitchFamily="49" charset="-122"/>
            </a:endParaRPr>
          </a:p>
          <a:p>
            <a:pPr>
              <a:spcBef>
                <a:spcPct val="0"/>
              </a:spcBef>
              <a:buFontTx/>
              <a:buNone/>
            </a:pPr>
            <a:r>
              <a:rPr lang="zh-CN" altLang="en-US" sz="1800">
                <a:latin typeface="黑体" panose="02010609060101010101" pitchFamily="49" charset="-122"/>
                <a:ea typeface="黑体" panose="02010609060101010101" pitchFamily="49" charset="-122"/>
              </a:rPr>
              <a:t>数据密集型科学研究 </a:t>
            </a:r>
            <a:r>
              <a:rPr lang="en-US" altLang="zh-CN" sz="1800">
                <a:latin typeface="黑体" panose="02010609060101010101" pitchFamily="49" charset="-122"/>
                <a:ea typeface="黑体" panose="02010609060101010101" pitchFamily="49" charset="-122"/>
              </a:rPr>
              <a:t>- </a:t>
            </a:r>
            <a:r>
              <a:rPr lang="zh-CN" altLang="en-US" sz="1800">
                <a:latin typeface="黑体" panose="02010609060101010101" pitchFamily="49" charset="-122"/>
                <a:ea typeface="黑体" panose="02010609060101010101" pitchFamily="49" charset="-122"/>
              </a:rPr>
              <a:t>第四范式是以数据为基础，结合实验，理论和计算机模拟为一体的数据密集型计算。</a:t>
            </a:r>
            <a:endParaRPr lang="en-US" altLang="zh-CN" sz="1800">
              <a:latin typeface="黑体" panose="02010609060101010101" pitchFamily="49" charset="-122"/>
              <a:ea typeface="黑体" panose="02010609060101010101" pitchFamily="49" charset="-122"/>
            </a:endParaRPr>
          </a:p>
          <a:p>
            <a:pPr>
              <a:spcBef>
                <a:spcPct val="0"/>
              </a:spcBef>
              <a:buFontTx/>
              <a:buNone/>
            </a:pPr>
            <a:r>
              <a:rPr lang="en-US" altLang="zh-CN" sz="1200">
                <a:latin typeface="黑体" panose="02010609060101010101" pitchFamily="49" charset="-122"/>
                <a:ea typeface="黑体" panose="02010609060101010101" pitchFamily="49" charset="-122"/>
              </a:rPr>
              <a:t>《</a:t>
            </a:r>
            <a:r>
              <a:rPr lang="zh-CN" altLang="en-US" sz="1200">
                <a:latin typeface="黑体" panose="02010609060101010101" pitchFamily="49" charset="-122"/>
                <a:ea typeface="黑体" panose="02010609060101010101" pitchFamily="49" charset="-122"/>
              </a:rPr>
              <a:t>第四范式：数据密集型科学发现</a:t>
            </a:r>
            <a:r>
              <a:rPr lang="en-US" altLang="zh-CN" sz="1200">
                <a:latin typeface="黑体" panose="02010609060101010101" pitchFamily="49" charset="-122"/>
                <a:ea typeface="黑体" panose="02010609060101010101" pitchFamily="49" charset="-122"/>
              </a:rPr>
              <a:t>》</a:t>
            </a:r>
            <a:r>
              <a:rPr lang="zh-CN" altLang="en-US" sz="1200">
                <a:latin typeface="黑体" panose="02010609060101010101" pitchFamily="49" charset="-122"/>
                <a:ea typeface="黑体" panose="02010609060101010101" pitchFamily="49" charset="-122"/>
              </a:rPr>
              <a:t>（</a:t>
            </a:r>
            <a:r>
              <a:rPr lang="en-US" altLang="zh-CN" sz="1200">
                <a:latin typeface="黑体" panose="02010609060101010101" pitchFamily="49" charset="-122"/>
                <a:ea typeface="黑体" panose="02010609060101010101" pitchFamily="49" charset="-122"/>
              </a:rPr>
              <a:t>2012</a:t>
            </a:r>
            <a:r>
              <a:rPr lang="zh-CN" altLang="en-US" sz="1200">
                <a:latin typeface="黑体" panose="02010609060101010101" pitchFamily="49" charset="-122"/>
                <a:ea typeface="黑体" panose="02010609060101010101" pitchFamily="49" charset="-122"/>
              </a:rPr>
              <a:t>年）</a:t>
            </a:r>
          </a:p>
        </p:txBody>
      </p:sp>
      <p:sp>
        <p:nvSpPr>
          <p:cNvPr id="9" name="矩形 8">
            <a:extLst>
              <a:ext uri="{FF2B5EF4-FFF2-40B4-BE49-F238E27FC236}">
                <a16:creationId xmlns:a16="http://schemas.microsoft.com/office/drawing/2014/main" id="{2F1CC46B-354D-D61C-544C-EB99F7997D22}"/>
              </a:ext>
            </a:extLst>
          </p:cNvPr>
          <p:cNvSpPr/>
          <p:nvPr/>
        </p:nvSpPr>
        <p:spPr>
          <a:xfrm>
            <a:off x="2576513" y="1084263"/>
            <a:ext cx="838200" cy="746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zh-CN" altLang="en-US" sz="1100" b="1" dirty="0">
                <a:solidFill>
                  <a:srgbClr val="666666"/>
                </a:solidFill>
                <a:latin typeface="Microsoft YaHei" panose="020B0503020204020204" pitchFamily="34" charset="-122"/>
                <a:ea typeface="Microsoft YaHei" panose="020B0503020204020204" pitchFamily="34" charset="-122"/>
              </a:rPr>
              <a:t>第五科研范式：智能化科研（</a:t>
            </a:r>
            <a:r>
              <a:rPr lang="sv-SE" altLang="zh-CN" sz="1100" b="1" dirty="0">
                <a:solidFill>
                  <a:srgbClr val="666666"/>
                </a:solidFill>
                <a:latin typeface="Microsoft YaHei" panose="020B0503020204020204" pitchFamily="34" charset="-122"/>
                <a:ea typeface="Microsoft YaHei" panose="020B0503020204020204" pitchFamily="34" charset="-122"/>
              </a:rPr>
              <a:t>AI4R</a:t>
            </a:r>
            <a:r>
              <a:rPr lang="zh-CN" altLang="sv-SE" sz="1100" b="1" dirty="0">
                <a:solidFill>
                  <a:srgbClr val="666666"/>
                </a:solidFill>
                <a:latin typeface="Microsoft YaHei" panose="020B0503020204020204" pitchFamily="34" charset="-122"/>
                <a:ea typeface="Microsoft YaHei" panose="020B0503020204020204" pitchFamily="34" charset="-122"/>
              </a:rPr>
              <a:t>）</a:t>
            </a:r>
            <a:endParaRPr lang="zh-CN" altLang="en-US" sz="1100" dirty="0"/>
          </a:p>
        </p:txBody>
      </p:sp>
      <p:sp>
        <p:nvSpPr>
          <p:cNvPr id="11" name="文本框 10">
            <a:extLst>
              <a:ext uri="{FF2B5EF4-FFF2-40B4-BE49-F238E27FC236}">
                <a16:creationId xmlns:a16="http://schemas.microsoft.com/office/drawing/2014/main" id="{F859B38A-2DB6-AE1B-D2E3-B5B5E65DA35A}"/>
              </a:ext>
            </a:extLst>
          </p:cNvPr>
          <p:cNvSpPr txBox="1"/>
          <p:nvPr/>
        </p:nvSpPr>
        <p:spPr>
          <a:xfrm>
            <a:off x="3503613" y="744538"/>
            <a:ext cx="6877050" cy="1385887"/>
          </a:xfrm>
          <a:prstGeom prst="rect">
            <a:avLst/>
          </a:prstGeom>
          <a:ln w="12700"/>
        </p:spPr>
        <p:style>
          <a:lnRef idx="2">
            <a:schemeClr val="dk1"/>
          </a:lnRef>
          <a:fillRef idx="1">
            <a:schemeClr val="lt1"/>
          </a:fillRef>
          <a:effectRef idx="0">
            <a:schemeClr val="dk1"/>
          </a:effectRef>
          <a:fontRef idx="minor">
            <a:schemeClr val="dk1"/>
          </a:fontRef>
        </p:style>
        <p:txBody>
          <a:bodyPr>
            <a:spAutoFit/>
          </a:bodyPr>
          <a:lstStyle/>
          <a:p>
            <a:pPr>
              <a:defRPr/>
            </a:pPr>
            <a:r>
              <a:rPr lang="zh-CN" altLang="en-US" sz="1400" dirty="0">
                <a:solidFill>
                  <a:srgbClr val="000000"/>
                </a:solidFill>
                <a:latin typeface="黑体" panose="02010609060101010101" pitchFamily="49" charset="-122"/>
                <a:ea typeface="黑体" panose="02010609060101010101" pitchFamily="49" charset="-122"/>
              </a:rPr>
              <a:t>（</a:t>
            </a:r>
            <a:r>
              <a:rPr lang="en-US" altLang="zh-CN" sz="1400" dirty="0">
                <a:solidFill>
                  <a:srgbClr val="000000"/>
                </a:solidFill>
                <a:latin typeface="黑体" panose="02010609060101010101" pitchFamily="49" charset="-122"/>
                <a:ea typeface="黑体" panose="02010609060101010101" pitchFamily="49" charset="-122"/>
              </a:rPr>
              <a:t>1</a:t>
            </a:r>
            <a:r>
              <a:rPr lang="zh-CN" altLang="en-US" sz="1400" dirty="0">
                <a:solidFill>
                  <a:srgbClr val="000000"/>
                </a:solidFill>
                <a:latin typeface="黑体" panose="02010609060101010101" pitchFamily="49" charset="-122"/>
                <a:ea typeface="黑体" panose="02010609060101010101" pitchFamily="49" charset="-122"/>
              </a:rPr>
              <a:t>）人工智能全面融入科学、技术和工程研究，知识自动化，科研全过程的智能化；</a:t>
            </a:r>
            <a:endParaRPr lang="en-US" altLang="zh-CN" sz="1400" dirty="0">
              <a:solidFill>
                <a:srgbClr val="000000"/>
              </a:solidFill>
              <a:latin typeface="黑体" panose="02010609060101010101" pitchFamily="49" charset="-122"/>
              <a:ea typeface="黑体" panose="02010609060101010101" pitchFamily="49" charset="-122"/>
            </a:endParaRPr>
          </a:p>
          <a:p>
            <a:pPr>
              <a:defRPr/>
            </a:pPr>
            <a:r>
              <a:rPr lang="zh-CN" altLang="en-US" sz="1400" dirty="0">
                <a:solidFill>
                  <a:srgbClr val="000000"/>
                </a:solidFill>
                <a:latin typeface="黑体" panose="02010609060101010101" pitchFamily="49" charset="-122"/>
                <a:ea typeface="黑体" panose="02010609060101010101" pitchFamily="49" charset="-122"/>
              </a:rPr>
              <a:t>（</a:t>
            </a:r>
            <a:r>
              <a:rPr lang="en-US" altLang="zh-CN" sz="1400" dirty="0">
                <a:solidFill>
                  <a:srgbClr val="000000"/>
                </a:solidFill>
                <a:latin typeface="黑体" panose="02010609060101010101" pitchFamily="49" charset="-122"/>
                <a:ea typeface="黑体" panose="02010609060101010101" pitchFamily="49" charset="-122"/>
              </a:rPr>
              <a:t>2</a:t>
            </a:r>
            <a:r>
              <a:rPr lang="zh-CN" altLang="en-US" sz="1400" dirty="0">
                <a:solidFill>
                  <a:srgbClr val="000000"/>
                </a:solidFill>
                <a:latin typeface="黑体" panose="02010609060101010101" pitchFamily="49" charset="-122"/>
                <a:ea typeface="黑体" panose="02010609060101010101" pitchFamily="49" charset="-122"/>
              </a:rPr>
              <a:t>）人机智能融合，机器涌现的智能成为科研的组成部分；</a:t>
            </a:r>
            <a:endParaRPr lang="en-US" altLang="zh-CN" sz="1400" dirty="0">
              <a:solidFill>
                <a:srgbClr val="000000"/>
              </a:solidFill>
              <a:latin typeface="黑体" panose="02010609060101010101" pitchFamily="49" charset="-122"/>
              <a:ea typeface="黑体" panose="02010609060101010101" pitchFamily="49" charset="-122"/>
            </a:endParaRPr>
          </a:p>
          <a:p>
            <a:pPr>
              <a:defRPr/>
            </a:pPr>
            <a:r>
              <a:rPr lang="zh-CN" altLang="en-US" sz="1400" dirty="0">
                <a:solidFill>
                  <a:srgbClr val="000000"/>
                </a:solidFill>
                <a:latin typeface="黑体" panose="02010609060101010101" pitchFamily="49" charset="-122"/>
                <a:ea typeface="黑体" panose="02010609060101010101" pitchFamily="49" charset="-122"/>
              </a:rPr>
              <a:t>（</a:t>
            </a:r>
            <a:r>
              <a:rPr lang="en-US" altLang="zh-CN" sz="1400" dirty="0">
                <a:solidFill>
                  <a:srgbClr val="000000"/>
                </a:solidFill>
                <a:latin typeface="黑体" panose="02010609060101010101" pitchFamily="49" charset="-122"/>
                <a:ea typeface="黑体" panose="02010609060101010101" pitchFamily="49" charset="-122"/>
              </a:rPr>
              <a:t>3</a:t>
            </a:r>
            <a:r>
              <a:rPr lang="zh-CN" altLang="en-US" sz="1400" dirty="0">
                <a:solidFill>
                  <a:srgbClr val="000000"/>
                </a:solidFill>
                <a:latin typeface="黑体" panose="02010609060101010101" pitchFamily="49" charset="-122"/>
                <a:ea typeface="黑体" panose="02010609060101010101" pitchFamily="49" charset="-122"/>
              </a:rPr>
              <a:t>）有效应对计算复杂性非常高的组合爆炸问题；</a:t>
            </a:r>
            <a:endParaRPr lang="en-US" altLang="zh-CN" sz="1400" dirty="0">
              <a:solidFill>
                <a:srgbClr val="000000"/>
              </a:solidFill>
              <a:latin typeface="黑体" panose="02010609060101010101" pitchFamily="49" charset="-122"/>
              <a:ea typeface="黑体" panose="02010609060101010101" pitchFamily="49" charset="-122"/>
            </a:endParaRPr>
          </a:p>
          <a:p>
            <a:pPr>
              <a:defRPr/>
            </a:pPr>
            <a:r>
              <a:rPr lang="zh-CN" altLang="en-US" sz="1400" dirty="0">
                <a:solidFill>
                  <a:srgbClr val="000000"/>
                </a:solidFill>
                <a:latin typeface="黑体" panose="02010609060101010101" pitchFamily="49" charset="-122"/>
                <a:ea typeface="黑体" panose="02010609060101010101" pitchFamily="49" charset="-122"/>
              </a:rPr>
              <a:t>（</a:t>
            </a:r>
            <a:r>
              <a:rPr lang="en-US" altLang="zh-CN" sz="1400" dirty="0">
                <a:solidFill>
                  <a:srgbClr val="000000"/>
                </a:solidFill>
                <a:latin typeface="黑体" panose="02010609060101010101" pitchFamily="49" charset="-122"/>
                <a:ea typeface="黑体" panose="02010609060101010101" pitchFamily="49" charset="-122"/>
              </a:rPr>
              <a:t>4</a:t>
            </a:r>
            <a:r>
              <a:rPr lang="zh-CN" altLang="en-US" sz="1400" dirty="0">
                <a:solidFill>
                  <a:srgbClr val="000000"/>
                </a:solidFill>
                <a:latin typeface="黑体" panose="02010609060101010101" pitchFamily="49" charset="-122"/>
                <a:ea typeface="黑体" panose="02010609060101010101" pitchFamily="49" charset="-122"/>
              </a:rPr>
              <a:t>）面向非确定性问题，概率统计模型在科研中发挥更大的作用；</a:t>
            </a:r>
            <a:endParaRPr lang="en-US" altLang="zh-CN" sz="1400" dirty="0">
              <a:solidFill>
                <a:srgbClr val="000000"/>
              </a:solidFill>
              <a:latin typeface="黑体" panose="02010609060101010101" pitchFamily="49" charset="-122"/>
              <a:ea typeface="黑体" panose="02010609060101010101" pitchFamily="49" charset="-122"/>
            </a:endParaRPr>
          </a:p>
          <a:p>
            <a:pPr>
              <a:defRPr/>
            </a:pPr>
            <a:r>
              <a:rPr lang="zh-CN" altLang="en-US" sz="1400" dirty="0">
                <a:solidFill>
                  <a:srgbClr val="000000"/>
                </a:solidFill>
                <a:latin typeface="黑体" panose="02010609060101010101" pitchFamily="49" charset="-122"/>
                <a:ea typeface="黑体" panose="02010609060101010101" pitchFamily="49" charset="-122"/>
              </a:rPr>
              <a:t>（</a:t>
            </a:r>
            <a:r>
              <a:rPr lang="en-US" altLang="zh-CN" sz="1400" dirty="0">
                <a:solidFill>
                  <a:srgbClr val="000000"/>
                </a:solidFill>
                <a:latin typeface="黑体" panose="02010609060101010101" pitchFamily="49" charset="-122"/>
                <a:ea typeface="黑体" panose="02010609060101010101" pitchFamily="49" charset="-122"/>
              </a:rPr>
              <a:t>5</a:t>
            </a:r>
            <a:r>
              <a:rPr lang="zh-CN" altLang="en-US" sz="1400" dirty="0">
                <a:solidFill>
                  <a:srgbClr val="000000"/>
                </a:solidFill>
                <a:latin typeface="黑体" panose="02010609060101010101" pitchFamily="49" charset="-122"/>
                <a:ea typeface="黑体" panose="02010609060101010101" pitchFamily="49" charset="-122"/>
              </a:rPr>
              <a:t>）跨学科合作成为主流科研方式，实现前</a:t>
            </a:r>
            <a:r>
              <a:rPr lang="en-US" altLang="zh-CN" sz="1400" dirty="0">
                <a:solidFill>
                  <a:srgbClr val="000000"/>
                </a:solidFill>
                <a:latin typeface="黑体" panose="02010609060101010101" pitchFamily="49" charset="-122"/>
                <a:ea typeface="黑体" panose="02010609060101010101" pitchFamily="49" charset="-122"/>
              </a:rPr>
              <a:t>4</a:t>
            </a:r>
            <a:r>
              <a:rPr lang="zh-CN" altLang="en-US" sz="1400" dirty="0">
                <a:solidFill>
                  <a:srgbClr val="000000"/>
                </a:solidFill>
                <a:latin typeface="黑体" panose="02010609060101010101" pitchFamily="49" charset="-122"/>
                <a:ea typeface="黑体" panose="02010609060101010101" pitchFamily="49" charset="-122"/>
              </a:rPr>
              <a:t>种科研范式的融合；</a:t>
            </a:r>
            <a:endParaRPr lang="en-US" altLang="zh-CN" sz="1400" dirty="0">
              <a:solidFill>
                <a:srgbClr val="000000"/>
              </a:solidFill>
              <a:latin typeface="黑体" panose="02010609060101010101" pitchFamily="49" charset="-122"/>
              <a:ea typeface="黑体" panose="02010609060101010101" pitchFamily="49" charset="-122"/>
            </a:endParaRPr>
          </a:p>
          <a:p>
            <a:pPr>
              <a:defRPr/>
            </a:pPr>
            <a:r>
              <a:rPr lang="zh-CN" altLang="en-US" sz="1400" dirty="0">
                <a:solidFill>
                  <a:srgbClr val="000000"/>
                </a:solidFill>
                <a:latin typeface="黑体" panose="02010609060101010101" pitchFamily="49" charset="-122"/>
                <a:ea typeface="黑体" panose="02010609060101010101" pitchFamily="49" charset="-122"/>
              </a:rPr>
              <a:t>（</a:t>
            </a:r>
            <a:r>
              <a:rPr lang="en-US" altLang="zh-CN" sz="1400" dirty="0">
                <a:solidFill>
                  <a:srgbClr val="000000"/>
                </a:solidFill>
                <a:latin typeface="黑体" panose="02010609060101010101" pitchFamily="49" charset="-122"/>
                <a:ea typeface="黑体" panose="02010609060101010101" pitchFamily="49" charset="-122"/>
              </a:rPr>
              <a:t>6</a:t>
            </a:r>
            <a:r>
              <a:rPr lang="zh-CN" altLang="en-US" sz="1400" dirty="0">
                <a:solidFill>
                  <a:srgbClr val="000000"/>
                </a:solidFill>
                <a:latin typeface="黑体" panose="02010609060101010101" pitchFamily="49" charset="-122"/>
                <a:ea typeface="黑体" panose="02010609060101010101" pitchFamily="49" charset="-122"/>
              </a:rPr>
              <a:t>）科研更加依靠以大模型为特征的科研大平台等。</a:t>
            </a:r>
            <a:endParaRPr lang="zh-CN" altLang="en-US" sz="1400" dirty="0">
              <a:latin typeface="黑体" panose="02010609060101010101" pitchFamily="49" charset="-122"/>
              <a:ea typeface="黑体" panose="02010609060101010101" pitchFamily="49" charset="-122"/>
            </a:endParaRPr>
          </a:p>
        </p:txBody>
      </p:sp>
      <p:graphicFrame>
        <p:nvGraphicFramePr>
          <p:cNvPr id="13" name="表格 12">
            <a:extLst>
              <a:ext uri="{FF2B5EF4-FFF2-40B4-BE49-F238E27FC236}">
                <a16:creationId xmlns:a16="http://schemas.microsoft.com/office/drawing/2014/main" id="{DF7778A4-2E8B-2D22-769E-0FC54C1D603B}"/>
              </a:ext>
            </a:extLst>
          </p:cNvPr>
          <p:cNvGraphicFramePr>
            <a:graphicFrameLocks noGrp="1"/>
          </p:cNvGraphicFramePr>
          <p:nvPr/>
        </p:nvGraphicFramePr>
        <p:xfrm>
          <a:off x="9372600" y="2190750"/>
          <a:ext cx="2819400" cy="4316574"/>
        </p:xfrm>
        <a:graphic>
          <a:graphicData uri="http://schemas.openxmlformats.org/drawingml/2006/table">
            <a:tbl>
              <a:tblPr>
                <a:tableStyleId>{2D5ABB26-0587-4C30-8999-92F81FD0307C}</a:tableStyleId>
              </a:tblPr>
              <a:tblGrid>
                <a:gridCol w="1034360">
                  <a:extLst>
                    <a:ext uri="{9D8B030D-6E8A-4147-A177-3AD203B41FA5}">
                      <a16:colId xmlns:a16="http://schemas.microsoft.com/office/drawing/2014/main" val="20000"/>
                    </a:ext>
                  </a:extLst>
                </a:gridCol>
                <a:gridCol w="813280">
                  <a:extLst>
                    <a:ext uri="{9D8B030D-6E8A-4147-A177-3AD203B41FA5}">
                      <a16:colId xmlns:a16="http://schemas.microsoft.com/office/drawing/2014/main" val="20001"/>
                    </a:ext>
                  </a:extLst>
                </a:gridCol>
                <a:gridCol w="971760">
                  <a:extLst>
                    <a:ext uri="{9D8B030D-6E8A-4147-A177-3AD203B41FA5}">
                      <a16:colId xmlns:a16="http://schemas.microsoft.com/office/drawing/2014/main" val="20002"/>
                    </a:ext>
                  </a:extLst>
                </a:gridCol>
              </a:tblGrid>
              <a:tr h="356912">
                <a:tc>
                  <a:txBody>
                    <a:bodyPr/>
                    <a:lstStyle/>
                    <a:p>
                      <a:pPr algn="l">
                        <a:lnSpc>
                          <a:spcPts val="1875"/>
                        </a:lnSpc>
                        <a:buNone/>
                      </a:pPr>
                      <a:r>
                        <a:rPr lang="zh-CN" altLang="en-US" sz="1100" b="1" dirty="0">
                          <a:solidFill>
                            <a:srgbClr val="FF0000"/>
                          </a:solidFill>
                          <a:effectLst/>
                          <a:latin typeface="黑体" panose="02010609060101010101" pitchFamily="49" charset="-122"/>
                          <a:ea typeface="黑体" panose="02010609060101010101" pitchFamily="49" charset="-122"/>
                        </a:rPr>
                        <a:t>核心方法</a:t>
                      </a:r>
                    </a:p>
                  </a:txBody>
                  <a:tcPr marL="121910" marR="121910" marT="76195" marB="7619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ts val="1875"/>
                        </a:lnSpc>
                        <a:buNone/>
                      </a:pPr>
                      <a:r>
                        <a:rPr lang="zh-CN" altLang="en-US" sz="1100" b="1" dirty="0">
                          <a:solidFill>
                            <a:srgbClr val="FF0000"/>
                          </a:solidFill>
                          <a:effectLst/>
                          <a:latin typeface="黑体" panose="02010609060101010101" pitchFamily="49" charset="-122"/>
                          <a:ea typeface="黑体" panose="02010609060101010101" pitchFamily="49" charset="-122"/>
                        </a:rPr>
                        <a:t>兴起时期</a:t>
                      </a:r>
                    </a:p>
                  </a:txBody>
                  <a:tcPr marL="121910" marR="121910" marT="76195" marB="7619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ts val="1875"/>
                        </a:lnSpc>
                        <a:buNone/>
                      </a:pPr>
                      <a:r>
                        <a:rPr lang="zh-CN" altLang="en-US" sz="1100" b="1" dirty="0">
                          <a:solidFill>
                            <a:srgbClr val="FF0000"/>
                          </a:solidFill>
                          <a:effectLst/>
                          <a:latin typeface="黑体" panose="02010609060101010101" pitchFamily="49" charset="-122"/>
                          <a:ea typeface="黑体" panose="02010609060101010101" pitchFamily="49" charset="-122"/>
                        </a:rPr>
                        <a:t>代表性成果</a:t>
                      </a:r>
                    </a:p>
                  </a:txBody>
                  <a:tcPr marL="121910" marR="121910" marT="76195" marB="7619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98196">
                <a:tc>
                  <a:txBody>
                    <a:bodyPr/>
                    <a:lstStyle/>
                    <a:p>
                      <a:pPr>
                        <a:lnSpc>
                          <a:spcPts val="1875"/>
                        </a:lnSpc>
                        <a:buNone/>
                      </a:pPr>
                      <a:r>
                        <a:rPr lang="zh-CN" altLang="en-US" sz="1100" b="0" dirty="0">
                          <a:solidFill>
                            <a:schemeClr val="tx1"/>
                          </a:solidFill>
                          <a:effectLst/>
                          <a:latin typeface="黑体" panose="02010609060101010101" pitchFamily="49" charset="-122"/>
                          <a:ea typeface="黑体" panose="02010609060101010101" pitchFamily="49" charset="-122"/>
                        </a:rPr>
                        <a:t>大数据、机器学习</a:t>
                      </a:r>
                    </a:p>
                  </a:txBody>
                  <a:tcPr marL="121910" marR="121910" marT="76195" marB="76195" anchor="ctr">
                    <a:lnT w="12700" cap="flat" cmpd="sng" algn="ctr">
                      <a:solidFill>
                        <a:schemeClr val="tx1"/>
                      </a:solidFill>
                      <a:prstDash val="solid"/>
                      <a:round/>
                      <a:headEnd type="none" w="med" len="med"/>
                      <a:tailEnd type="none" w="med" len="med"/>
                    </a:lnT>
                  </a:tcPr>
                </a:tc>
                <a:tc>
                  <a:txBody>
                    <a:bodyPr/>
                    <a:lstStyle/>
                    <a:p>
                      <a:pPr>
                        <a:lnSpc>
                          <a:spcPts val="1875"/>
                        </a:lnSpc>
                        <a:buNone/>
                      </a:pPr>
                      <a:r>
                        <a:rPr lang="en-US" altLang="zh-CN" sz="1100" b="0" dirty="0">
                          <a:solidFill>
                            <a:schemeClr val="tx1"/>
                          </a:solidFill>
                          <a:effectLst/>
                          <a:latin typeface="黑体" panose="02010609060101010101" pitchFamily="49" charset="-122"/>
                          <a:ea typeface="黑体" panose="02010609060101010101" pitchFamily="49" charset="-122"/>
                        </a:rPr>
                        <a:t>21</a:t>
                      </a:r>
                      <a:r>
                        <a:rPr lang="zh-CN" altLang="en-US" sz="1100" b="0" dirty="0">
                          <a:solidFill>
                            <a:schemeClr val="tx1"/>
                          </a:solidFill>
                          <a:effectLst/>
                          <a:latin typeface="黑体" panose="02010609060101010101" pitchFamily="49" charset="-122"/>
                          <a:ea typeface="黑体" panose="02010609060101010101" pitchFamily="49" charset="-122"/>
                        </a:rPr>
                        <a:t>世纪初</a:t>
                      </a:r>
                    </a:p>
                  </a:txBody>
                  <a:tcPr marL="121910" marR="121910" marT="76195" marB="76195" anchor="ctr">
                    <a:lnT w="12700" cap="flat" cmpd="sng" algn="ctr">
                      <a:solidFill>
                        <a:schemeClr val="tx1"/>
                      </a:solidFill>
                      <a:prstDash val="solid"/>
                      <a:round/>
                      <a:headEnd type="none" w="med" len="med"/>
                      <a:tailEnd type="none" w="med" len="med"/>
                    </a:lnT>
                  </a:tcPr>
                </a:tc>
                <a:tc>
                  <a:txBody>
                    <a:bodyPr/>
                    <a:lstStyle/>
                    <a:p>
                      <a:pPr>
                        <a:lnSpc>
                          <a:spcPts val="1875"/>
                        </a:lnSpc>
                        <a:buNone/>
                      </a:pPr>
                      <a:r>
                        <a:rPr lang="sv-SE" sz="1100" b="0" dirty="0">
                          <a:solidFill>
                            <a:schemeClr val="tx1"/>
                          </a:solidFill>
                          <a:effectLst/>
                          <a:latin typeface="黑体" panose="02010609060101010101" pitchFamily="49" charset="-122"/>
                          <a:ea typeface="黑体" panose="02010609060101010101" pitchFamily="49" charset="-122"/>
                        </a:rPr>
                        <a:t>AlphaFold</a:t>
                      </a:r>
                      <a:endParaRPr lang="zh-CN" altLang="en-US" sz="1100" b="0" dirty="0">
                        <a:solidFill>
                          <a:schemeClr val="tx1"/>
                        </a:solidFill>
                        <a:effectLst/>
                        <a:latin typeface="黑体" panose="02010609060101010101" pitchFamily="49" charset="-122"/>
                        <a:ea typeface="黑体" panose="02010609060101010101" pitchFamily="49" charset="-122"/>
                      </a:endParaRPr>
                    </a:p>
                  </a:txBody>
                  <a:tcPr marL="121910" marR="121910" marT="76195" marB="76195"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56912">
                <a:tc>
                  <a:txBody>
                    <a:bodyPr/>
                    <a:lstStyle/>
                    <a:p>
                      <a:pPr>
                        <a:lnSpc>
                          <a:spcPts val="1875"/>
                        </a:lnSpc>
                        <a:buNone/>
                      </a:pPr>
                      <a:endParaRPr lang="zh-CN" altLang="en-US" sz="1100" b="0" dirty="0">
                        <a:solidFill>
                          <a:schemeClr val="tx1"/>
                        </a:solidFill>
                        <a:effectLst/>
                        <a:latin typeface="黑体" panose="02010609060101010101" pitchFamily="49" charset="-122"/>
                        <a:ea typeface="黑体" panose="02010609060101010101" pitchFamily="49" charset="-122"/>
                      </a:endParaRPr>
                    </a:p>
                  </a:txBody>
                  <a:tcPr marL="121910" marR="121910" marT="76195" marB="76195" anchor="ctr"/>
                </a:tc>
                <a:tc>
                  <a:txBody>
                    <a:bodyPr/>
                    <a:lstStyle/>
                    <a:p>
                      <a:pPr>
                        <a:lnSpc>
                          <a:spcPts val="1875"/>
                        </a:lnSpc>
                        <a:buNone/>
                      </a:pPr>
                      <a:endParaRPr lang="zh-CN" altLang="en-US" sz="1100" b="0" dirty="0">
                        <a:solidFill>
                          <a:schemeClr val="tx1"/>
                        </a:solidFill>
                        <a:effectLst/>
                        <a:latin typeface="黑体" panose="02010609060101010101" pitchFamily="49" charset="-122"/>
                        <a:ea typeface="黑体" panose="02010609060101010101" pitchFamily="49" charset="-122"/>
                      </a:endParaRPr>
                    </a:p>
                  </a:txBody>
                  <a:tcPr marL="121910" marR="121910" marT="76195" marB="76195" anchor="ctr"/>
                </a:tc>
                <a:tc>
                  <a:txBody>
                    <a:bodyPr/>
                    <a:lstStyle/>
                    <a:p>
                      <a:pPr>
                        <a:lnSpc>
                          <a:spcPts val="1875"/>
                        </a:lnSpc>
                        <a:buNone/>
                      </a:pPr>
                      <a:endParaRPr lang="zh-CN" altLang="en-US" sz="1100" b="0" dirty="0">
                        <a:solidFill>
                          <a:schemeClr val="tx1"/>
                        </a:solidFill>
                        <a:effectLst/>
                        <a:latin typeface="黑体" panose="02010609060101010101" pitchFamily="49" charset="-122"/>
                        <a:ea typeface="黑体" panose="02010609060101010101" pitchFamily="49" charset="-122"/>
                      </a:endParaRPr>
                    </a:p>
                  </a:txBody>
                  <a:tcPr marL="121910" marR="121910" marT="76195" marB="76195" anchor="ctr"/>
                </a:tc>
                <a:extLst>
                  <a:ext uri="{0D108BD9-81ED-4DB2-BD59-A6C34878D82A}">
                    <a16:rowId xmlns:a16="http://schemas.microsoft.com/office/drawing/2014/main" val="10002"/>
                  </a:ext>
                </a:extLst>
              </a:tr>
              <a:tr h="598196">
                <a:tc>
                  <a:txBody>
                    <a:bodyPr/>
                    <a:lstStyle/>
                    <a:p>
                      <a:pPr>
                        <a:lnSpc>
                          <a:spcPts val="1875"/>
                        </a:lnSpc>
                        <a:buNone/>
                      </a:pPr>
                      <a:r>
                        <a:rPr lang="zh-CN" altLang="en-US" sz="1100" b="0" dirty="0">
                          <a:solidFill>
                            <a:schemeClr val="tx1"/>
                          </a:solidFill>
                          <a:effectLst/>
                          <a:latin typeface="黑体" panose="02010609060101010101" pitchFamily="49" charset="-122"/>
                          <a:ea typeface="黑体" panose="02010609060101010101" pitchFamily="49" charset="-122"/>
                        </a:rPr>
                        <a:t>模拟、算法、计算</a:t>
                      </a:r>
                    </a:p>
                  </a:txBody>
                  <a:tcPr marL="121910" marR="121910" marT="76195" marB="76195" anchor="ctr"/>
                </a:tc>
                <a:tc>
                  <a:txBody>
                    <a:bodyPr/>
                    <a:lstStyle/>
                    <a:p>
                      <a:pPr>
                        <a:lnSpc>
                          <a:spcPts val="1875"/>
                        </a:lnSpc>
                        <a:buNone/>
                      </a:pPr>
                      <a:r>
                        <a:rPr lang="en-US" altLang="zh-CN" sz="1100" b="0" dirty="0">
                          <a:solidFill>
                            <a:schemeClr val="tx1"/>
                          </a:solidFill>
                          <a:effectLst/>
                          <a:latin typeface="黑体" panose="02010609060101010101" pitchFamily="49" charset="-122"/>
                          <a:ea typeface="黑体" panose="02010609060101010101" pitchFamily="49" charset="-122"/>
                        </a:rPr>
                        <a:t>20</a:t>
                      </a:r>
                      <a:r>
                        <a:rPr lang="zh-CN" altLang="en-US" sz="1100" b="0" dirty="0">
                          <a:solidFill>
                            <a:schemeClr val="tx1"/>
                          </a:solidFill>
                          <a:effectLst/>
                          <a:latin typeface="黑体" panose="02010609060101010101" pitchFamily="49" charset="-122"/>
                          <a:ea typeface="黑体" panose="02010609060101010101" pitchFamily="49" charset="-122"/>
                        </a:rPr>
                        <a:t>世纪中后期</a:t>
                      </a:r>
                    </a:p>
                  </a:txBody>
                  <a:tcPr marL="121910" marR="121910" marT="76195" marB="76195" anchor="ctr"/>
                </a:tc>
                <a:tc>
                  <a:txBody>
                    <a:bodyPr/>
                    <a:lstStyle/>
                    <a:p>
                      <a:pPr>
                        <a:lnSpc>
                          <a:spcPts val="1875"/>
                        </a:lnSpc>
                        <a:buNone/>
                      </a:pPr>
                      <a:r>
                        <a:rPr lang="zh-CN" altLang="en-US" sz="1100" b="0" dirty="0">
                          <a:solidFill>
                            <a:schemeClr val="tx1"/>
                          </a:solidFill>
                          <a:effectLst/>
                          <a:latin typeface="黑体" panose="02010609060101010101" pitchFamily="49" charset="-122"/>
                          <a:ea typeface="黑体" panose="02010609060101010101" pitchFamily="49" charset="-122"/>
                        </a:rPr>
                        <a:t>分子模拟</a:t>
                      </a:r>
                    </a:p>
                  </a:txBody>
                  <a:tcPr marL="121910" marR="121910" marT="76195" marB="76195" anchor="ctr"/>
                </a:tc>
                <a:extLst>
                  <a:ext uri="{0D108BD9-81ED-4DB2-BD59-A6C34878D82A}">
                    <a16:rowId xmlns:a16="http://schemas.microsoft.com/office/drawing/2014/main" val="10003"/>
                  </a:ext>
                </a:extLst>
              </a:tr>
              <a:tr h="356912">
                <a:tc>
                  <a:txBody>
                    <a:bodyPr/>
                    <a:lstStyle/>
                    <a:p>
                      <a:pPr>
                        <a:lnSpc>
                          <a:spcPts val="1875"/>
                        </a:lnSpc>
                        <a:buNone/>
                      </a:pPr>
                      <a:endParaRPr lang="zh-CN" altLang="en-US" sz="1100" b="0" dirty="0">
                        <a:solidFill>
                          <a:schemeClr val="tx1"/>
                        </a:solidFill>
                        <a:effectLst/>
                        <a:latin typeface="黑体" panose="02010609060101010101" pitchFamily="49" charset="-122"/>
                        <a:ea typeface="黑体" panose="02010609060101010101" pitchFamily="49" charset="-122"/>
                      </a:endParaRPr>
                    </a:p>
                  </a:txBody>
                  <a:tcPr marL="121910" marR="121910" marT="76195" marB="76195" anchor="ctr"/>
                </a:tc>
                <a:tc>
                  <a:txBody>
                    <a:bodyPr/>
                    <a:lstStyle/>
                    <a:p>
                      <a:pPr>
                        <a:lnSpc>
                          <a:spcPts val="1875"/>
                        </a:lnSpc>
                        <a:buNone/>
                      </a:pPr>
                      <a:endParaRPr lang="zh-CN" altLang="en-US" sz="1100" b="0" dirty="0">
                        <a:solidFill>
                          <a:schemeClr val="tx1"/>
                        </a:solidFill>
                        <a:effectLst/>
                        <a:latin typeface="黑体" panose="02010609060101010101" pitchFamily="49" charset="-122"/>
                        <a:ea typeface="黑体" panose="02010609060101010101" pitchFamily="49" charset="-122"/>
                      </a:endParaRPr>
                    </a:p>
                  </a:txBody>
                  <a:tcPr marL="121910" marR="121910" marT="76195" marB="76195" anchor="ctr"/>
                </a:tc>
                <a:tc>
                  <a:txBody>
                    <a:bodyPr/>
                    <a:lstStyle/>
                    <a:p>
                      <a:pPr>
                        <a:lnSpc>
                          <a:spcPts val="1875"/>
                        </a:lnSpc>
                        <a:buNone/>
                      </a:pPr>
                      <a:endParaRPr lang="zh-CN" altLang="en-US" sz="1100" b="0" dirty="0">
                        <a:solidFill>
                          <a:schemeClr val="tx1"/>
                        </a:solidFill>
                        <a:effectLst/>
                        <a:latin typeface="黑体" panose="02010609060101010101" pitchFamily="49" charset="-122"/>
                        <a:ea typeface="黑体" panose="02010609060101010101" pitchFamily="49" charset="-122"/>
                      </a:endParaRPr>
                    </a:p>
                  </a:txBody>
                  <a:tcPr marL="121910" marR="121910" marT="76195" marB="76195" anchor="ctr"/>
                </a:tc>
                <a:extLst>
                  <a:ext uri="{0D108BD9-81ED-4DB2-BD59-A6C34878D82A}">
                    <a16:rowId xmlns:a16="http://schemas.microsoft.com/office/drawing/2014/main" val="10004"/>
                  </a:ext>
                </a:extLst>
              </a:tr>
              <a:tr h="356912">
                <a:tc>
                  <a:txBody>
                    <a:bodyPr/>
                    <a:lstStyle/>
                    <a:p>
                      <a:pPr>
                        <a:lnSpc>
                          <a:spcPts val="1875"/>
                        </a:lnSpc>
                        <a:buNone/>
                      </a:pPr>
                      <a:endParaRPr lang="zh-CN" altLang="en-US" sz="1100" b="0" dirty="0">
                        <a:solidFill>
                          <a:schemeClr val="tx1"/>
                        </a:solidFill>
                        <a:effectLst/>
                        <a:latin typeface="黑体" panose="02010609060101010101" pitchFamily="49" charset="-122"/>
                        <a:ea typeface="黑体" panose="02010609060101010101" pitchFamily="49" charset="-122"/>
                      </a:endParaRPr>
                    </a:p>
                  </a:txBody>
                  <a:tcPr marL="121910" marR="121910" marT="76195" marB="76195" anchor="ctr"/>
                </a:tc>
                <a:tc>
                  <a:txBody>
                    <a:bodyPr/>
                    <a:lstStyle/>
                    <a:p>
                      <a:pPr>
                        <a:lnSpc>
                          <a:spcPts val="1875"/>
                        </a:lnSpc>
                        <a:buNone/>
                      </a:pPr>
                      <a:endParaRPr lang="zh-CN" altLang="en-US" sz="1100" b="0" dirty="0">
                        <a:solidFill>
                          <a:schemeClr val="tx1"/>
                        </a:solidFill>
                        <a:effectLst/>
                        <a:latin typeface="黑体" panose="02010609060101010101" pitchFamily="49" charset="-122"/>
                        <a:ea typeface="黑体" panose="02010609060101010101" pitchFamily="49" charset="-122"/>
                      </a:endParaRPr>
                    </a:p>
                  </a:txBody>
                  <a:tcPr marL="121910" marR="121910" marT="76195" marB="76195" anchor="ctr"/>
                </a:tc>
                <a:tc>
                  <a:txBody>
                    <a:bodyPr/>
                    <a:lstStyle/>
                    <a:p>
                      <a:pPr>
                        <a:lnSpc>
                          <a:spcPts val="1875"/>
                        </a:lnSpc>
                        <a:buNone/>
                      </a:pPr>
                      <a:endParaRPr lang="zh-CN" altLang="en-US" sz="1100" b="0" dirty="0">
                        <a:solidFill>
                          <a:schemeClr val="tx1"/>
                        </a:solidFill>
                        <a:effectLst/>
                        <a:latin typeface="黑体" panose="02010609060101010101" pitchFamily="49" charset="-122"/>
                        <a:ea typeface="黑体" panose="02010609060101010101" pitchFamily="49" charset="-122"/>
                      </a:endParaRPr>
                    </a:p>
                  </a:txBody>
                  <a:tcPr marL="121910" marR="121910" marT="76195" marB="76195" anchor="ctr"/>
                </a:tc>
                <a:extLst>
                  <a:ext uri="{0D108BD9-81ED-4DB2-BD59-A6C34878D82A}">
                    <a16:rowId xmlns:a16="http://schemas.microsoft.com/office/drawing/2014/main" val="10005"/>
                  </a:ext>
                </a:extLst>
              </a:tr>
              <a:tr h="598196">
                <a:tc>
                  <a:txBody>
                    <a:bodyPr/>
                    <a:lstStyle/>
                    <a:p>
                      <a:pPr>
                        <a:lnSpc>
                          <a:spcPts val="1875"/>
                        </a:lnSpc>
                        <a:buNone/>
                      </a:pPr>
                      <a:r>
                        <a:rPr lang="zh-CN" altLang="en-US" sz="1100" b="0" dirty="0">
                          <a:solidFill>
                            <a:schemeClr val="tx1"/>
                          </a:solidFill>
                          <a:effectLst/>
                          <a:latin typeface="黑体" panose="02010609060101010101" pitchFamily="49" charset="-122"/>
                          <a:ea typeface="黑体" panose="02010609060101010101" pitchFamily="49" charset="-122"/>
                        </a:rPr>
                        <a:t>模型、公式、演绎</a:t>
                      </a:r>
                    </a:p>
                  </a:txBody>
                  <a:tcPr marL="121910" marR="121910" marT="76195" marB="76195" anchor="ctr"/>
                </a:tc>
                <a:tc>
                  <a:txBody>
                    <a:bodyPr/>
                    <a:lstStyle/>
                    <a:p>
                      <a:pPr>
                        <a:lnSpc>
                          <a:spcPts val="1875"/>
                        </a:lnSpc>
                        <a:buNone/>
                      </a:pPr>
                      <a:r>
                        <a:rPr lang="en-US" altLang="zh-CN" sz="1100" b="0" dirty="0">
                          <a:solidFill>
                            <a:schemeClr val="tx1"/>
                          </a:solidFill>
                          <a:effectLst/>
                          <a:latin typeface="黑体" panose="02010609060101010101" pitchFamily="49" charset="-122"/>
                          <a:ea typeface="黑体" panose="02010609060101010101" pitchFamily="49" charset="-122"/>
                        </a:rPr>
                        <a:t>17-20</a:t>
                      </a:r>
                      <a:r>
                        <a:rPr lang="zh-CN" altLang="en-US" sz="1100" b="0" dirty="0">
                          <a:solidFill>
                            <a:schemeClr val="tx1"/>
                          </a:solidFill>
                          <a:effectLst/>
                          <a:latin typeface="黑体" panose="02010609060101010101" pitchFamily="49" charset="-122"/>
                          <a:ea typeface="黑体" panose="02010609060101010101" pitchFamily="49" charset="-122"/>
                        </a:rPr>
                        <a:t>世纪</a:t>
                      </a:r>
                    </a:p>
                  </a:txBody>
                  <a:tcPr marL="121910" marR="121910" marT="76195" marB="76195" anchor="ctr"/>
                </a:tc>
                <a:tc>
                  <a:txBody>
                    <a:bodyPr/>
                    <a:lstStyle/>
                    <a:p>
                      <a:pPr>
                        <a:lnSpc>
                          <a:spcPts val="1875"/>
                        </a:lnSpc>
                        <a:buNone/>
                      </a:pPr>
                      <a:r>
                        <a:rPr lang="zh-CN" altLang="en-US" sz="1100" b="0" dirty="0">
                          <a:solidFill>
                            <a:schemeClr val="tx1"/>
                          </a:solidFill>
                          <a:effectLst/>
                          <a:latin typeface="黑体" panose="02010609060101010101" pitchFamily="49" charset="-122"/>
                          <a:ea typeface="黑体" panose="02010609060101010101" pitchFamily="49" charset="-122"/>
                        </a:rPr>
                        <a:t>牛顿力学、相对论</a:t>
                      </a:r>
                    </a:p>
                  </a:txBody>
                  <a:tcPr marL="121910" marR="121910" marT="76195" marB="76195" anchor="ctr"/>
                </a:tc>
                <a:extLst>
                  <a:ext uri="{0D108BD9-81ED-4DB2-BD59-A6C34878D82A}">
                    <a16:rowId xmlns:a16="http://schemas.microsoft.com/office/drawing/2014/main" val="10006"/>
                  </a:ext>
                </a:extLst>
              </a:tr>
              <a:tr h="495982">
                <a:tc>
                  <a:txBody>
                    <a:bodyPr/>
                    <a:lstStyle/>
                    <a:p>
                      <a:pPr>
                        <a:lnSpc>
                          <a:spcPts val="1875"/>
                        </a:lnSpc>
                        <a:buNone/>
                      </a:pPr>
                      <a:endParaRPr lang="zh-CN" altLang="en-US" sz="1100" b="0" dirty="0">
                        <a:solidFill>
                          <a:schemeClr val="tx1"/>
                        </a:solidFill>
                        <a:effectLst/>
                        <a:latin typeface="黑体" panose="02010609060101010101" pitchFamily="49" charset="-122"/>
                        <a:ea typeface="黑体" panose="02010609060101010101" pitchFamily="49" charset="-122"/>
                      </a:endParaRPr>
                    </a:p>
                  </a:txBody>
                  <a:tcPr marL="121910" marR="121910" marT="76195" marB="76195" anchor="ctr"/>
                </a:tc>
                <a:tc>
                  <a:txBody>
                    <a:bodyPr/>
                    <a:lstStyle/>
                    <a:p>
                      <a:pPr>
                        <a:lnSpc>
                          <a:spcPts val="1875"/>
                        </a:lnSpc>
                        <a:buNone/>
                      </a:pPr>
                      <a:endParaRPr lang="zh-CN" altLang="en-US" sz="1100" b="0" dirty="0">
                        <a:solidFill>
                          <a:schemeClr val="tx1"/>
                        </a:solidFill>
                        <a:effectLst/>
                        <a:latin typeface="黑体" panose="02010609060101010101" pitchFamily="49" charset="-122"/>
                        <a:ea typeface="黑体" panose="02010609060101010101" pitchFamily="49" charset="-122"/>
                      </a:endParaRPr>
                    </a:p>
                  </a:txBody>
                  <a:tcPr marL="121910" marR="121910" marT="76195" marB="76195" anchor="ctr"/>
                </a:tc>
                <a:tc>
                  <a:txBody>
                    <a:bodyPr/>
                    <a:lstStyle/>
                    <a:p>
                      <a:pPr>
                        <a:lnSpc>
                          <a:spcPts val="1875"/>
                        </a:lnSpc>
                        <a:buNone/>
                      </a:pPr>
                      <a:endParaRPr lang="zh-CN" altLang="en-US" sz="1100" b="0" dirty="0">
                        <a:solidFill>
                          <a:schemeClr val="tx1"/>
                        </a:solidFill>
                        <a:effectLst/>
                        <a:latin typeface="黑体" panose="02010609060101010101" pitchFamily="49" charset="-122"/>
                        <a:ea typeface="黑体" panose="02010609060101010101" pitchFamily="49" charset="-122"/>
                      </a:endParaRPr>
                    </a:p>
                  </a:txBody>
                  <a:tcPr marL="121910" marR="121910" marT="76195" marB="76195" anchor="ctr"/>
                </a:tc>
                <a:extLst>
                  <a:ext uri="{0D108BD9-81ED-4DB2-BD59-A6C34878D82A}">
                    <a16:rowId xmlns:a16="http://schemas.microsoft.com/office/drawing/2014/main" val="10007"/>
                  </a:ext>
                </a:extLst>
              </a:tr>
              <a:tr h="598196">
                <a:tc>
                  <a:txBody>
                    <a:bodyPr/>
                    <a:lstStyle/>
                    <a:p>
                      <a:pPr>
                        <a:lnSpc>
                          <a:spcPts val="1875"/>
                        </a:lnSpc>
                        <a:buNone/>
                      </a:pPr>
                      <a:r>
                        <a:rPr lang="zh-CN" altLang="en-US" sz="1100" b="0" dirty="0">
                          <a:solidFill>
                            <a:schemeClr val="tx1"/>
                          </a:solidFill>
                          <a:effectLst/>
                          <a:latin typeface="黑体" panose="02010609060101010101" pitchFamily="49" charset="-122"/>
                          <a:ea typeface="黑体" panose="02010609060101010101" pitchFamily="49" charset="-122"/>
                        </a:rPr>
                        <a:t>实验、观察、归纳</a:t>
                      </a:r>
                    </a:p>
                  </a:txBody>
                  <a:tcPr marL="121910" marR="121910" marT="76195" marB="76195" anchor="ctr"/>
                </a:tc>
                <a:tc>
                  <a:txBody>
                    <a:bodyPr/>
                    <a:lstStyle/>
                    <a:p>
                      <a:pPr>
                        <a:lnSpc>
                          <a:spcPts val="1875"/>
                        </a:lnSpc>
                        <a:buNone/>
                      </a:pPr>
                      <a:r>
                        <a:rPr lang="en-US" altLang="zh-CN" sz="1100" b="0" dirty="0">
                          <a:solidFill>
                            <a:schemeClr val="tx1"/>
                          </a:solidFill>
                          <a:effectLst/>
                          <a:latin typeface="黑体" panose="02010609060101010101" pitchFamily="49" charset="-122"/>
                          <a:ea typeface="黑体" panose="02010609060101010101" pitchFamily="49" charset="-122"/>
                        </a:rPr>
                        <a:t>16-17</a:t>
                      </a:r>
                      <a:r>
                        <a:rPr lang="zh-CN" altLang="en-US" sz="1100" b="0" dirty="0">
                          <a:solidFill>
                            <a:schemeClr val="tx1"/>
                          </a:solidFill>
                          <a:effectLst/>
                          <a:latin typeface="黑体" panose="02010609060101010101" pitchFamily="49" charset="-122"/>
                          <a:ea typeface="黑体" panose="02010609060101010101" pitchFamily="49" charset="-122"/>
                        </a:rPr>
                        <a:t>世纪</a:t>
                      </a:r>
                    </a:p>
                  </a:txBody>
                  <a:tcPr marL="121910" marR="121910" marT="76195" marB="76195" anchor="ctr"/>
                </a:tc>
                <a:tc>
                  <a:txBody>
                    <a:bodyPr/>
                    <a:lstStyle/>
                    <a:p>
                      <a:pPr>
                        <a:lnSpc>
                          <a:spcPts val="1875"/>
                        </a:lnSpc>
                        <a:buNone/>
                      </a:pPr>
                      <a:r>
                        <a:rPr lang="zh-CN" altLang="en-US" sz="1100" b="0" dirty="0">
                          <a:solidFill>
                            <a:schemeClr val="tx1"/>
                          </a:solidFill>
                          <a:effectLst/>
                          <a:latin typeface="黑体" panose="02010609060101010101" pitchFamily="49" charset="-122"/>
                          <a:ea typeface="黑体" panose="02010609060101010101" pitchFamily="49" charset="-122"/>
                        </a:rPr>
                        <a:t>伽利略落体实验</a:t>
                      </a:r>
                    </a:p>
                  </a:txBody>
                  <a:tcPr marL="121910" marR="121910" marT="76195" marB="76195" anchor="ctr"/>
                </a:tc>
                <a:extLst>
                  <a:ext uri="{0D108BD9-81ED-4DB2-BD59-A6C34878D82A}">
                    <a16:rowId xmlns:a16="http://schemas.microsoft.com/office/drawing/2014/main" val="10008"/>
                  </a:ext>
                </a:extLst>
              </a:tr>
            </a:tbl>
          </a:graphicData>
        </a:graphic>
      </p:graphicFrame>
      <p:sp>
        <p:nvSpPr>
          <p:cNvPr id="15" name="文本框 14">
            <a:extLst>
              <a:ext uri="{FF2B5EF4-FFF2-40B4-BE49-F238E27FC236}">
                <a16:creationId xmlns:a16="http://schemas.microsoft.com/office/drawing/2014/main" id="{6CE269B5-B89A-96ED-AB8D-966229480A37}"/>
              </a:ext>
            </a:extLst>
          </p:cNvPr>
          <p:cNvSpPr txBox="1">
            <a:spLocks noChangeArrowheads="1"/>
          </p:cNvSpPr>
          <p:nvPr/>
        </p:nvSpPr>
        <p:spPr bwMode="auto">
          <a:xfrm>
            <a:off x="146050" y="800100"/>
            <a:ext cx="22320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rgbClr val="FF0000"/>
                </a:solidFill>
                <a:latin typeface="黑体" panose="02010609060101010101" pitchFamily="49" charset="-122"/>
                <a:ea typeface="黑体" panose="02010609060101010101" pitchFamily="49" charset="-122"/>
              </a:rPr>
              <a:t>鄂维南</a:t>
            </a:r>
            <a:r>
              <a:rPr lang="zh-CN" altLang="en-US" sz="1800">
                <a:latin typeface="黑体" panose="02010609060101010101" pitchFamily="49" charset="-122"/>
                <a:ea typeface="黑体" panose="02010609060101010101" pitchFamily="49" charset="-122"/>
              </a:rPr>
              <a:t>是</a:t>
            </a:r>
            <a:r>
              <a:rPr lang="sv-SE" altLang="zh-CN" sz="1800">
                <a:latin typeface="黑体" panose="02010609060101010101" pitchFamily="49" charset="-122"/>
                <a:ea typeface="黑体" panose="02010609060101010101" pitchFamily="49" charset="-122"/>
              </a:rPr>
              <a:t>AI for Science</a:t>
            </a:r>
            <a:r>
              <a:rPr lang="zh-CN" altLang="en-US" sz="1800">
                <a:latin typeface="黑体" panose="02010609060101010101" pitchFamily="49" charset="-122"/>
                <a:ea typeface="黑体" panose="02010609060101010101" pitchFamily="49" charset="-122"/>
              </a:rPr>
              <a:t>的提出者和奠基人，</a:t>
            </a:r>
            <a:r>
              <a:rPr lang="en-US" altLang="zh-CN" sz="1800">
                <a:latin typeface="黑体" panose="02010609060101010101" pitchFamily="49" charset="-122"/>
                <a:ea typeface="黑体" panose="02010609060101010101" pitchFamily="49" charset="-122"/>
              </a:rPr>
              <a:t>2018</a:t>
            </a:r>
            <a:r>
              <a:rPr lang="zh-CN" altLang="en-US" sz="1800">
                <a:latin typeface="黑体" panose="02010609060101010101" pitchFamily="49" charset="-122"/>
                <a:ea typeface="黑体" panose="02010609060101010101" pitchFamily="49" charset="-122"/>
              </a:rPr>
              <a:t>年首次提出该概念，引领全球思潮。</a:t>
            </a:r>
          </a:p>
        </p:txBody>
      </p:sp>
      <p:sp>
        <p:nvSpPr>
          <p:cNvPr id="4134" name="文本框 2">
            <a:extLst>
              <a:ext uri="{FF2B5EF4-FFF2-40B4-BE49-F238E27FC236}">
                <a16:creationId xmlns:a16="http://schemas.microsoft.com/office/drawing/2014/main" id="{CEF24E2F-585E-4C12-E50F-8996941559C9}"/>
              </a:ext>
            </a:extLst>
          </p:cNvPr>
          <p:cNvSpPr txBox="1">
            <a:spLocks noChangeArrowheads="1"/>
          </p:cNvSpPr>
          <p:nvPr/>
        </p:nvSpPr>
        <p:spPr bwMode="auto">
          <a:xfrm>
            <a:off x="-9525" y="6119813"/>
            <a:ext cx="25685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400">
                <a:latin typeface="黑体" panose="02010609060101010101" pitchFamily="49" charset="-122"/>
                <a:ea typeface="黑体" panose="02010609060101010101" pitchFamily="49" charset="-122"/>
              </a:rPr>
              <a:t>范式：规定了某一历史时期内，研究什么、如何研究、什么样的解答是可以接受的。</a:t>
            </a:r>
            <a:endParaRPr lang="zh-CN" altLang="en-US" sz="1400"/>
          </a:p>
        </p:txBody>
      </p:sp>
      <p:cxnSp>
        <p:nvCxnSpPr>
          <p:cNvPr id="3" name="直接箭头连接符 2">
            <a:extLst>
              <a:ext uri="{FF2B5EF4-FFF2-40B4-BE49-F238E27FC236}">
                <a16:creationId xmlns:a16="http://schemas.microsoft.com/office/drawing/2014/main" id="{6DD5FDE7-05D8-1D1B-9C33-71BA5AAA7210}"/>
              </a:ext>
            </a:extLst>
          </p:cNvPr>
          <p:cNvCxnSpPr>
            <a:cxnSpLocks/>
          </p:cNvCxnSpPr>
          <p:nvPr/>
        </p:nvCxnSpPr>
        <p:spPr>
          <a:xfrm flipV="1">
            <a:off x="2999656" y="1878397"/>
            <a:ext cx="0" cy="3984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a:spLocks noRot="1" noChangeAspect="1" noMove="1" noResize="1" noEditPoints="1" noAdjustHandles="1" noChangeArrowheads="1" noChangeShapeType="1" noTextEdit="1"/>
          </p:cNvSpPr>
          <p:nvPr/>
        </p:nvSpPr>
        <p:spPr>
          <a:xfrm>
            <a:off x="139270" y="658675"/>
            <a:ext cx="12052730" cy="2748409"/>
          </a:xfrm>
          <a:prstGeom prst="rect">
            <a:avLst/>
          </a:prstGeom>
          <a:blipFill>
            <a:blip r:embed="rId4"/>
            <a:stretch>
              <a:fillRect l="-910" t="-2882" b="-4878"/>
            </a:stretch>
          </a:blipFill>
        </p:spPr>
        <p:txBody>
          <a:bodyPr/>
          <a:lstStyle/>
          <a:p>
            <a:pPr>
              <a:defRPr/>
            </a:pPr>
            <a:r>
              <a:rPr lang="zh-CN" altLang="en-US" dirty="0">
                <a:noFill/>
              </a:rPr>
              <a:t> </a:t>
            </a:r>
          </a:p>
        </p:txBody>
      </p:sp>
      <p:sp>
        <p:nvSpPr>
          <p:cNvPr id="45060" name="Rectangle 3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4" name="TextBox 2"/>
          <p:cNvSpPr txBox="1"/>
          <p:nvPr/>
        </p:nvSpPr>
        <p:spPr>
          <a:xfrm>
            <a:off x="3143250" y="-15875"/>
            <a:ext cx="5310188" cy="769938"/>
          </a:xfrm>
          <a:prstGeom prst="rect">
            <a:avLst/>
          </a:prstGeom>
          <a:noFill/>
        </p:spPr>
        <p:txBody>
          <a:bodyPr>
            <a:spAutoFit/>
          </a:bodyPr>
          <a:lstStyle/>
          <a:p>
            <a:pPr algn="ctr">
              <a:spcBef>
                <a:spcPts val="0"/>
              </a:spcBef>
              <a:spcAft>
                <a:spcPts val="600"/>
              </a:spcAft>
              <a:defRPr/>
            </a:pPr>
            <a:r>
              <a:rPr lang="zh-CN" altLang="en-US" sz="4400" kern="0" dirty="0">
                <a:solidFill>
                  <a:srgbClr val="0000CC"/>
                </a:solidFill>
                <a:ea typeface="黑体" panose="02010609060101010101" pitchFamily="49" charset="-122"/>
                <a:cs typeface="Times New Roman" panose="02020603050405020304" pitchFamily="18" charset="0"/>
                <a:sym typeface="+mn-ea"/>
              </a:rPr>
              <a:t>无监督学习</a:t>
            </a:r>
          </a:p>
        </p:txBody>
      </p:sp>
      <p:sp>
        <p:nvSpPr>
          <p:cNvPr id="12" name="文本框 11"/>
          <p:cNvSpPr txBox="1"/>
          <p:nvPr/>
        </p:nvSpPr>
        <p:spPr>
          <a:xfrm>
            <a:off x="509587" y="3308350"/>
            <a:ext cx="3517031" cy="1721305"/>
          </a:xfrm>
          <a:prstGeom prst="rect">
            <a:avLst/>
          </a:prstGeom>
          <a:noFill/>
        </p:spPr>
        <p:txBody>
          <a:bodyPr wrap="square">
            <a:spAutoFit/>
          </a:bodyPr>
          <a:lstStyle/>
          <a:p>
            <a:pPr indent="266700" algn="just">
              <a:lnSpc>
                <a:spcPct val="120000"/>
              </a:lnSpc>
              <a:defRPr/>
            </a:pPr>
            <a:r>
              <a:rPr lang="zh-CN" altLang="zh-CN" kern="0" dirty="0">
                <a:ea typeface="黑体" panose="02010609060101010101" pitchFamily="49" charset="-122"/>
                <a:cs typeface="Times New Roman" panose="02020603050405020304" pitchFamily="18" charset="0"/>
              </a:rPr>
              <a:t>第一，无需对数据进行标注，可以减少数据准备阶段的成本。</a:t>
            </a:r>
          </a:p>
          <a:p>
            <a:pPr indent="266700" algn="just">
              <a:lnSpc>
                <a:spcPct val="120000"/>
              </a:lnSpc>
              <a:defRPr/>
            </a:pPr>
            <a:r>
              <a:rPr lang="zh-CN" altLang="zh-CN" kern="0" dirty="0">
                <a:ea typeface="黑体" panose="02010609060101010101" pitchFamily="49" charset="-122"/>
                <a:cs typeface="Times New Roman" panose="02020603050405020304" pitchFamily="18" charset="0"/>
              </a:rPr>
              <a:t>第二，能够有效地从大量未标记的数据中发现模式、结构和特征，有助于处理大量数据。</a:t>
            </a:r>
          </a:p>
        </p:txBody>
      </p:sp>
      <p:pic>
        <p:nvPicPr>
          <p:cNvPr id="3" name="圖片 22">
            <a:extLst>
              <a:ext uri="{FF2B5EF4-FFF2-40B4-BE49-F238E27FC236}">
                <a16:creationId xmlns:a16="http://schemas.microsoft.com/office/drawing/2014/main" id="{978BCFC9-0AAF-4FBE-B0FE-0CF656BE58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8369" y="3369924"/>
            <a:ext cx="9302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圖片 23">
            <a:extLst>
              <a:ext uri="{FF2B5EF4-FFF2-40B4-BE49-F238E27FC236}">
                <a16:creationId xmlns:a16="http://schemas.microsoft.com/office/drawing/2014/main" id="{CE76FCA0-0602-6228-47F9-AA5BB63A57B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144" y="4492286"/>
            <a:ext cx="898525"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26">
            <a:extLst>
              <a:ext uri="{FF2B5EF4-FFF2-40B4-BE49-F238E27FC236}">
                <a16:creationId xmlns:a16="http://schemas.microsoft.com/office/drawing/2014/main" id="{6A6AB746-C3B0-D26D-F5EB-6C6EBEDA2C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9144" y="5645605"/>
            <a:ext cx="915988"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对象 6">
            <a:hlinkClick r:id="" action="ppaction://ole?verb=0"/>
            <a:extLst>
              <a:ext uri="{FF2B5EF4-FFF2-40B4-BE49-F238E27FC236}">
                <a16:creationId xmlns:a16="http://schemas.microsoft.com/office/drawing/2014/main" id="{0A475F0F-F69D-D626-EE03-2FB8BB0CB864}"/>
              </a:ext>
            </a:extLst>
          </p:cNvPr>
          <p:cNvGraphicFramePr>
            <a:graphicFrameLocks noChangeAspect="1"/>
          </p:cNvGraphicFramePr>
          <p:nvPr/>
        </p:nvGraphicFramePr>
        <p:xfrm>
          <a:off x="10228602" y="4081614"/>
          <a:ext cx="114300" cy="215900"/>
        </p:xfrm>
        <a:graphic>
          <a:graphicData uri="http://schemas.openxmlformats.org/presentationml/2006/ole">
            <mc:AlternateContent xmlns:mc="http://schemas.openxmlformats.org/markup-compatibility/2006">
              <mc:Choice xmlns:v="urn:schemas-microsoft-com:vml" Requires="v">
                <p:oleObj r:id="rId8" imgW="114300" imgH="215900" progId="Equation.KSEE3">
                  <p:embed/>
                </p:oleObj>
              </mc:Choice>
              <mc:Fallback>
                <p:oleObj r:id="rId8" imgW="114300" imgH="215900" progId="Equation.KSEE3">
                  <p:embed/>
                  <p:pic>
                    <p:nvPicPr>
                      <p:cNvPr id="11" name="对象 6">
                        <a:hlinkClick r:id="" action="ppaction://ole?verb=0"/>
                        <a:extLst>
                          <a:ext uri="{FF2B5EF4-FFF2-40B4-BE49-F238E27FC236}">
                            <a16:creationId xmlns:a16="http://schemas.microsoft.com/office/drawing/2014/main" id="{0A475F0F-F69D-D626-EE03-2FB8BB0CB8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28602" y="4081614"/>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表格 12">
            <a:extLst>
              <a:ext uri="{FF2B5EF4-FFF2-40B4-BE49-F238E27FC236}">
                <a16:creationId xmlns:a16="http://schemas.microsoft.com/office/drawing/2014/main" id="{D84317CF-F655-B842-A999-1A20429F837B}"/>
              </a:ext>
            </a:extLst>
          </p:cNvPr>
          <p:cNvGraphicFramePr>
            <a:graphicFrameLocks noGrp="1"/>
          </p:cNvGraphicFramePr>
          <p:nvPr/>
        </p:nvGraphicFramePr>
        <p:xfrm>
          <a:off x="8623739" y="4329351"/>
          <a:ext cx="3252082" cy="2022252"/>
        </p:xfrm>
        <a:graphic>
          <a:graphicData uri="http://schemas.openxmlformats.org/drawingml/2006/table">
            <a:tbl>
              <a:tblPr firstRow="1" firstCol="1" bandRow="1" bandCol="1">
                <a:tableStyleId>{21E4AEA4-8DFA-4A89-87EB-49C32662AFE0}</a:tableStyleId>
              </a:tblPr>
              <a:tblGrid>
                <a:gridCol w="816768">
                  <a:extLst>
                    <a:ext uri="{9D8B030D-6E8A-4147-A177-3AD203B41FA5}">
                      <a16:colId xmlns:a16="http://schemas.microsoft.com/office/drawing/2014/main" val="20000"/>
                    </a:ext>
                  </a:extLst>
                </a:gridCol>
                <a:gridCol w="809273">
                  <a:extLst>
                    <a:ext uri="{9D8B030D-6E8A-4147-A177-3AD203B41FA5}">
                      <a16:colId xmlns:a16="http://schemas.microsoft.com/office/drawing/2014/main" val="20001"/>
                    </a:ext>
                  </a:extLst>
                </a:gridCol>
                <a:gridCol w="809273">
                  <a:extLst>
                    <a:ext uri="{9D8B030D-6E8A-4147-A177-3AD203B41FA5}">
                      <a16:colId xmlns:a16="http://schemas.microsoft.com/office/drawing/2014/main" val="20002"/>
                    </a:ext>
                  </a:extLst>
                </a:gridCol>
                <a:gridCol w="816768">
                  <a:extLst>
                    <a:ext uri="{9D8B030D-6E8A-4147-A177-3AD203B41FA5}">
                      <a16:colId xmlns:a16="http://schemas.microsoft.com/office/drawing/2014/main" val="20003"/>
                    </a:ext>
                  </a:extLst>
                </a:gridCol>
              </a:tblGrid>
              <a:tr h="337042">
                <a:tc>
                  <a:txBody>
                    <a:bodyPr/>
                    <a:lstStyle/>
                    <a:p>
                      <a:pPr indent="228600" algn="ctr">
                        <a:lnSpc>
                          <a:spcPct val="120000"/>
                        </a:lnSpc>
                        <a:buNone/>
                      </a:pPr>
                      <a:r>
                        <a:rPr lang="zh-CN" sz="1600" kern="100" dirty="0">
                          <a:solidFill>
                            <a:schemeClr val="bg2"/>
                          </a:solidFill>
                          <a:effectLst/>
                          <a:latin typeface="Comic Sans MS" panose="030F0702030302020204" pitchFamily="66" charset="0"/>
                          <a:ea typeface="黑体" panose="02010609060101010101" pitchFamily="49" charset="-122"/>
                        </a:rPr>
                        <a:t>编号</a:t>
                      </a:r>
                      <a:endParaRPr lang="zh-CN" sz="16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1600" kern="100" dirty="0">
                          <a:solidFill>
                            <a:srgbClr val="FF0000"/>
                          </a:solidFill>
                          <a:effectLst/>
                          <a:latin typeface="Comic Sans MS" panose="030F0702030302020204" pitchFamily="66" charset="0"/>
                          <a:ea typeface="黑体" panose="02010609060101010101" pitchFamily="49" charset="-122"/>
                        </a:rPr>
                        <a:t>音色</a:t>
                      </a:r>
                      <a:endParaRPr lang="zh-CN" sz="16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solidFill>
                            <a:srgbClr val="FF0000"/>
                          </a:solidFill>
                          <a:effectLst/>
                          <a:latin typeface="Comic Sans MS" panose="030F0702030302020204" pitchFamily="66" charset="0"/>
                          <a:ea typeface="黑体" panose="02010609060101010101" pitchFamily="49" charset="-122"/>
                        </a:rPr>
                        <a:t>色泽</a:t>
                      </a:r>
                      <a:endParaRPr lang="zh-CN" sz="16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solidFill>
                            <a:srgbClr val="FF0000"/>
                          </a:solidFill>
                          <a:effectLst/>
                          <a:latin typeface="Comic Sans MS" panose="030F0702030302020204" pitchFamily="66" charset="0"/>
                          <a:ea typeface="黑体" panose="02010609060101010101" pitchFamily="49" charset="-122"/>
                        </a:rPr>
                        <a:t>质地</a:t>
                      </a:r>
                      <a:endParaRPr lang="zh-CN" sz="16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extLst>
                  <a:ext uri="{0D108BD9-81ED-4DB2-BD59-A6C34878D82A}">
                    <a16:rowId xmlns:a16="http://schemas.microsoft.com/office/drawing/2014/main" val="10000"/>
                  </a:ext>
                </a:extLst>
              </a:tr>
              <a:tr h="337042">
                <a:tc>
                  <a:txBody>
                    <a:bodyPr/>
                    <a:lstStyle/>
                    <a:p>
                      <a:pPr indent="228600" algn="ctr">
                        <a:lnSpc>
                          <a:spcPct val="120000"/>
                        </a:lnSpc>
                        <a:buNone/>
                      </a:pPr>
                      <a:r>
                        <a:rPr lang="en-US" sz="1600" kern="100" dirty="0">
                          <a:solidFill>
                            <a:schemeClr val="bg2"/>
                          </a:solidFill>
                          <a:effectLst/>
                          <a:latin typeface="Comic Sans MS" panose="030F0702030302020204" pitchFamily="66" charset="0"/>
                          <a:ea typeface="黑体" panose="02010609060101010101" pitchFamily="49" charset="-122"/>
                        </a:rPr>
                        <a:t>1</a:t>
                      </a:r>
                      <a:endParaRPr lang="zh-CN" sz="16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1600" kern="100" dirty="0">
                          <a:effectLst/>
                          <a:latin typeface="Comic Sans MS" panose="030F0702030302020204" pitchFamily="66" charset="0"/>
                          <a:ea typeface="黑体" panose="02010609060101010101" pitchFamily="49" charset="-122"/>
                        </a:rPr>
                        <a:t>正常</a:t>
                      </a:r>
                      <a:endParaRPr lang="zh-CN" sz="16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effectLst/>
                          <a:latin typeface="Comic Sans MS" panose="030F0702030302020204" pitchFamily="66" charset="0"/>
                          <a:ea typeface="黑体" panose="02010609060101010101" pitchFamily="49" charset="-122"/>
                        </a:rPr>
                        <a:t>明亮</a:t>
                      </a:r>
                      <a:endParaRPr lang="zh-CN" sz="16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effectLst/>
                          <a:latin typeface="Comic Sans MS" panose="030F0702030302020204" pitchFamily="66" charset="0"/>
                          <a:ea typeface="黑体" panose="02010609060101010101" pitchFamily="49" charset="-122"/>
                        </a:rPr>
                        <a:t>均匀</a:t>
                      </a:r>
                      <a:endParaRPr lang="zh-CN" sz="16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extLst>
                  <a:ext uri="{0D108BD9-81ED-4DB2-BD59-A6C34878D82A}">
                    <a16:rowId xmlns:a16="http://schemas.microsoft.com/office/drawing/2014/main" val="10001"/>
                  </a:ext>
                </a:extLst>
              </a:tr>
              <a:tr h="337042">
                <a:tc>
                  <a:txBody>
                    <a:bodyPr/>
                    <a:lstStyle/>
                    <a:p>
                      <a:pPr indent="228600" algn="ctr">
                        <a:lnSpc>
                          <a:spcPct val="120000"/>
                        </a:lnSpc>
                        <a:buNone/>
                      </a:pPr>
                      <a:r>
                        <a:rPr lang="en-US" sz="1600" kern="100" dirty="0">
                          <a:solidFill>
                            <a:schemeClr val="bg2"/>
                          </a:solidFill>
                          <a:effectLst/>
                          <a:latin typeface="Comic Sans MS" panose="030F0702030302020204" pitchFamily="66" charset="0"/>
                          <a:ea typeface="黑体" panose="02010609060101010101" pitchFamily="49" charset="-122"/>
                        </a:rPr>
                        <a:t>2</a:t>
                      </a:r>
                      <a:endParaRPr lang="zh-CN" sz="16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1600" kern="100">
                          <a:effectLst/>
                          <a:latin typeface="Comic Sans MS" panose="030F0702030302020204" pitchFamily="66" charset="0"/>
                          <a:ea typeface="黑体" panose="02010609060101010101" pitchFamily="49" charset="-122"/>
                        </a:rPr>
                        <a:t>正常</a:t>
                      </a:r>
                      <a:endParaRPr lang="zh-CN" sz="16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effectLst/>
                          <a:latin typeface="Comic Sans MS" panose="030F0702030302020204" pitchFamily="66" charset="0"/>
                          <a:ea typeface="黑体" panose="02010609060101010101" pitchFamily="49" charset="-122"/>
                        </a:rPr>
                        <a:t>明亮</a:t>
                      </a:r>
                      <a:endParaRPr lang="zh-CN" sz="16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effectLst/>
                          <a:latin typeface="Comic Sans MS" panose="030F0702030302020204" pitchFamily="66" charset="0"/>
                          <a:ea typeface="黑体" panose="02010609060101010101" pitchFamily="49" charset="-122"/>
                        </a:rPr>
                        <a:t>粗糙</a:t>
                      </a:r>
                      <a:endParaRPr lang="zh-CN" sz="16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extLst>
                  <a:ext uri="{0D108BD9-81ED-4DB2-BD59-A6C34878D82A}">
                    <a16:rowId xmlns:a16="http://schemas.microsoft.com/office/drawing/2014/main" val="10002"/>
                  </a:ext>
                </a:extLst>
              </a:tr>
              <a:tr h="337042">
                <a:tc>
                  <a:txBody>
                    <a:bodyPr/>
                    <a:lstStyle/>
                    <a:p>
                      <a:pPr indent="228600" algn="ctr">
                        <a:lnSpc>
                          <a:spcPct val="120000"/>
                        </a:lnSpc>
                        <a:buNone/>
                      </a:pPr>
                      <a:r>
                        <a:rPr lang="en-US" sz="1600" kern="100" dirty="0">
                          <a:solidFill>
                            <a:schemeClr val="bg2"/>
                          </a:solidFill>
                          <a:effectLst/>
                          <a:latin typeface="Comic Sans MS" panose="030F0702030302020204" pitchFamily="66" charset="0"/>
                          <a:ea typeface="黑体" panose="02010609060101010101" pitchFamily="49" charset="-122"/>
                        </a:rPr>
                        <a:t>3</a:t>
                      </a:r>
                      <a:endParaRPr lang="zh-CN" sz="16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1600" kern="100">
                          <a:effectLst/>
                          <a:latin typeface="Comic Sans MS" panose="030F0702030302020204" pitchFamily="66" charset="0"/>
                          <a:ea typeface="黑体" panose="02010609060101010101" pitchFamily="49" charset="-122"/>
                        </a:rPr>
                        <a:t>正常</a:t>
                      </a:r>
                      <a:endParaRPr lang="zh-CN" sz="16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effectLst/>
                          <a:latin typeface="Comic Sans MS" panose="030F0702030302020204" pitchFamily="66" charset="0"/>
                          <a:ea typeface="黑体" panose="02010609060101010101" pitchFamily="49" charset="-122"/>
                        </a:rPr>
                        <a:t>明亮</a:t>
                      </a:r>
                      <a:endParaRPr lang="zh-CN" sz="16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effectLst/>
                          <a:latin typeface="Comic Sans MS" panose="030F0702030302020204" pitchFamily="66" charset="0"/>
                          <a:ea typeface="黑体" panose="02010609060101010101" pitchFamily="49" charset="-122"/>
                        </a:rPr>
                        <a:t>均匀</a:t>
                      </a:r>
                      <a:endParaRPr lang="zh-CN" sz="16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extLst>
                  <a:ext uri="{0D108BD9-81ED-4DB2-BD59-A6C34878D82A}">
                    <a16:rowId xmlns:a16="http://schemas.microsoft.com/office/drawing/2014/main" val="10003"/>
                  </a:ext>
                </a:extLst>
              </a:tr>
              <a:tr h="337042">
                <a:tc>
                  <a:txBody>
                    <a:bodyPr/>
                    <a:lstStyle/>
                    <a:p>
                      <a:pPr indent="228600" algn="ctr">
                        <a:lnSpc>
                          <a:spcPct val="120000"/>
                        </a:lnSpc>
                        <a:buNone/>
                      </a:pPr>
                      <a:r>
                        <a:rPr lang="en-US" sz="1600" kern="100" dirty="0">
                          <a:solidFill>
                            <a:schemeClr val="bg2"/>
                          </a:solidFill>
                          <a:effectLst/>
                          <a:latin typeface="Comic Sans MS" panose="030F0702030302020204" pitchFamily="66" charset="0"/>
                          <a:ea typeface="黑体" panose="02010609060101010101" pitchFamily="49" charset="-122"/>
                        </a:rPr>
                        <a:t>4</a:t>
                      </a:r>
                      <a:endParaRPr lang="zh-CN" sz="16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1600" kern="100">
                          <a:effectLst/>
                          <a:latin typeface="Comic Sans MS" panose="030F0702030302020204" pitchFamily="66" charset="0"/>
                          <a:ea typeface="黑体" panose="02010609060101010101" pitchFamily="49" charset="-122"/>
                        </a:rPr>
                        <a:t>低沉</a:t>
                      </a:r>
                      <a:endParaRPr lang="zh-CN" sz="16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a:effectLst/>
                          <a:latin typeface="Comic Sans MS" panose="030F0702030302020204" pitchFamily="66" charset="0"/>
                          <a:ea typeface="黑体" panose="02010609060101010101" pitchFamily="49" charset="-122"/>
                        </a:rPr>
                        <a:t>明亮</a:t>
                      </a:r>
                      <a:endParaRPr lang="zh-CN" sz="16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effectLst/>
                          <a:latin typeface="Comic Sans MS" panose="030F0702030302020204" pitchFamily="66" charset="0"/>
                          <a:ea typeface="黑体" panose="02010609060101010101" pitchFamily="49" charset="-122"/>
                        </a:rPr>
                        <a:t>粗糙</a:t>
                      </a:r>
                      <a:endParaRPr lang="zh-CN" sz="16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extLst>
                  <a:ext uri="{0D108BD9-81ED-4DB2-BD59-A6C34878D82A}">
                    <a16:rowId xmlns:a16="http://schemas.microsoft.com/office/drawing/2014/main" val="10004"/>
                  </a:ext>
                </a:extLst>
              </a:tr>
              <a:tr h="337042">
                <a:tc>
                  <a:txBody>
                    <a:bodyPr/>
                    <a:lstStyle/>
                    <a:p>
                      <a:pPr indent="228600" algn="ctr">
                        <a:lnSpc>
                          <a:spcPct val="120000"/>
                        </a:lnSpc>
                        <a:buNone/>
                      </a:pPr>
                      <a:r>
                        <a:rPr lang="en-US" sz="1600" kern="100" dirty="0">
                          <a:solidFill>
                            <a:schemeClr val="bg2"/>
                          </a:solidFill>
                          <a:effectLst/>
                          <a:latin typeface="Comic Sans MS" panose="030F0702030302020204" pitchFamily="66" charset="0"/>
                          <a:ea typeface="黑体" panose="02010609060101010101" pitchFamily="49" charset="-122"/>
                        </a:rPr>
                        <a:t>5</a:t>
                      </a:r>
                      <a:endParaRPr lang="zh-CN" sz="16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1600" kern="100">
                          <a:effectLst/>
                          <a:latin typeface="Comic Sans MS" panose="030F0702030302020204" pitchFamily="66" charset="0"/>
                          <a:ea typeface="黑体" panose="02010609060101010101" pitchFamily="49" charset="-122"/>
                        </a:rPr>
                        <a:t>正常</a:t>
                      </a:r>
                      <a:endParaRPr lang="zh-CN" sz="16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effectLst/>
                          <a:latin typeface="Comic Sans MS" panose="030F0702030302020204" pitchFamily="66" charset="0"/>
                          <a:ea typeface="黑体" panose="02010609060101010101" pitchFamily="49" charset="-122"/>
                        </a:rPr>
                        <a:t>灰暗</a:t>
                      </a:r>
                      <a:endParaRPr lang="zh-CN" sz="16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600" kern="100" dirty="0">
                          <a:effectLst/>
                          <a:latin typeface="Comic Sans MS" panose="030F0702030302020204" pitchFamily="66" charset="0"/>
                          <a:ea typeface="黑体" panose="02010609060101010101" pitchFamily="49" charset="-122"/>
                        </a:rPr>
                        <a:t>粗糙</a:t>
                      </a:r>
                      <a:endParaRPr lang="zh-CN" sz="16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extLst>
                  <a:ext uri="{0D108BD9-81ED-4DB2-BD59-A6C34878D82A}">
                    <a16:rowId xmlns:a16="http://schemas.microsoft.com/office/drawing/2014/main" val="10005"/>
                  </a:ext>
                </a:extLst>
              </a:tr>
            </a:tbl>
          </a:graphicData>
        </a:graphic>
      </p:graphicFrame>
      <p:sp>
        <p:nvSpPr>
          <p:cNvPr id="14" name="文本框 50">
            <a:extLst>
              <a:ext uri="{FF2B5EF4-FFF2-40B4-BE49-F238E27FC236}">
                <a16:creationId xmlns:a16="http://schemas.microsoft.com/office/drawing/2014/main" id="{4B9CFB18-997F-A619-F3A2-4B7BC0EFC74E}"/>
              </a:ext>
            </a:extLst>
          </p:cNvPr>
          <p:cNvSpPr txBox="1">
            <a:spLocks noChangeArrowheads="1"/>
          </p:cNvSpPr>
          <p:nvPr>
            <p:custDataLst>
              <p:tags r:id="rId1"/>
            </p:custDataLst>
          </p:nvPr>
        </p:nvSpPr>
        <p:spPr bwMode="auto">
          <a:xfrm>
            <a:off x="8623739" y="3959376"/>
            <a:ext cx="31480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dirty="0">
                <a:latin typeface="黑体" panose="02010609060101010101" pitchFamily="49" charset="-122"/>
                <a:ea typeface="黑体" panose="02010609060101010101" pitchFamily="49" charset="-122"/>
              </a:rPr>
              <a:t>表</a:t>
            </a:r>
            <a:r>
              <a:rPr lang="en-US" altLang="zh-CN" sz="1600" dirty="0">
                <a:latin typeface="黑体" panose="02010609060101010101" pitchFamily="49" charset="-122"/>
                <a:ea typeface="黑体" panose="02010609060101010101" pitchFamily="49" charset="-122"/>
              </a:rPr>
              <a:t>2. </a:t>
            </a:r>
            <a:r>
              <a:rPr lang="zh-CN" altLang="en-US" sz="1600" dirty="0">
                <a:latin typeface="黑体" panose="02010609060101010101" pitchFamily="49" charset="-122"/>
                <a:ea typeface="黑体" panose="02010609060101010101" pitchFamily="49" charset="-122"/>
              </a:rPr>
              <a:t>关于硬币真伪的数据集</a:t>
            </a:r>
          </a:p>
        </p:txBody>
      </p:sp>
      <p:cxnSp>
        <p:nvCxnSpPr>
          <p:cNvPr id="15" name="直線接點 13">
            <a:extLst>
              <a:ext uri="{FF2B5EF4-FFF2-40B4-BE49-F238E27FC236}">
                <a16:creationId xmlns:a16="http://schemas.microsoft.com/office/drawing/2014/main" id="{24905B82-2EE7-C5AF-D89C-91E3C68F1081}"/>
              </a:ext>
            </a:extLst>
          </p:cNvPr>
          <p:cNvCxnSpPr>
            <a:cxnSpLocks/>
          </p:cNvCxnSpPr>
          <p:nvPr/>
        </p:nvCxnSpPr>
        <p:spPr>
          <a:xfrm>
            <a:off x="8148228" y="3308350"/>
            <a:ext cx="0" cy="352937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圖片 3">
            <a:extLst>
              <a:ext uri="{FF2B5EF4-FFF2-40B4-BE49-F238E27FC236}">
                <a16:creationId xmlns:a16="http://schemas.microsoft.com/office/drawing/2014/main" id="{506AA106-2D19-CE25-C583-2F03FA8765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87096" y="4028567"/>
            <a:ext cx="1278539" cy="217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765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4"/>
          <p:cNvSpPr txBox="1">
            <a:spLocks noChangeArrowheads="1"/>
          </p:cNvSpPr>
          <p:nvPr/>
        </p:nvSpPr>
        <p:spPr bwMode="auto">
          <a:xfrm>
            <a:off x="1558925" y="2921000"/>
            <a:ext cx="874871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ts val="600"/>
              </a:spcAft>
              <a:buFontTx/>
              <a:buNone/>
            </a:pPr>
            <a:r>
              <a:rPr lang="zh-CN" altLang="en-US" sz="6000" b="1" dirty="0">
                <a:latin typeface="华文行楷" panose="02010800040101010101" pitchFamily="2" charset="-122"/>
                <a:ea typeface="华文行楷" panose="02010800040101010101" pitchFamily="2" charset="-122"/>
              </a:rPr>
              <a:t>机器学习若干算法</a:t>
            </a:r>
            <a:endParaRPr lang="en-US" altLang="zh-CN" sz="6000" b="1" dirty="0">
              <a:latin typeface="华文行楷" panose="02010800040101010101" pitchFamily="2" charset="-122"/>
              <a:ea typeface="华文行楷" panose="0201080004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s_9C00.tmp"/>
          <p:cNvPicPr/>
          <p:nvPr/>
        </p:nvPicPr>
        <p:blipFill>
          <a:blip r:embed="rId2" cstate="print"/>
          <a:stretch>
            <a:fillRect/>
          </a:stretch>
        </p:blipFill>
        <p:spPr>
          <a:xfrm>
            <a:off x="4007768" y="3176972"/>
            <a:ext cx="4518502" cy="3339323"/>
          </a:xfrm>
          <a:prstGeom prst="rect">
            <a:avLst/>
          </a:prstGeom>
        </p:spPr>
      </p:pic>
      <p:pic>
        <p:nvPicPr>
          <p:cNvPr id="5" name="图片 4" descr="ws_9C01.tmp"/>
          <p:cNvPicPr/>
          <p:nvPr/>
        </p:nvPicPr>
        <p:blipFill>
          <a:blip r:embed="rId3" cstate="print"/>
          <a:stretch>
            <a:fillRect/>
          </a:stretch>
        </p:blipFill>
        <p:spPr>
          <a:xfrm>
            <a:off x="3575720" y="1225159"/>
            <a:ext cx="4660900" cy="635000"/>
          </a:xfrm>
          <a:prstGeom prst="rect">
            <a:avLst/>
          </a:prstGeom>
        </p:spPr>
      </p:pic>
      <p:sp>
        <p:nvSpPr>
          <p:cNvPr id="29" name="TextBox 28"/>
          <p:cNvSpPr txBox="1"/>
          <p:nvPr/>
        </p:nvSpPr>
        <p:spPr>
          <a:xfrm>
            <a:off x="4836160" y="44450"/>
            <a:ext cx="2755900" cy="676910"/>
          </a:xfrm>
          <a:prstGeom prst="rect">
            <a:avLst/>
          </a:prstGeom>
          <a:noFill/>
        </p:spPr>
        <p:txBody>
          <a:bodyPr vert="horz" wrap="square" lIns="0" tIns="0" rIns="0" bIns="0" rtlCol="0">
            <a:spAutoFit/>
          </a:bodyPr>
          <a:lstStyle/>
          <a:p>
            <a:pPr algn="ctr">
              <a:spcBef>
                <a:spcPts val="0"/>
              </a:spcBef>
              <a:spcAft>
                <a:spcPts val="600"/>
              </a:spcAft>
              <a:defRPr/>
            </a:pPr>
            <a:r>
              <a:rPr lang="zh-CN" altLang="en-US" sz="4400" b="1" kern="0" dirty="0">
                <a:solidFill>
                  <a:srgbClr val="0000CC"/>
                </a:solidFill>
                <a:ea typeface="黑体" panose="02010609060101010101" pitchFamily="49" charset="-122"/>
                <a:cs typeface="Times New Roman" panose="02020603050405020304" pitchFamily="18" charset="0"/>
                <a:sym typeface="+mn-ea"/>
              </a:rPr>
              <a:t>线性回归</a:t>
            </a:r>
            <a:endParaRPr lang="zh-CN" altLang="en-US" sz="4400" dirty="0">
              <a:solidFill>
                <a:srgbClr val="000000"/>
              </a:solidFill>
              <a:latin typeface="微软雅黑" panose="020B0503020204020204" charset="-122"/>
              <a:ea typeface="微软雅黑" panose="020B0503020204020204" charset="-122"/>
            </a:endParaRPr>
          </a:p>
        </p:txBody>
      </p:sp>
      <p:sp>
        <p:nvSpPr>
          <p:cNvPr id="32" name="TextBox 31"/>
          <p:cNvSpPr txBox="1"/>
          <p:nvPr/>
        </p:nvSpPr>
        <p:spPr>
          <a:xfrm>
            <a:off x="335360" y="823827"/>
            <a:ext cx="10945216" cy="369332"/>
          </a:xfrm>
          <a:prstGeom prst="rect">
            <a:avLst/>
          </a:prstGeom>
          <a:noFill/>
        </p:spPr>
        <p:txBody>
          <a:bodyPr vert="horz" wrap="square" lIns="0" tIns="0" rIns="0" bIns="0" rtlCol="0">
            <a:spAutoFit/>
          </a:bodyPr>
          <a:lstStyle/>
          <a:p>
            <a:pPr marL="342900" indent="-342900">
              <a:buFont typeface="Wingdings" panose="05000000000000000000" pitchFamily="2" charset="2"/>
              <a:buChar char="p"/>
            </a:pPr>
            <a:r>
              <a:rPr lang="zh-CN" altLang="en-US" sz="2400" dirty="0">
                <a:solidFill>
                  <a:srgbClr val="000000"/>
                </a:solidFill>
                <a:latin typeface="黑体" panose="02010609060101010101" pitchFamily="49" charset="-122"/>
                <a:ea typeface="黑体" panose="02010609060101010101" pitchFamily="49" charset="-122"/>
              </a:rPr>
              <a:t>线性模型试图学得一个通过属性的线性组合来进行预测的函数</a:t>
            </a:r>
          </a:p>
        </p:txBody>
      </p:sp>
      <p:sp>
        <p:nvSpPr>
          <p:cNvPr id="16" name="文本框 15"/>
          <p:cNvSpPr txBox="1"/>
          <p:nvPr/>
        </p:nvSpPr>
        <p:spPr>
          <a:xfrm>
            <a:off x="875420" y="1849852"/>
            <a:ext cx="6876764" cy="400110"/>
          </a:xfrm>
          <a:prstGeom prst="rect">
            <a:avLst/>
          </a:prstGeom>
          <a:noFill/>
        </p:spPr>
        <p:txBody>
          <a:bodyPr wrap="square">
            <a:spAutoFit/>
          </a:bodyPr>
          <a:lstStyle/>
          <a:p>
            <a:pPr marL="285750" indent="-285750">
              <a:buFont typeface="Wingdings" panose="05000000000000000000" pitchFamily="2" charset="2"/>
              <a:buChar char="n"/>
            </a:pPr>
            <a:r>
              <a:rPr lang="en-US" altLang="zh-CN" sz="2000" i="1" kern="100" dirty="0" err="1">
                <a:latin typeface="Times New Roman" panose="02020603050405020304" pitchFamily="18" charset="0"/>
                <a:ea typeface="黑体" panose="02010609060101010101" pitchFamily="49" charset="-122"/>
                <a:cs typeface="Times New Roman" panose="02020603050405020304" pitchFamily="18" charset="0"/>
              </a:rPr>
              <a:t>x</a:t>
            </a:r>
            <a:r>
              <a:rPr lang="en-US" altLang="zh-CN" sz="2000" i="1" kern="100" baseline="-25000" dirty="0" err="1">
                <a:latin typeface="Times New Roman" panose="02020603050405020304" pitchFamily="18" charset="0"/>
                <a:ea typeface="黑体" panose="02010609060101010101" pitchFamily="49" charset="-122"/>
                <a:cs typeface="Times New Roman" panose="02020603050405020304" pitchFamily="18" charset="0"/>
              </a:rPr>
              <a:t>j</a:t>
            </a:r>
            <a:r>
              <a:rPr lang="zh-CN" altLang="zh-CN" sz="2000" kern="100" dirty="0">
                <a:latin typeface="Times New Roman" panose="02020603050405020304" pitchFamily="18" charset="0"/>
                <a:ea typeface="黑体" panose="02010609060101010101" pitchFamily="49" charset="-122"/>
                <a:cs typeface="Times New Roman" panose="02020603050405020304" pitchFamily="18" charset="0"/>
              </a:rPr>
              <a:t>表示</a:t>
            </a:r>
            <a:r>
              <a:rPr lang="zh-CN" altLang="en-US" sz="2000" kern="100"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sz="2000" i="1" kern="100" dirty="0">
                <a:latin typeface="Times New Roman" panose="02020603050405020304" pitchFamily="18" charset="0"/>
                <a:ea typeface="黑体" panose="02010609060101010101" pitchFamily="49" charset="-122"/>
                <a:cs typeface="Times New Roman" panose="02020603050405020304" pitchFamily="18" charset="0"/>
              </a:rPr>
              <a:t>j</a:t>
            </a:r>
            <a:r>
              <a:rPr lang="zh-CN" altLang="en-US" sz="2000" kern="100" dirty="0">
                <a:latin typeface="Times New Roman" panose="02020603050405020304" pitchFamily="18" charset="0"/>
                <a:ea typeface="黑体" panose="02010609060101010101" pitchFamily="49" charset="-122"/>
                <a:cs typeface="Times New Roman" panose="02020603050405020304" pitchFamily="18" charset="0"/>
              </a:rPr>
              <a:t>个特征，</a:t>
            </a:r>
            <a:r>
              <a:rPr lang="en-US" altLang="zh-CN" sz="2000" i="1" kern="1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i="1" kern="100" dirty="0" err="1">
                <a:latin typeface="Times New Roman" panose="02020603050405020304" pitchFamily="18" charset="0"/>
                <a:ea typeface="黑体" panose="02010609060101010101" pitchFamily="49" charset="-122"/>
                <a:cs typeface="Times New Roman" panose="02020603050405020304" pitchFamily="18" charset="0"/>
              </a:rPr>
              <a:t>w</a:t>
            </a:r>
            <a:r>
              <a:rPr lang="en-US" altLang="zh-CN" sz="2000" i="1" kern="100" baseline="-25000" dirty="0" err="1">
                <a:latin typeface="Times New Roman" panose="02020603050405020304" pitchFamily="18" charset="0"/>
                <a:ea typeface="黑体" panose="02010609060101010101" pitchFamily="49" charset="-122"/>
                <a:cs typeface="Times New Roman" panose="02020603050405020304" pitchFamily="18" charset="0"/>
              </a:rPr>
              <a:t>j</a:t>
            </a:r>
            <a:r>
              <a:rPr lang="zh-CN" altLang="en-US" sz="2000" kern="100" dirty="0">
                <a:latin typeface="Times New Roman" panose="02020603050405020304" pitchFamily="18" charset="0"/>
                <a:ea typeface="黑体" panose="02010609060101010101" pitchFamily="49" charset="-122"/>
                <a:cs typeface="Times New Roman" panose="02020603050405020304" pitchFamily="18" charset="0"/>
              </a:rPr>
              <a:t>表示</a:t>
            </a:r>
            <a:r>
              <a:rPr lang="en-US" altLang="zh-CN" sz="2000" i="1" kern="100" dirty="0" err="1">
                <a:latin typeface="Times New Roman" panose="02020603050405020304" pitchFamily="18" charset="0"/>
                <a:ea typeface="黑体" panose="02010609060101010101" pitchFamily="49" charset="-122"/>
                <a:cs typeface="Times New Roman" panose="02020603050405020304" pitchFamily="18" charset="0"/>
              </a:rPr>
              <a:t>x</a:t>
            </a:r>
            <a:r>
              <a:rPr lang="en-US" altLang="zh-CN" sz="2000" i="1" kern="100" baseline="-25000" dirty="0" err="1">
                <a:latin typeface="Times New Roman" panose="02020603050405020304" pitchFamily="18" charset="0"/>
                <a:ea typeface="黑体" panose="02010609060101010101" pitchFamily="49" charset="-122"/>
                <a:cs typeface="Times New Roman" panose="02020603050405020304" pitchFamily="18" charset="0"/>
              </a:rPr>
              <a:t>j</a:t>
            </a:r>
            <a:r>
              <a:rPr lang="zh-CN" altLang="en-US" sz="2000" kern="100" dirty="0">
                <a:latin typeface="Times New Roman" panose="02020603050405020304" pitchFamily="18" charset="0"/>
                <a:ea typeface="黑体" panose="02010609060101010101" pitchFamily="49" charset="-122"/>
                <a:cs typeface="Times New Roman" panose="02020603050405020304" pitchFamily="18" charset="0"/>
              </a:rPr>
              <a:t>的权重，</a:t>
            </a:r>
            <a:r>
              <a:rPr lang="en-US" altLang="zh-CN" sz="2000" i="1" kern="100" dirty="0">
                <a:latin typeface="Times New Roman" panose="02020603050405020304" pitchFamily="18" charset="0"/>
                <a:ea typeface="黑体" panose="02010609060101010101" pitchFamily="49" charset="-122"/>
                <a:cs typeface="Times New Roman" panose="02020603050405020304" pitchFamily="18" charset="0"/>
              </a:rPr>
              <a:t> b</a:t>
            </a:r>
            <a:r>
              <a:rPr lang="zh-CN" altLang="en-US" sz="2000" kern="100" dirty="0">
                <a:latin typeface="Times New Roman" panose="02020603050405020304" pitchFamily="18" charset="0"/>
                <a:ea typeface="黑体" panose="02010609060101010101" pitchFamily="49" charset="-122"/>
                <a:cs typeface="Times New Roman" panose="02020603050405020304" pitchFamily="18" charset="0"/>
              </a:rPr>
              <a:t>为截距项</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TextBox 31">
            <a:extLst>
              <a:ext uri="{FF2B5EF4-FFF2-40B4-BE49-F238E27FC236}">
                <a16:creationId xmlns:a16="http://schemas.microsoft.com/office/drawing/2014/main" id="{454D497D-0B9F-1C00-7F41-EAE78F4D6EF4}"/>
              </a:ext>
            </a:extLst>
          </p:cNvPr>
          <p:cNvSpPr txBox="1"/>
          <p:nvPr/>
        </p:nvSpPr>
        <p:spPr>
          <a:xfrm>
            <a:off x="433562" y="2600797"/>
            <a:ext cx="10945216" cy="738664"/>
          </a:xfrm>
          <a:prstGeom prst="rect">
            <a:avLst/>
          </a:prstGeom>
          <a:noFill/>
        </p:spPr>
        <p:txBody>
          <a:bodyPr vert="horz" wrap="square" lIns="0" tIns="0" rIns="0" bIns="0" rtlCol="0">
            <a:spAutoFit/>
          </a:bodyPr>
          <a:lstStyle/>
          <a:p>
            <a:pPr marL="342900" indent="-342900">
              <a:buFont typeface="Wingdings" panose="05000000000000000000" pitchFamily="2" charset="2"/>
              <a:buChar char="p"/>
            </a:pPr>
            <a:r>
              <a:rPr lang="zh-CN" altLang="en-US" sz="2400" dirty="0">
                <a:solidFill>
                  <a:srgbClr val="000000"/>
                </a:solidFill>
                <a:latin typeface="黑体" panose="02010609060101010101" pitchFamily="49" charset="-122"/>
                <a:ea typeface="黑体" panose="02010609060101010101" pitchFamily="49" charset="-122"/>
              </a:rPr>
              <a:t>比如：根据房屋的属性（房屋面积大小、位置、楼层、采光），来预测房屋的价格</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912667" y="23649"/>
            <a:ext cx="2366664" cy="430887"/>
          </a:xfrm>
          <a:prstGeom prst="rect">
            <a:avLst/>
          </a:prstGeom>
          <a:noFill/>
        </p:spPr>
        <p:txBody>
          <a:bodyPr vert="horz" wrap="square" lIns="0" tIns="0" rIns="0" bIns="0" rtlCol="0">
            <a:spAutoFit/>
          </a:bodyPr>
          <a:lstStyle/>
          <a:p>
            <a:r>
              <a:rPr lang="zh-CN" altLang="en-US" sz="2800" dirty="0">
                <a:solidFill>
                  <a:srgbClr val="000000"/>
                </a:solidFill>
                <a:latin typeface="微软雅黑" panose="020B0503020204020204" charset="-122"/>
                <a:ea typeface="微软雅黑" panose="020B0503020204020204" charset="-122"/>
              </a:rPr>
              <a:t>房价预测问题</a:t>
            </a:r>
          </a:p>
        </p:txBody>
      </p:sp>
      <p:sp>
        <p:nvSpPr>
          <p:cNvPr id="32" name="TextBox 31"/>
          <p:cNvSpPr txBox="1"/>
          <p:nvPr/>
        </p:nvSpPr>
        <p:spPr>
          <a:xfrm>
            <a:off x="551384" y="562132"/>
            <a:ext cx="8944526" cy="369332"/>
          </a:xfrm>
          <a:prstGeom prst="rect">
            <a:avLst/>
          </a:prstGeom>
          <a:noFill/>
        </p:spPr>
        <p:txBody>
          <a:bodyPr vert="horz" wrap="square" lIns="0" tIns="0" rIns="0" bIns="0" rtlCol="0">
            <a:spAutoFit/>
          </a:bodyPr>
          <a:lstStyle/>
          <a:p>
            <a:pPr marL="342900" indent="-342900">
              <a:buFont typeface="Wingdings" panose="05000000000000000000" pitchFamily="2" charset="2"/>
              <a:buChar char="p"/>
            </a:pPr>
            <a:r>
              <a:rPr lang="zh-CN" altLang="zh-CN" sz="2400" kern="100" dirty="0">
                <a:latin typeface="微软雅黑" panose="020B0503020204020204" charset="-122"/>
                <a:ea typeface="微软雅黑" panose="020B0503020204020204" charset="-122"/>
                <a:cs typeface="Times New Roman" panose="02020603050405020304" pitchFamily="18" charset="0"/>
              </a:rPr>
              <a:t>为便于理解，首先考虑仅基于“房屋面积”来预测房价的问题</a:t>
            </a:r>
            <a:endParaRPr lang="zh-CN" altLang="en-US" sz="2400" dirty="0">
              <a:solidFill>
                <a:srgbClr val="000000"/>
              </a:solidFill>
              <a:latin typeface="微软雅黑" panose="020B0503020204020204" charset="-122"/>
              <a:ea typeface="微软雅黑" panose="020B0503020204020204" charset="-122"/>
            </a:endParaRPr>
          </a:p>
        </p:txBody>
      </p:sp>
      <p:graphicFrame>
        <p:nvGraphicFramePr>
          <p:cNvPr id="2" name="表格 1"/>
          <p:cNvGraphicFramePr>
            <a:graphicFrameLocks noGrp="1"/>
          </p:cNvGraphicFramePr>
          <p:nvPr/>
        </p:nvGraphicFramePr>
        <p:xfrm>
          <a:off x="6534564" y="1304223"/>
          <a:ext cx="3986191" cy="1605935"/>
        </p:xfrm>
        <a:graphic>
          <a:graphicData uri="http://schemas.openxmlformats.org/drawingml/2006/table">
            <a:tbl>
              <a:tblPr firstRow="1" firstCol="1" bandRow="1" bandCol="1">
                <a:tableStyleId>{5940675A-B579-460E-94D1-54222C63F5DA}</a:tableStyleId>
              </a:tblPr>
              <a:tblGrid>
                <a:gridCol w="710846">
                  <a:extLst>
                    <a:ext uri="{9D8B030D-6E8A-4147-A177-3AD203B41FA5}">
                      <a16:colId xmlns:a16="http://schemas.microsoft.com/office/drawing/2014/main" val="20000"/>
                    </a:ext>
                  </a:extLst>
                </a:gridCol>
                <a:gridCol w="1881442">
                  <a:extLst>
                    <a:ext uri="{9D8B030D-6E8A-4147-A177-3AD203B41FA5}">
                      <a16:colId xmlns:a16="http://schemas.microsoft.com/office/drawing/2014/main" val="20001"/>
                    </a:ext>
                  </a:extLst>
                </a:gridCol>
                <a:gridCol w="1393903">
                  <a:extLst>
                    <a:ext uri="{9D8B030D-6E8A-4147-A177-3AD203B41FA5}">
                      <a16:colId xmlns:a16="http://schemas.microsoft.com/office/drawing/2014/main" val="20002"/>
                    </a:ext>
                  </a:extLst>
                </a:gridCol>
              </a:tblGrid>
              <a:tr h="537611">
                <a:tc>
                  <a:txBody>
                    <a:bodyPr/>
                    <a:lstStyle/>
                    <a:p>
                      <a:pPr algn="ctr">
                        <a:lnSpc>
                          <a:spcPct val="120000"/>
                        </a:lnSpc>
                      </a:pPr>
                      <a:r>
                        <a:rPr lang="zh-CN" sz="1600" kern="100" dirty="0">
                          <a:effectLst/>
                          <a:latin typeface="Times New Roman" panose="02020603050405020304" pitchFamily="18" charset="0"/>
                          <a:ea typeface="微软雅黑" panose="020B0503020204020204" charset="-122"/>
                          <a:cs typeface="Times New Roman" panose="02020603050405020304" pitchFamily="18" charset="0"/>
                        </a:rPr>
                        <a:t>编号</a:t>
                      </a:r>
                    </a:p>
                  </a:txBody>
                  <a:tcPr marL="68580" marR="68580" marT="0" marB="0" anchor="ctr"/>
                </a:tc>
                <a:tc>
                  <a:txBody>
                    <a:bodyPr/>
                    <a:lstStyle/>
                    <a:p>
                      <a:pPr algn="ctr">
                        <a:lnSpc>
                          <a:spcPct val="120000"/>
                        </a:lnSpc>
                      </a:pPr>
                      <a:r>
                        <a:rPr lang="zh-CN" sz="1600" kern="100" dirty="0">
                          <a:effectLst/>
                          <a:latin typeface="Times New Roman" panose="02020603050405020304" pitchFamily="18" charset="0"/>
                          <a:ea typeface="微软雅黑" panose="020B0503020204020204" charset="-122"/>
                          <a:cs typeface="Times New Roman" panose="02020603050405020304" pitchFamily="18" charset="0"/>
                        </a:rPr>
                        <a:t>房屋面积（平方米）</a:t>
                      </a:r>
                    </a:p>
                  </a:txBody>
                  <a:tcPr marL="68580" marR="68580" marT="0" marB="0" anchor="ctr">
                    <a:solidFill>
                      <a:schemeClr val="accent4">
                        <a:lumMod val="20000"/>
                        <a:lumOff val="80000"/>
                      </a:schemeClr>
                    </a:solidFill>
                  </a:tcPr>
                </a:tc>
                <a:tc>
                  <a:txBody>
                    <a:bodyPr/>
                    <a:lstStyle/>
                    <a:p>
                      <a:pPr algn="ctr">
                        <a:lnSpc>
                          <a:spcPct val="120000"/>
                        </a:lnSpc>
                      </a:pPr>
                      <a:r>
                        <a:rPr lang="zh-CN" sz="1600" kern="100" dirty="0">
                          <a:effectLst/>
                          <a:latin typeface="Times New Roman" panose="02020603050405020304" pitchFamily="18" charset="0"/>
                          <a:ea typeface="微软雅黑" panose="020B0503020204020204" charset="-122"/>
                          <a:cs typeface="Times New Roman" panose="02020603050405020304" pitchFamily="18" charset="0"/>
                        </a:rPr>
                        <a:t>房价（万元）</a:t>
                      </a:r>
                    </a:p>
                  </a:txBody>
                  <a:tcPr marL="68580" marR="68580" marT="0" marB="0" anchor="ctr">
                    <a:solidFill>
                      <a:schemeClr val="accent6">
                        <a:lumMod val="20000"/>
                        <a:lumOff val="80000"/>
                      </a:schemeClr>
                    </a:solidFill>
                  </a:tcPr>
                </a:tc>
                <a:extLst>
                  <a:ext uri="{0D108BD9-81ED-4DB2-BD59-A6C34878D82A}">
                    <a16:rowId xmlns:a16="http://schemas.microsoft.com/office/drawing/2014/main" val="10000"/>
                  </a:ext>
                </a:extLst>
              </a:tr>
              <a:tr h="261641">
                <a:tc>
                  <a:txBody>
                    <a:bodyPr/>
                    <a:lstStyle/>
                    <a:p>
                      <a:pPr algn="ctr">
                        <a:lnSpc>
                          <a:spcPct val="120000"/>
                        </a:lnSpc>
                      </a:pPr>
                      <a:r>
                        <a:rPr lang="en-US" sz="1600" kern="100">
                          <a:effectLst/>
                          <a:latin typeface="Times New Roman" panose="02020603050405020304" pitchFamily="18" charset="0"/>
                          <a:ea typeface="微软雅黑" panose="020B0503020204020204" charset="-122"/>
                          <a:cs typeface="Times New Roman" panose="02020603050405020304" pitchFamily="18" charset="0"/>
                        </a:rPr>
                        <a:t>1</a:t>
                      </a:r>
                      <a:endParaRPr lang="zh-CN" sz="1600" kern="10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tc>
                  <a:txBody>
                    <a:bodyPr/>
                    <a:lstStyle/>
                    <a:p>
                      <a:pPr algn="ctr">
                        <a:lnSpc>
                          <a:spcPct val="120000"/>
                        </a:lnSpc>
                      </a:pPr>
                      <a:r>
                        <a:rPr lang="en-US" sz="1600" kern="100" dirty="0">
                          <a:effectLst/>
                          <a:latin typeface="Times New Roman" panose="02020603050405020304" pitchFamily="18" charset="0"/>
                          <a:ea typeface="微软雅黑" panose="020B0503020204020204" charset="-122"/>
                          <a:cs typeface="Times New Roman" panose="02020603050405020304" pitchFamily="18" charset="0"/>
                        </a:rPr>
                        <a:t>100</a:t>
                      </a:r>
                      <a:endParaRPr lang="zh-CN" sz="1600" kern="100" dirty="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tc>
                  <a:txBody>
                    <a:bodyPr/>
                    <a:lstStyle/>
                    <a:p>
                      <a:pPr algn="ctr">
                        <a:lnSpc>
                          <a:spcPct val="120000"/>
                        </a:lnSpc>
                      </a:pPr>
                      <a:r>
                        <a:rPr lang="en-US" sz="1600" kern="100" dirty="0">
                          <a:effectLst/>
                          <a:latin typeface="Times New Roman" panose="02020603050405020304" pitchFamily="18" charset="0"/>
                          <a:ea typeface="微软雅黑" panose="020B0503020204020204" charset="-122"/>
                          <a:cs typeface="Times New Roman" panose="02020603050405020304" pitchFamily="18" charset="0"/>
                        </a:rPr>
                        <a:t>210</a:t>
                      </a:r>
                      <a:endParaRPr lang="zh-CN" sz="1600" kern="100" dirty="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61641">
                <a:tc>
                  <a:txBody>
                    <a:bodyPr/>
                    <a:lstStyle/>
                    <a:p>
                      <a:pPr algn="ctr">
                        <a:lnSpc>
                          <a:spcPct val="120000"/>
                        </a:lnSpc>
                      </a:pPr>
                      <a:r>
                        <a:rPr lang="en-US" sz="1600" kern="100">
                          <a:effectLst/>
                          <a:latin typeface="Times New Roman" panose="02020603050405020304" pitchFamily="18" charset="0"/>
                          <a:ea typeface="微软雅黑" panose="020B0503020204020204" charset="-122"/>
                          <a:cs typeface="Times New Roman" panose="02020603050405020304" pitchFamily="18" charset="0"/>
                        </a:rPr>
                        <a:t>2</a:t>
                      </a:r>
                      <a:endParaRPr lang="zh-CN" sz="1600" kern="10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tc>
                  <a:txBody>
                    <a:bodyPr/>
                    <a:lstStyle/>
                    <a:p>
                      <a:pPr algn="ctr">
                        <a:lnSpc>
                          <a:spcPct val="120000"/>
                        </a:lnSpc>
                      </a:pPr>
                      <a:r>
                        <a:rPr lang="en-US" sz="1600" kern="100">
                          <a:effectLst/>
                          <a:latin typeface="Times New Roman" panose="02020603050405020304" pitchFamily="18" charset="0"/>
                          <a:ea typeface="微软雅黑" panose="020B0503020204020204" charset="-122"/>
                          <a:cs typeface="Times New Roman" panose="02020603050405020304" pitchFamily="18" charset="0"/>
                        </a:rPr>
                        <a:t>50</a:t>
                      </a:r>
                      <a:endParaRPr lang="zh-CN" sz="1600" kern="10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tc>
                  <a:txBody>
                    <a:bodyPr/>
                    <a:lstStyle/>
                    <a:p>
                      <a:pPr algn="ctr">
                        <a:lnSpc>
                          <a:spcPct val="120000"/>
                        </a:lnSpc>
                      </a:pPr>
                      <a:r>
                        <a:rPr lang="en-US" sz="1600" kern="100" dirty="0">
                          <a:effectLst/>
                          <a:latin typeface="Times New Roman" panose="02020603050405020304" pitchFamily="18" charset="0"/>
                          <a:ea typeface="微软雅黑" panose="020B0503020204020204" charset="-122"/>
                          <a:cs typeface="Times New Roman" panose="02020603050405020304" pitchFamily="18" charset="0"/>
                        </a:rPr>
                        <a:t>60</a:t>
                      </a:r>
                      <a:endParaRPr lang="zh-CN" sz="1600" kern="100" dirty="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261641">
                <a:tc>
                  <a:txBody>
                    <a:bodyPr/>
                    <a:lstStyle/>
                    <a:p>
                      <a:pPr algn="ctr">
                        <a:lnSpc>
                          <a:spcPct val="120000"/>
                        </a:lnSpc>
                      </a:pPr>
                      <a:r>
                        <a:rPr lang="en-US" sz="1600" kern="100">
                          <a:effectLst/>
                          <a:latin typeface="Times New Roman" panose="02020603050405020304" pitchFamily="18" charset="0"/>
                          <a:ea typeface="微软雅黑" panose="020B0503020204020204" charset="-122"/>
                          <a:cs typeface="Times New Roman" panose="02020603050405020304" pitchFamily="18" charset="0"/>
                        </a:rPr>
                        <a:t>3</a:t>
                      </a:r>
                      <a:endParaRPr lang="zh-CN" sz="1600" kern="10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tc>
                  <a:txBody>
                    <a:bodyPr/>
                    <a:lstStyle/>
                    <a:p>
                      <a:pPr algn="ctr">
                        <a:lnSpc>
                          <a:spcPct val="120000"/>
                        </a:lnSpc>
                      </a:pPr>
                      <a:r>
                        <a:rPr lang="en-US" sz="1600" kern="100">
                          <a:effectLst/>
                          <a:latin typeface="Times New Roman" panose="02020603050405020304" pitchFamily="18" charset="0"/>
                          <a:ea typeface="微软雅黑" panose="020B0503020204020204" charset="-122"/>
                          <a:cs typeface="Times New Roman" panose="02020603050405020304" pitchFamily="18" charset="0"/>
                        </a:rPr>
                        <a:t>200</a:t>
                      </a:r>
                      <a:endParaRPr lang="zh-CN" sz="1600" kern="10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tc>
                  <a:txBody>
                    <a:bodyPr/>
                    <a:lstStyle/>
                    <a:p>
                      <a:pPr algn="ctr">
                        <a:lnSpc>
                          <a:spcPct val="120000"/>
                        </a:lnSpc>
                      </a:pPr>
                      <a:r>
                        <a:rPr lang="en-US" sz="1600" kern="100" dirty="0">
                          <a:effectLst/>
                          <a:latin typeface="Times New Roman" panose="02020603050405020304" pitchFamily="18" charset="0"/>
                          <a:ea typeface="微软雅黑" panose="020B0503020204020204" charset="-122"/>
                          <a:cs typeface="Times New Roman" panose="02020603050405020304" pitchFamily="18" charset="0"/>
                        </a:rPr>
                        <a:t>400</a:t>
                      </a:r>
                      <a:endParaRPr lang="zh-CN" sz="1600" kern="100" dirty="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261641">
                <a:tc>
                  <a:txBody>
                    <a:bodyPr/>
                    <a:lstStyle/>
                    <a:p>
                      <a:pPr algn="ctr">
                        <a:lnSpc>
                          <a:spcPct val="120000"/>
                        </a:lnSpc>
                      </a:pPr>
                      <a:r>
                        <a:rPr lang="en-US" sz="1600" kern="100">
                          <a:effectLst/>
                          <a:latin typeface="Times New Roman" panose="02020603050405020304" pitchFamily="18" charset="0"/>
                          <a:ea typeface="微软雅黑" panose="020B0503020204020204" charset="-122"/>
                          <a:cs typeface="Times New Roman" panose="02020603050405020304" pitchFamily="18" charset="0"/>
                        </a:rPr>
                        <a:t>4</a:t>
                      </a:r>
                      <a:endParaRPr lang="zh-CN" sz="1600" kern="10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tc>
                  <a:txBody>
                    <a:bodyPr/>
                    <a:lstStyle/>
                    <a:p>
                      <a:pPr algn="ctr">
                        <a:lnSpc>
                          <a:spcPct val="120000"/>
                        </a:lnSpc>
                      </a:pPr>
                      <a:r>
                        <a:rPr lang="en-US" sz="1600" kern="100" dirty="0">
                          <a:effectLst/>
                          <a:latin typeface="Times New Roman" panose="02020603050405020304" pitchFamily="18" charset="0"/>
                          <a:ea typeface="微软雅黑" panose="020B0503020204020204" charset="-122"/>
                          <a:cs typeface="Times New Roman" panose="02020603050405020304" pitchFamily="18" charset="0"/>
                        </a:rPr>
                        <a:t>80</a:t>
                      </a:r>
                      <a:endParaRPr lang="zh-CN" sz="1600" kern="100" dirty="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tc>
                  <a:txBody>
                    <a:bodyPr/>
                    <a:lstStyle/>
                    <a:p>
                      <a:pPr algn="ctr">
                        <a:lnSpc>
                          <a:spcPct val="120000"/>
                        </a:lnSpc>
                      </a:pPr>
                      <a:r>
                        <a:rPr lang="en-US" sz="1600" kern="100" dirty="0">
                          <a:effectLst/>
                          <a:latin typeface="Times New Roman" panose="02020603050405020304" pitchFamily="18" charset="0"/>
                          <a:ea typeface="微软雅黑" panose="020B0503020204020204" charset="-122"/>
                          <a:cs typeface="Times New Roman" panose="02020603050405020304" pitchFamily="18" charset="0"/>
                        </a:rPr>
                        <a:t>90</a:t>
                      </a:r>
                      <a:endParaRPr lang="zh-CN" sz="1600" kern="100" dirty="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bl>
          </a:graphicData>
        </a:graphic>
      </p:graphicFrame>
      <p:sp>
        <p:nvSpPr>
          <p:cNvPr id="3" name="Rectangle 1"/>
          <p:cNvSpPr>
            <a:spLocks noChangeArrowheads="1"/>
          </p:cNvSpPr>
          <p:nvPr/>
        </p:nvSpPr>
        <p:spPr bwMode="auto">
          <a:xfrm>
            <a:off x="7254643" y="996446"/>
            <a:ext cx="30505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r>
              <a:rPr lang="zh-CN" altLang="zh-CN" sz="1400" dirty="0">
                <a:latin typeface="黑体" panose="02010609060101010101" pitchFamily="49" charset="-122"/>
                <a:ea typeface="黑体" panose="02010609060101010101" pitchFamily="49" charset="-122"/>
                <a:cs typeface="Times New Roman" panose="02020603050405020304" pitchFamily="18" charset="0"/>
              </a:rPr>
              <a:t>表</a:t>
            </a:r>
            <a:r>
              <a:rPr lang="en-US" altLang="zh-CN" sz="1400" dirty="0">
                <a:latin typeface="黑体" panose="02010609060101010101" pitchFamily="49" charset="-122"/>
                <a:ea typeface="黑体" panose="02010609060101010101" pitchFamily="49" charset="-122"/>
                <a:cs typeface="Times New Roman" panose="02020603050405020304" pitchFamily="18" charset="0"/>
              </a:rPr>
              <a:t>3 </a:t>
            </a:r>
            <a:r>
              <a:rPr lang="zh-CN" altLang="en-US" sz="1400" dirty="0">
                <a:latin typeface="黑体" panose="02010609060101010101" pitchFamily="49" charset="-122"/>
                <a:ea typeface="黑体" panose="02010609060101010101" pitchFamily="49" charset="-122"/>
                <a:cs typeface="Times New Roman" panose="02020603050405020304" pitchFamily="18" charset="0"/>
              </a:rPr>
              <a:t>关于房价预测的数据集</a:t>
            </a:r>
            <a:endParaRPr lang="zh-CN" altLang="en-US" sz="900" dirty="0"/>
          </a:p>
        </p:txBody>
      </p:sp>
      <p:sp>
        <p:nvSpPr>
          <p:cNvPr id="12" name="Rectangle 1"/>
          <p:cNvSpPr/>
          <p:nvPr/>
        </p:nvSpPr>
        <p:spPr>
          <a:xfrm>
            <a:off x="2390699" y="2891397"/>
            <a:ext cx="352364" cy="39370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latin typeface="Times New Roman" panose="02020603050405020304" pitchFamily="18" charset="0"/>
                <a:ea typeface="宋体" panose="02010600030101010101" pitchFamily="2" charset="-122"/>
                <a:cs typeface="Times New Roman" panose="02020603050405020304" pitchFamily="18" charset="0"/>
              </a:rPr>
              <a:t>房价</a:t>
            </a:r>
          </a:p>
        </p:txBody>
      </p:sp>
      <p:sp>
        <p:nvSpPr>
          <p:cNvPr id="20" name="Rectangle 1"/>
          <p:cNvSpPr/>
          <p:nvPr/>
        </p:nvSpPr>
        <p:spPr>
          <a:xfrm>
            <a:off x="5653025" y="3203139"/>
            <a:ext cx="1451085" cy="27631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i="1" dirty="0">
                <a:latin typeface="Times New Roman" panose="02020603050405020304" pitchFamily="18" charset="0"/>
                <a:ea typeface="宋体" panose="02010600030101010101" pitchFamily="2" charset="-122"/>
                <a:cs typeface="Times New Roman" panose="02020603050405020304" pitchFamily="18" charset="0"/>
              </a:rPr>
              <a:t>f</a:t>
            </a:r>
            <a:r>
              <a:rPr lang="en-US" altLang="zh-CN" sz="105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050" b="1"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105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i="1" dirty="0">
                <a:latin typeface="Times New Roman" panose="02020603050405020304" pitchFamily="18" charset="0"/>
                <a:ea typeface="宋体" panose="02010600030101010101" pitchFamily="2" charset="-122"/>
                <a:cs typeface="Times New Roman" panose="02020603050405020304" pitchFamily="18" charset="0"/>
              </a:rPr>
              <a:t>w</a:t>
            </a:r>
            <a:r>
              <a:rPr lang="en-US" altLang="zh-CN" sz="105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105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050" dirty="0">
                <a:latin typeface="Times New Roman" panose="02020603050405020304" pitchFamily="18" charset="0"/>
                <a:ea typeface="宋体" panose="02010600030101010101" pitchFamily="2" charset="-122"/>
                <a:cs typeface="Times New Roman" panose="02020603050405020304" pitchFamily="18" charset="0"/>
              </a:rPr>
              <a:t>房屋面积</a:t>
            </a:r>
            <a:r>
              <a:rPr lang="en-US" altLang="zh-CN" sz="105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050" i="1"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050"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Rectangle 1"/>
          <p:cNvSpPr/>
          <p:nvPr/>
        </p:nvSpPr>
        <p:spPr>
          <a:xfrm>
            <a:off x="6013540" y="6419092"/>
            <a:ext cx="946556" cy="39370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latin typeface="Times New Roman" panose="02020603050405020304" pitchFamily="18" charset="0"/>
                <a:ea typeface="宋体" panose="02010600030101010101" pitchFamily="2" charset="-122"/>
                <a:cs typeface="Times New Roman" panose="02020603050405020304" pitchFamily="18" charset="0"/>
              </a:rPr>
              <a:t>房屋面积</a:t>
            </a:r>
          </a:p>
        </p:txBody>
      </p:sp>
      <p:cxnSp>
        <p:nvCxnSpPr>
          <p:cNvPr id="24" name="直接连接符 23"/>
          <p:cNvCxnSpPr/>
          <p:nvPr/>
        </p:nvCxnSpPr>
        <p:spPr>
          <a:xfrm>
            <a:off x="2723514" y="2780353"/>
            <a:ext cx="0" cy="3712969"/>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2721071" y="6493321"/>
            <a:ext cx="4123017"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6" name="椭圆 25"/>
          <p:cNvSpPr/>
          <p:nvPr/>
        </p:nvSpPr>
        <p:spPr>
          <a:xfrm>
            <a:off x="3904378" y="4607851"/>
            <a:ext cx="95304" cy="9649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7" name="椭圆 26"/>
          <p:cNvSpPr/>
          <p:nvPr/>
        </p:nvSpPr>
        <p:spPr>
          <a:xfrm>
            <a:off x="3067466" y="5896083"/>
            <a:ext cx="95304" cy="9649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椭圆 27"/>
          <p:cNvSpPr/>
          <p:nvPr/>
        </p:nvSpPr>
        <p:spPr>
          <a:xfrm>
            <a:off x="5152097" y="3440985"/>
            <a:ext cx="95304" cy="9649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0" name="椭圆 29"/>
          <p:cNvSpPr/>
          <p:nvPr/>
        </p:nvSpPr>
        <p:spPr>
          <a:xfrm>
            <a:off x="3525049" y="5656697"/>
            <a:ext cx="95304" cy="9649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1" name="直接连接符 30"/>
          <p:cNvCxnSpPr/>
          <p:nvPr/>
        </p:nvCxnSpPr>
        <p:spPr>
          <a:xfrm flipV="1">
            <a:off x="2655182" y="3274922"/>
            <a:ext cx="3083955" cy="2912715"/>
          </a:xfrm>
          <a:prstGeom prst="line">
            <a:avLst/>
          </a:prstGeom>
        </p:spPr>
        <p:style>
          <a:lnRef idx="2">
            <a:schemeClr val="dk1"/>
          </a:lnRef>
          <a:fillRef idx="0">
            <a:schemeClr val="dk1"/>
          </a:fillRef>
          <a:effectRef idx="1">
            <a:schemeClr val="dk1"/>
          </a:effectRef>
          <a:fontRef idx="minor">
            <a:schemeClr val="tx1"/>
          </a:fontRef>
        </p:style>
      </p:cxnSp>
      <p:cxnSp>
        <p:nvCxnSpPr>
          <p:cNvPr id="46" name="直接连接符 45"/>
          <p:cNvCxnSpPr/>
          <p:nvPr/>
        </p:nvCxnSpPr>
        <p:spPr>
          <a:xfrm flipV="1">
            <a:off x="2043453" y="2705628"/>
            <a:ext cx="3817154" cy="2276627"/>
          </a:xfrm>
          <a:prstGeom prst="line">
            <a:avLst/>
          </a:prstGeom>
        </p:spPr>
        <p:style>
          <a:lnRef idx="2">
            <a:schemeClr val="accent6"/>
          </a:lnRef>
          <a:fillRef idx="0">
            <a:schemeClr val="accent6"/>
          </a:fillRef>
          <a:effectRef idx="1">
            <a:schemeClr val="accent6"/>
          </a:effectRef>
          <a:fontRef idx="minor">
            <a:schemeClr val="tx1"/>
          </a:fontRef>
        </p:style>
      </p:cxnSp>
      <p:cxnSp>
        <p:nvCxnSpPr>
          <p:cNvPr id="48" name="直接连接符 47"/>
          <p:cNvCxnSpPr/>
          <p:nvPr/>
        </p:nvCxnSpPr>
        <p:spPr>
          <a:xfrm flipV="1">
            <a:off x="2175333" y="4551252"/>
            <a:ext cx="4656571" cy="1143332"/>
          </a:xfrm>
          <a:prstGeom prst="line">
            <a:avLst/>
          </a:prstGeom>
        </p:spPr>
        <p:style>
          <a:lnRef idx="2">
            <a:schemeClr val="accent4"/>
          </a:lnRef>
          <a:fillRef idx="0">
            <a:schemeClr val="accent4"/>
          </a:fillRef>
          <a:effectRef idx="1">
            <a:schemeClr val="accent4"/>
          </a:effectRef>
          <a:fontRef idx="minor">
            <a:schemeClr val="tx1"/>
          </a:fontRef>
        </p:style>
      </p:cxnSp>
      <p:cxnSp>
        <p:nvCxnSpPr>
          <p:cNvPr id="50" name="直接连接符 49"/>
          <p:cNvCxnSpPr/>
          <p:nvPr/>
        </p:nvCxnSpPr>
        <p:spPr>
          <a:xfrm flipV="1">
            <a:off x="3067466" y="4875711"/>
            <a:ext cx="3832770" cy="1911374"/>
          </a:xfrm>
          <a:prstGeom prst="line">
            <a:avLst/>
          </a:prstGeom>
        </p:spPr>
        <p:style>
          <a:lnRef idx="2">
            <a:schemeClr val="accent5"/>
          </a:lnRef>
          <a:fillRef idx="0">
            <a:schemeClr val="accent5"/>
          </a:fillRef>
          <a:effectRef idx="1">
            <a:schemeClr val="accent5"/>
          </a:effectRef>
          <a:fontRef idx="minor">
            <a:schemeClr val="tx1"/>
          </a:fontRef>
        </p:style>
      </p:cxnSp>
      <p:sp>
        <p:nvSpPr>
          <p:cNvPr id="56" name="文本框 55"/>
          <p:cNvSpPr txBox="1"/>
          <p:nvPr/>
        </p:nvSpPr>
        <p:spPr>
          <a:xfrm>
            <a:off x="6971497" y="4581129"/>
            <a:ext cx="3045172"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342900" indent="-342900">
              <a:buFont typeface="Wingdings" panose="05000000000000000000" pitchFamily="2" charset="2"/>
              <a:buChar char="p"/>
            </a:pPr>
            <a:r>
              <a:rPr lang="zh-CN" altLang="en-US" sz="2400" kern="1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如何找出这样的一条直线</a:t>
            </a:r>
            <a:endParaRPr lang="zh-CN" altLang="en-US" sz="2400"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8" name="文本框 57"/>
          <p:cNvSpPr txBox="1"/>
          <p:nvPr/>
        </p:nvSpPr>
        <p:spPr>
          <a:xfrm>
            <a:off x="3775710" y="3206234"/>
            <a:ext cx="4594860" cy="369332"/>
          </a:xfrm>
          <a:prstGeom prst="rect">
            <a:avLst/>
          </a:prstGeom>
          <a:noFill/>
        </p:spPr>
        <p:txBody>
          <a:bodyPr wrap="square">
            <a:spAutoFit/>
          </a:bodyPr>
          <a:lstStyle/>
          <a:p>
            <a:endParaRPr lang="zh-CN" altLang="en-US" dirty="0"/>
          </a:p>
        </p:txBody>
      </p:sp>
      <p:sp>
        <p:nvSpPr>
          <p:cNvPr id="62" name="文本框 61"/>
          <p:cNvSpPr txBox="1"/>
          <p:nvPr/>
        </p:nvSpPr>
        <p:spPr>
          <a:xfrm>
            <a:off x="3775710" y="3206234"/>
            <a:ext cx="4594860" cy="369332"/>
          </a:xfrm>
          <a:prstGeom prst="rect">
            <a:avLst/>
          </a:prstGeom>
          <a:noFill/>
        </p:spPr>
        <p:txBody>
          <a:bodyPr wrap="square">
            <a:spAutoFit/>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6"/>
                                        </p:tgtEl>
                                        <p:attrNameLst>
                                          <p:attrName>style.visibility</p:attrName>
                                        </p:attrNameLst>
                                      </p:cBhvr>
                                      <p:to>
                                        <p:strVal val="visible"/>
                                      </p:to>
                                    </p:set>
                                    <p:anim calcmode="lin" valueType="num">
                                      <p:cBhvr additive="base">
                                        <p:cTn id="14" dur="500" fill="hold"/>
                                        <p:tgtEl>
                                          <p:spTgt spid="46"/>
                                        </p:tgtEl>
                                        <p:attrNameLst>
                                          <p:attrName>ppt_x</p:attrName>
                                        </p:attrNameLst>
                                      </p:cBhvr>
                                      <p:tavLst>
                                        <p:tav tm="0">
                                          <p:val>
                                            <p:strVal val="#ppt_x"/>
                                          </p:val>
                                        </p:tav>
                                        <p:tav tm="100000">
                                          <p:val>
                                            <p:strVal val="#ppt_x"/>
                                          </p:val>
                                        </p:tav>
                                      </p:tavLst>
                                    </p:anim>
                                    <p:anim calcmode="lin" valueType="num">
                                      <p:cBhvr additive="base">
                                        <p:cTn id="15"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800"/>
                                        <p:tgtEl>
                                          <p:spTgt spid="48"/>
                                        </p:tgtEl>
                                      </p:cBhvr>
                                    </p:animEffect>
                                    <p:anim calcmode="lin" valueType="num">
                                      <p:cBhvr>
                                        <p:cTn id="21" dur="800" fill="hold"/>
                                        <p:tgtEl>
                                          <p:spTgt spid="48"/>
                                        </p:tgtEl>
                                        <p:attrNameLst>
                                          <p:attrName>ppt_x</p:attrName>
                                        </p:attrNameLst>
                                      </p:cBhvr>
                                      <p:tavLst>
                                        <p:tav tm="0">
                                          <p:val>
                                            <p:strVal val="#ppt_x"/>
                                          </p:val>
                                        </p:tav>
                                        <p:tav tm="100000">
                                          <p:val>
                                            <p:strVal val="#ppt_x"/>
                                          </p:val>
                                        </p:tav>
                                      </p:tavLst>
                                    </p:anim>
                                    <p:anim calcmode="lin" valueType="num">
                                      <p:cBhvr>
                                        <p:cTn id="22" dur="8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7036183" y="2222257"/>
            <a:ext cx="3979961" cy="4144265"/>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TextBox 28"/>
          <p:cNvSpPr txBox="1"/>
          <p:nvPr/>
        </p:nvSpPr>
        <p:spPr>
          <a:xfrm>
            <a:off x="4912667" y="23649"/>
            <a:ext cx="2366664" cy="430887"/>
          </a:xfrm>
          <a:prstGeom prst="rect">
            <a:avLst/>
          </a:prstGeom>
          <a:noFill/>
        </p:spPr>
        <p:txBody>
          <a:bodyPr vert="horz" wrap="square" lIns="0" tIns="0" rIns="0" bIns="0" rtlCol="0">
            <a:spAutoFit/>
          </a:bodyPr>
          <a:lstStyle/>
          <a:p>
            <a:r>
              <a:rPr lang="zh-CN" altLang="en-US" sz="2800" dirty="0">
                <a:solidFill>
                  <a:srgbClr val="000000"/>
                </a:solidFill>
                <a:latin typeface="微软雅黑" panose="020B0503020204020204" charset="-122"/>
                <a:ea typeface="微软雅黑" panose="020B0503020204020204" charset="-122"/>
              </a:rPr>
              <a:t>房价预测问题</a:t>
            </a:r>
          </a:p>
        </p:txBody>
      </p:sp>
      <p:sp>
        <p:nvSpPr>
          <p:cNvPr id="5" name="Rectangle 1"/>
          <p:cNvSpPr/>
          <p:nvPr/>
        </p:nvSpPr>
        <p:spPr>
          <a:xfrm>
            <a:off x="2642260" y="1655160"/>
            <a:ext cx="1311844" cy="3711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New Roman" panose="02020603050405020304" pitchFamily="18" charset="0"/>
                <a:ea typeface="微软雅黑" panose="020B0503020204020204" charset="-122"/>
                <a:cs typeface="Times New Roman" panose="02020603050405020304" pitchFamily="18" charset="0"/>
              </a:rPr>
              <a:t>最小二乘法</a:t>
            </a:r>
            <a:endParaRPr lang="zh-CN" altLang="en-US" sz="1400" i="1" dirty="0">
              <a:latin typeface="Times New Roman" panose="02020603050405020304" pitchFamily="18" charset="0"/>
              <a:ea typeface="微软雅黑" panose="020B0503020204020204" charset="-122"/>
              <a:cs typeface="Times New Roman" panose="02020603050405020304" pitchFamily="18" charset="0"/>
            </a:endParaRPr>
          </a:p>
        </p:txBody>
      </p:sp>
      <p:sp>
        <p:nvSpPr>
          <p:cNvPr id="6" name="Rectangle 1"/>
          <p:cNvSpPr/>
          <p:nvPr/>
        </p:nvSpPr>
        <p:spPr>
          <a:xfrm>
            <a:off x="2277436" y="1494634"/>
            <a:ext cx="393295" cy="43944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New Roman" panose="02020603050405020304" pitchFamily="18" charset="0"/>
                <a:ea typeface="微软雅黑" panose="020B0503020204020204" charset="-122"/>
                <a:cs typeface="Times New Roman" panose="02020603050405020304" pitchFamily="18" charset="0"/>
              </a:rPr>
              <a:t>房价</a:t>
            </a:r>
          </a:p>
        </p:txBody>
      </p:sp>
      <p:sp>
        <p:nvSpPr>
          <p:cNvPr id="7" name="Rectangle 1"/>
          <p:cNvSpPr/>
          <p:nvPr/>
        </p:nvSpPr>
        <p:spPr>
          <a:xfrm>
            <a:off x="1616560" y="3607372"/>
            <a:ext cx="1102855" cy="38558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New Roman" panose="02020603050405020304" pitchFamily="18" charset="0"/>
                <a:ea typeface="微软雅黑" panose="020B0503020204020204" charset="-122"/>
                <a:cs typeface="Times New Roman" panose="02020603050405020304" pitchFamily="18" charset="0"/>
              </a:rPr>
              <a:t>预测值 </a:t>
            </a:r>
            <a:r>
              <a:rPr lang="en-US" altLang="zh-CN" sz="1400" i="1" dirty="0">
                <a:latin typeface="Times New Roman" panose="02020603050405020304" pitchFamily="18" charset="0"/>
                <a:ea typeface="微软雅黑" panose="020B0503020204020204" charset="-122"/>
                <a:cs typeface="Times New Roman" panose="02020603050405020304" pitchFamily="18" charset="0"/>
              </a:rPr>
              <a:t>f</a:t>
            </a:r>
            <a:r>
              <a:rPr lang="en-US" altLang="zh-CN" sz="1400" dirty="0">
                <a:latin typeface="Times New Roman" panose="02020603050405020304" pitchFamily="18" charset="0"/>
                <a:ea typeface="微软雅黑" panose="020B0503020204020204" charset="-122"/>
                <a:cs typeface="Times New Roman" panose="02020603050405020304" pitchFamily="18" charset="0"/>
              </a:rPr>
              <a:t>(</a:t>
            </a:r>
            <a:r>
              <a:rPr lang="en-US" altLang="zh-CN" sz="1400" b="1" i="1" dirty="0">
                <a:latin typeface="Times New Roman" panose="02020603050405020304" pitchFamily="18" charset="0"/>
                <a:ea typeface="微软雅黑" panose="020B0503020204020204" charset="-122"/>
                <a:cs typeface="Times New Roman" panose="02020603050405020304" pitchFamily="18" charset="0"/>
              </a:rPr>
              <a:t>x</a:t>
            </a:r>
            <a:r>
              <a:rPr lang="en-US" altLang="zh-CN" sz="1400" i="1" baseline="-25000" dirty="0">
                <a:latin typeface="Times New Roman" panose="02020603050405020304" pitchFamily="18" charset="0"/>
                <a:ea typeface="微软雅黑" panose="020B0503020204020204" charset="-122"/>
                <a:cs typeface="Times New Roman" panose="02020603050405020304" pitchFamily="18" charset="0"/>
              </a:rPr>
              <a:t>i</a:t>
            </a:r>
            <a:r>
              <a:rPr lang="en-US" altLang="zh-CN" sz="1400" dirty="0">
                <a:latin typeface="Times New Roman" panose="02020603050405020304" pitchFamily="18" charset="0"/>
                <a:ea typeface="微软雅黑" panose="020B0503020204020204" charset="-122"/>
                <a:cs typeface="Times New Roman" panose="02020603050405020304" pitchFamily="18" charset="0"/>
              </a:rPr>
              <a:t>)</a:t>
            </a:r>
            <a:endParaRPr lang="zh-CN" altLang="en-US" sz="14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8" name="Rectangle 1"/>
          <p:cNvSpPr/>
          <p:nvPr/>
        </p:nvSpPr>
        <p:spPr>
          <a:xfrm>
            <a:off x="1648283" y="3231477"/>
            <a:ext cx="1102855" cy="43944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New Roman" panose="02020603050405020304" pitchFamily="18" charset="0"/>
                <a:ea typeface="微软雅黑" panose="020B0503020204020204" charset="-122"/>
                <a:cs typeface="Times New Roman" panose="02020603050405020304" pitchFamily="18" charset="0"/>
              </a:rPr>
              <a:t>观测值 </a:t>
            </a:r>
            <a:r>
              <a:rPr lang="en-US" altLang="zh-CN" sz="1400" i="1" dirty="0" err="1">
                <a:latin typeface="Times New Roman" panose="02020603050405020304" pitchFamily="18" charset="0"/>
                <a:ea typeface="微软雅黑" panose="020B0503020204020204" charset="-122"/>
                <a:cs typeface="Times New Roman" panose="02020603050405020304" pitchFamily="18" charset="0"/>
              </a:rPr>
              <a:t>y</a:t>
            </a:r>
            <a:r>
              <a:rPr lang="en-US" altLang="zh-CN" sz="1400" i="1" baseline="-25000" dirty="0" err="1">
                <a:latin typeface="Times New Roman" panose="02020603050405020304" pitchFamily="18" charset="0"/>
                <a:ea typeface="微软雅黑" panose="020B0503020204020204" charset="-122"/>
                <a:cs typeface="Times New Roman" panose="02020603050405020304" pitchFamily="18" charset="0"/>
              </a:rPr>
              <a:t>i</a:t>
            </a:r>
            <a:endParaRPr lang="zh-CN" altLang="en-US" sz="1400" i="1" dirty="0">
              <a:latin typeface="Times New Roman" panose="02020603050405020304" pitchFamily="18" charset="0"/>
              <a:ea typeface="微软雅黑" panose="020B0503020204020204" charset="-122"/>
              <a:cs typeface="Times New Roman" panose="02020603050405020304" pitchFamily="18" charset="0"/>
            </a:endParaRPr>
          </a:p>
        </p:txBody>
      </p:sp>
      <p:sp>
        <p:nvSpPr>
          <p:cNvPr id="9" name="Rectangle 1"/>
          <p:cNvSpPr/>
          <p:nvPr/>
        </p:nvSpPr>
        <p:spPr>
          <a:xfrm>
            <a:off x="3782483" y="5419678"/>
            <a:ext cx="501326" cy="38558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b="1" i="1" dirty="0">
                <a:latin typeface="Times New Roman" panose="02020603050405020304" pitchFamily="18" charset="0"/>
                <a:ea typeface="微软雅黑" panose="020B0503020204020204" charset="-122"/>
                <a:cs typeface="Times New Roman" panose="02020603050405020304" pitchFamily="18" charset="0"/>
              </a:rPr>
              <a:t>x</a:t>
            </a:r>
            <a:r>
              <a:rPr lang="en-US" altLang="zh-CN" sz="1050" i="1" baseline="-25000" dirty="0">
                <a:latin typeface="Times New Roman" panose="02020603050405020304" pitchFamily="18" charset="0"/>
                <a:ea typeface="微软雅黑" panose="020B0503020204020204" charset="-122"/>
                <a:cs typeface="Times New Roman" panose="02020603050405020304" pitchFamily="18" charset="0"/>
              </a:rPr>
              <a:t>i</a:t>
            </a:r>
            <a:endParaRPr lang="zh-CN" altLang="en-US" sz="1050" i="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0" name="Rectangle 1"/>
          <p:cNvSpPr/>
          <p:nvPr/>
        </p:nvSpPr>
        <p:spPr>
          <a:xfrm>
            <a:off x="4954169" y="2643841"/>
            <a:ext cx="1394603" cy="38558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i="1" dirty="0">
                <a:latin typeface="Times New Roman" panose="02020603050405020304" pitchFamily="18" charset="0"/>
                <a:ea typeface="宋体" panose="02010600030101010101" pitchFamily="2" charset="-122"/>
                <a:cs typeface="Times New Roman" panose="02020603050405020304" pitchFamily="18" charset="0"/>
              </a:rPr>
              <a:t>f</a:t>
            </a:r>
            <a:r>
              <a:rPr lang="en-US" altLang="zh-CN" sz="105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050" b="1"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105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i="1" dirty="0">
                <a:latin typeface="Times New Roman" panose="02020603050405020304" pitchFamily="18" charset="0"/>
                <a:ea typeface="宋体" panose="02010600030101010101" pitchFamily="2" charset="-122"/>
                <a:cs typeface="Times New Roman" panose="02020603050405020304" pitchFamily="18" charset="0"/>
              </a:rPr>
              <a:t>w</a:t>
            </a:r>
            <a:r>
              <a:rPr lang="en-US" altLang="zh-CN" sz="105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105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050" dirty="0">
                <a:latin typeface="Times New Roman" panose="02020603050405020304" pitchFamily="18" charset="0"/>
                <a:ea typeface="宋体" panose="02010600030101010101" pitchFamily="2" charset="-122"/>
                <a:cs typeface="Times New Roman" panose="02020603050405020304" pitchFamily="18" charset="0"/>
              </a:rPr>
              <a:t>房屋面积</a:t>
            </a:r>
            <a:r>
              <a:rPr lang="en-US" altLang="zh-CN" sz="105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050" i="1"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050"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Rectangle 1"/>
          <p:cNvSpPr/>
          <p:nvPr/>
        </p:nvSpPr>
        <p:spPr>
          <a:xfrm>
            <a:off x="5511409" y="5455455"/>
            <a:ext cx="1056508" cy="43944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New Roman" panose="02020603050405020304" pitchFamily="18" charset="0"/>
                <a:ea typeface="微软雅黑" panose="020B0503020204020204" charset="-122"/>
                <a:cs typeface="Times New Roman" panose="02020603050405020304" pitchFamily="18" charset="0"/>
              </a:rPr>
              <a:t>房屋面积</a:t>
            </a:r>
          </a:p>
        </p:txBody>
      </p:sp>
      <p:cxnSp>
        <p:nvCxnSpPr>
          <p:cNvPr id="13" name="直接连接符 12"/>
          <p:cNvCxnSpPr/>
          <p:nvPr/>
        </p:nvCxnSpPr>
        <p:spPr>
          <a:xfrm>
            <a:off x="2648910" y="1370689"/>
            <a:ext cx="0" cy="4144266"/>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2646182" y="5514955"/>
            <a:ext cx="3809858"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椭圆 14"/>
          <p:cNvSpPr/>
          <p:nvPr/>
        </p:nvSpPr>
        <p:spPr>
          <a:xfrm>
            <a:off x="3966943" y="3410469"/>
            <a:ext cx="106374" cy="10770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16" name="椭圆 15"/>
          <p:cNvSpPr/>
          <p:nvPr/>
        </p:nvSpPr>
        <p:spPr>
          <a:xfrm>
            <a:off x="3032815" y="4848341"/>
            <a:ext cx="106374" cy="10770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17" name="椭圆 16"/>
          <p:cNvSpPr/>
          <p:nvPr/>
        </p:nvSpPr>
        <p:spPr>
          <a:xfrm>
            <a:off x="5359596" y="2108060"/>
            <a:ext cx="106374" cy="10770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18" name="椭圆 17"/>
          <p:cNvSpPr/>
          <p:nvPr/>
        </p:nvSpPr>
        <p:spPr>
          <a:xfrm>
            <a:off x="3543551" y="4581148"/>
            <a:ext cx="106374" cy="10770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cxnSp>
        <p:nvCxnSpPr>
          <p:cNvPr id="19" name="直接连接符 18"/>
          <p:cNvCxnSpPr/>
          <p:nvPr/>
        </p:nvCxnSpPr>
        <p:spPr>
          <a:xfrm flipV="1">
            <a:off x="2572639" y="1922708"/>
            <a:ext cx="3442186" cy="3251055"/>
          </a:xfrm>
          <a:prstGeom prst="line">
            <a:avLst/>
          </a:prstGeom>
        </p:spPr>
        <p:style>
          <a:lnRef idx="1">
            <a:schemeClr val="dk1"/>
          </a:lnRef>
          <a:fillRef idx="0">
            <a:schemeClr val="dk1"/>
          </a:fillRef>
          <a:effectRef idx="0">
            <a:schemeClr val="dk1"/>
          </a:effectRef>
          <a:fontRef idx="minor">
            <a:schemeClr val="tx1"/>
          </a:fontRef>
        </p:style>
      </p:cxnSp>
      <p:sp>
        <p:nvSpPr>
          <p:cNvPr id="21" name="Rectangle 1"/>
          <p:cNvSpPr/>
          <p:nvPr/>
        </p:nvSpPr>
        <p:spPr>
          <a:xfrm>
            <a:off x="2798655" y="2547477"/>
            <a:ext cx="1463122" cy="3711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New Roman" panose="02020603050405020304" pitchFamily="18" charset="0"/>
                <a:ea typeface="微软雅黑" panose="020B0503020204020204" charset="-122"/>
                <a:cs typeface="Times New Roman" panose="02020603050405020304" pitchFamily="18" charset="0"/>
              </a:rPr>
              <a:t>误差 </a:t>
            </a:r>
            <a:r>
              <a:rPr lang="en-US" altLang="zh-CN" sz="1400" i="1" dirty="0" err="1">
                <a:latin typeface="Times New Roman" panose="02020603050405020304" pitchFamily="18" charset="0"/>
                <a:ea typeface="微软雅黑" panose="020B0503020204020204" charset="-122"/>
                <a:cs typeface="Times New Roman" panose="02020603050405020304" pitchFamily="18" charset="0"/>
              </a:rPr>
              <a:t>e</a:t>
            </a:r>
            <a:r>
              <a:rPr lang="en-US" altLang="zh-CN" sz="1400" i="1" baseline="-25000" dirty="0" err="1">
                <a:latin typeface="Times New Roman" panose="02020603050405020304" pitchFamily="18" charset="0"/>
                <a:ea typeface="微软雅黑" panose="020B0503020204020204" charset="-122"/>
                <a:cs typeface="Times New Roman" panose="02020603050405020304" pitchFamily="18" charset="0"/>
              </a:rPr>
              <a:t>i</a:t>
            </a:r>
            <a:r>
              <a:rPr lang="en-US" altLang="zh-CN" sz="1400" i="1" dirty="0">
                <a:latin typeface="Times New Roman" panose="02020603050405020304" pitchFamily="18" charset="0"/>
                <a:ea typeface="微软雅黑" panose="020B0503020204020204" charset="-122"/>
                <a:cs typeface="Times New Roman" panose="02020603050405020304" pitchFamily="18" charset="0"/>
              </a:rPr>
              <a:t>=f</a:t>
            </a:r>
            <a:r>
              <a:rPr lang="en-US" altLang="zh-CN" sz="1400" dirty="0">
                <a:latin typeface="Times New Roman" panose="02020603050405020304" pitchFamily="18" charset="0"/>
                <a:ea typeface="微软雅黑" panose="020B0503020204020204" charset="-122"/>
                <a:cs typeface="Times New Roman" panose="02020603050405020304" pitchFamily="18" charset="0"/>
              </a:rPr>
              <a:t>(</a:t>
            </a:r>
            <a:r>
              <a:rPr lang="en-US" altLang="zh-CN" sz="1400" b="1" i="1" dirty="0">
                <a:latin typeface="Times New Roman" panose="02020603050405020304" pitchFamily="18" charset="0"/>
                <a:ea typeface="微软雅黑" panose="020B0503020204020204" charset="-122"/>
                <a:cs typeface="Times New Roman" panose="02020603050405020304" pitchFamily="18" charset="0"/>
              </a:rPr>
              <a:t>x</a:t>
            </a:r>
            <a:r>
              <a:rPr lang="en-US" altLang="zh-CN" sz="1400" i="1" baseline="-25000" dirty="0">
                <a:latin typeface="Times New Roman" panose="02020603050405020304" pitchFamily="18" charset="0"/>
                <a:ea typeface="微软雅黑" panose="020B0503020204020204" charset="-122"/>
                <a:cs typeface="Times New Roman" panose="02020603050405020304" pitchFamily="18" charset="0"/>
              </a:rPr>
              <a:t>i</a:t>
            </a:r>
            <a:r>
              <a:rPr lang="en-US" altLang="zh-CN" sz="1400" dirty="0">
                <a:latin typeface="Times New Roman" panose="02020603050405020304" pitchFamily="18" charset="0"/>
                <a:ea typeface="微软雅黑" panose="020B0503020204020204" charset="-122"/>
                <a:cs typeface="Times New Roman" panose="02020603050405020304" pitchFamily="18" charset="0"/>
              </a:rPr>
              <a:t>)-</a:t>
            </a:r>
            <a:r>
              <a:rPr lang="en-US" altLang="zh-CN" sz="1400" i="1" dirty="0">
                <a:latin typeface="Times New Roman" panose="02020603050405020304" pitchFamily="18" charset="0"/>
                <a:ea typeface="微软雅黑" panose="020B0503020204020204" charset="-122"/>
                <a:cs typeface="Times New Roman" panose="02020603050405020304" pitchFamily="18" charset="0"/>
              </a:rPr>
              <a:t> y</a:t>
            </a:r>
            <a:r>
              <a:rPr lang="en-US" altLang="zh-CN" sz="1400" i="1" baseline="-25000" dirty="0">
                <a:latin typeface="Times New Roman" panose="02020603050405020304" pitchFamily="18" charset="0"/>
                <a:ea typeface="微软雅黑" panose="020B0503020204020204" charset="-122"/>
                <a:cs typeface="Times New Roman" panose="02020603050405020304" pitchFamily="18" charset="0"/>
              </a:rPr>
              <a:t>i</a:t>
            </a:r>
            <a:endParaRPr lang="zh-CN" altLang="en-US" sz="1400" i="1"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23" name="直接连接符 22"/>
          <p:cNvCxnSpPr/>
          <p:nvPr/>
        </p:nvCxnSpPr>
        <p:spPr>
          <a:xfrm>
            <a:off x="4020130" y="3810341"/>
            <a:ext cx="0" cy="170461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2670730" y="3810341"/>
            <a:ext cx="1349400" cy="1"/>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2642260" y="3464322"/>
            <a:ext cx="1386728" cy="0"/>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020130" y="3518175"/>
            <a:ext cx="0" cy="25393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右大括号 35"/>
          <p:cNvSpPr/>
          <p:nvPr/>
        </p:nvSpPr>
        <p:spPr>
          <a:xfrm>
            <a:off x="4114597" y="3464324"/>
            <a:ext cx="58914" cy="346017"/>
          </a:xfrm>
          <a:prstGeom prst="rightBrac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grpSp>
        <p:nvGrpSpPr>
          <p:cNvPr id="37" name="组合 36"/>
          <p:cNvGrpSpPr/>
          <p:nvPr/>
        </p:nvGrpSpPr>
        <p:grpSpPr>
          <a:xfrm>
            <a:off x="4173511" y="2779159"/>
            <a:ext cx="177244" cy="806318"/>
            <a:chOff x="2863183" y="1974710"/>
            <a:chExt cx="181007" cy="489090"/>
          </a:xfrm>
        </p:grpSpPr>
        <p:cxnSp>
          <p:nvCxnSpPr>
            <p:cNvPr id="39" name="直接连接符 38"/>
            <p:cNvCxnSpPr/>
            <p:nvPr/>
          </p:nvCxnSpPr>
          <p:spPr>
            <a:xfrm>
              <a:off x="2863183" y="1974710"/>
              <a:ext cx="181007"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3044190" y="1974710"/>
              <a:ext cx="0" cy="48909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863183" y="2463800"/>
              <a:ext cx="181007" cy="0"/>
            </a:xfrm>
            <a:prstGeom prst="line">
              <a:avLst/>
            </a:prstGeom>
            <a:ln w="19050">
              <a:solidFill>
                <a:srgbClr val="FF000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38" name="对象 37"/>
          <p:cNvGraphicFramePr>
            <a:graphicFrameLocks noChangeAspect="1"/>
          </p:cNvGraphicFramePr>
          <p:nvPr/>
        </p:nvGraphicFramePr>
        <p:xfrm>
          <a:off x="3759078" y="1725252"/>
          <a:ext cx="1405178" cy="244312"/>
        </p:xfrm>
        <a:graphic>
          <a:graphicData uri="http://schemas.openxmlformats.org/presentationml/2006/ole">
            <mc:AlternateContent xmlns:mc="http://schemas.openxmlformats.org/markup-compatibility/2006">
              <mc:Choice xmlns:v="urn:schemas-microsoft-com:vml" Requires="v">
                <p:oleObj name="Equation" r:id="rId3" imgW="30175200" imgH="5181600" progId="Equation.DSMT4">
                  <p:embed/>
                </p:oleObj>
              </mc:Choice>
              <mc:Fallback>
                <p:oleObj name="Equation" r:id="rId3" imgW="30175200" imgH="5181600" progId="Equation.DSMT4">
                  <p:embed/>
                  <p:pic>
                    <p:nvPicPr>
                      <p:cNvPr id="0" name="对象 37"/>
                      <p:cNvPicPr/>
                      <p:nvPr/>
                    </p:nvPicPr>
                    <p:blipFill>
                      <a:blip r:embed="rId4"/>
                      <a:stretch>
                        <a:fillRect/>
                      </a:stretch>
                    </p:blipFill>
                    <p:spPr>
                      <a:xfrm>
                        <a:off x="3759078" y="1725252"/>
                        <a:ext cx="1405178" cy="244312"/>
                      </a:xfrm>
                      <a:prstGeom prst="rect">
                        <a:avLst/>
                      </a:prstGeom>
                    </p:spPr>
                  </p:pic>
                </p:oleObj>
              </mc:Fallback>
            </mc:AlternateContent>
          </a:graphicData>
        </a:graphic>
      </p:graphicFrame>
      <p:graphicFrame>
        <p:nvGraphicFramePr>
          <p:cNvPr id="42" name="表格 41"/>
          <p:cNvGraphicFramePr>
            <a:graphicFrameLocks noGrp="1"/>
          </p:cNvGraphicFramePr>
          <p:nvPr/>
        </p:nvGraphicFramePr>
        <p:xfrm>
          <a:off x="6704816" y="428859"/>
          <a:ext cx="3986191" cy="1605935"/>
        </p:xfrm>
        <a:graphic>
          <a:graphicData uri="http://schemas.openxmlformats.org/drawingml/2006/table">
            <a:tbl>
              <a:tblPr firstRow="1" firstCol="1" bandRow="1" bandCol="1">
                <a:tableStyleId>{5940675A-B579-460E-94D1-54222C63F5DA}</a:tableStyleId>
              </a:tblPr>
              <a:tblGrid>
                <a:gridCol w="710846">
                  <a:extLst>
                    <a:ext uri="{9D8B030D-6E8A-4147-A177-3AD203B41FA5}">
                      <a16:colId xmlns:a16="http://schemas.microsoft.com/office/drawing/2014/main" val="20000"/>
                    </a:ext>
                  </a:extLst>
                </a:gridCol>
                <a:gridCol w="1881442">
                  <a:extLst>
                    <a:ext uri="{9D8B030D-6E8A-4147-A177-3AD203B41FA5}">
                      <a16:colId xmlns:a16="http://schemas.microsoft.com/office/drawing/2014/main" val="20001"/>
                    </a:ext>
                  </a:extLst>
                </a:gridCol>
                <a:gridCol w="1393903">
                  <a:extLst>
                    <a:ext uri="{9D8B030D-6E8A-4147-A177-3AD203B41FA5}">
                      <a16:colId xmlns:a16="http://schemas.microsoft.com/office/drawing/2014/main" val="20002"/>
                    </a:ext>
                  </a:extLst>
                </a:gridCol>
              </a:tblGrid>
              <a:tr h="537611">
                <a:tc>
                  <a:txBody>
                    <a:bodyPr/>
                    <a:lstStyle/>
                    <a:p>
                      <a:pPr algn="ctr">
                        <a:lnSpc>
                          <a:spcPct val="120000"/>
                        </a:lnSpc>
                      </a:pPr>
                      <a:r>
                        <a:rPr lang="zh-CN" sz="1600" kern="100" dirty="0">
                          <a:effectLst/>
                          <a:latin typeface="Times New Roman" panose="02020603050405020304" pitchFamily="18" charset="0"/>
                          <a:ea typeface="微软雅黑" panose="020B0503020204020204" charset="-122"/>
                          <a:cs typeface="Times New Roman" panose="02020603050405020304" pitchFamily="18" charset="0"/>
                        </a:rPr>
                        <a:t>编号</a:t>
                      </a:r>
                    </a:p>
                  </a:txBody>
                  <a:tcPr marL="68580" marR="68580" marT="0" marB="0" anchor="ctr"/>
                </a:tc>
                <a:tc>
                  <a:txBody>
                    <a:bodyPr/>
                    <a:lstStyle/>
                    <a:p>
                      <a:pPr algn="ctr">
                        <a:lnSpc>
                          <a:spcPct val="120000"/>
                        </a:lnSpc>
                      </a:pPr>
                      <a:r>
                        <a:rPr lang="zh-CN" sz="1600" kern="100" dirty="0">
                          <a:effectLst/>
                          <a:latin typeface="Times New Roman" panose="02020603050405020304" pitchFamily="18" charset="0"/>
                          <a:ea typeface="微软雅黑" panose="020B0503020204020204" charset="-122"/>
                          <a:cs typeface="Times New Roman" panose="02020603050405020304" pitchFamily="18" charset="0"/>
                        </a:rPr>
                        <a:t>房屋面积（平方米）</a:t>
                      </a:r>
                    </a:p>
                  </a:txBody>
                  <a:tcPr marL="68580" marR="68580" marT="0" marB="0" anchor="ctr">
                    <a:solidFill>
                      <a:schemeClr val="accent4">
                        <a:lumMod val="20000"/>
                        <a:lumOff val="80000"/>
                      </a:schemeClr>
                    </a:solidFill>
                  </a:tcPr>
                </a:tc>
                <a:tc>
                  <a:txBody>
                    <a:bodyPr/>
                    <a:lstStyle/>
                    <a:p>
                      <a:pPr algn="ctr">
                        <a:lnSpc>
                          <a:spcPct val="120000"/>
                        </a:lnSpc>
                      </a:pPr>
                      <a:r>
                        <a:rPr lang="zh-CN" sz="1600" kern="100" dirty="0">
                          <a:effectLst/>
                          <a:latin typeface="Times New Roman" panose="02020603050405020304" pitchFamily="18" charset="0"/>
                          <a:ea typeface="微软雅黑" panose="020B0503020204020204" charset="-122"/>
                          <a:cs typeface="Times New Roman" panose="02020603050405020304" pitchFamily="18" charset="0"/>
                        </a:rPr>
                        <a:t>房价（万元）</a:t>
                      </a:r>
                    </a:p>
                  </a:txBody>
                  <a:tcPr marL="68580" marR="68580" marT="0" marB="0" anchor="ctr">
                    <a:solidFill>
                      <a:schemeClr val="accent6">
                        <a:lumMod val="20000"/>
                        <a:lumOff val="80000"/>
                      </a:schemeClr>
                    </a:solidFill>
                  </a:tcPr>
                </a:tc>
                <a:extLst>
                  <a:ext uri="{0D108BD9-81ED-4DB2-BD59-A6C34878D82A}">
                    <a16:rowId xmlns:a16="http://schemas.microsoft.com/office/drawing/2014/main" val="10000"/>
                  </a:ext>
                </a:extLst>
              </a:tr>
              <a:tr h="261641">
                <a:tc>
                  <a:txBody>
                    <a:bodyPr/>
                    <a:lstStyle/>
                    <a:p>
                      <a:pPr algn="ctr">
                        <a:lnSpc>
                          <a:spcPct val="120000"/>
                        </a:lnSpc>
                      </a:pPr>
                      <a:r>
                        <a:rPr lang="en-US" sz="1600" kern="100">
                          <a:effectLst/>
                          <a:latin typeface="Times New Roman" panose="02020603050405020304" pitchFamily="18" charset="0"/>
                          <a:ea typeface="微软雅黑" panose="020B0503020204020204" charset="-122"/>
                          <a:cs typeface="Times New Roman" panose="02020603050405020304" pitchFamily="18" charset="0"/>
                        </a:rPr>
                        <a:t>1</a:t>
                      </a:r>
                      <a:endParaRPr lang="zh-CN" sz="1600" kern="10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tc>
                  <a:txBody>
                    <a:bodyPr/>
                    <a:lstStyle/>
                    <a:p>
                      <a:pPr algn="ctr">
                        <a:lnSpc>
                          <a:spcPct val="120000"/>
                        </a:lnSpc>
                      </a:pPr>
                      <a:r>
                        <a:rPr lang="en-US" sz="1600" kern="100" dirty="0">
                          <a:effectLst/>
                          <a:latin typeface="Times New Roman" panose="02020603050405020304" pitchFamily="18" charset="0"/>
                          <a:ea typeface="微软雅黑" panose="020B0503020204020204" charset="-122"/>
                          <a:cs typeface="Times New Roman" panose="02020603050405020304" pitchFamily="18" charset="0"/>
                        </a:rPr>
                        <a:t>100</a:t>
                      </a:r>
                      <a:endParaRPr lang="zh-CN" sz="1600" kern="100" dirty="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tc>
                  <a:txBody>
                    <a:bodyPr/>
                    <a:lstStyle/>
                    <a:p>
                      <a:pPr algn="ctr">
                        <a:lnSpc>
                          <a:spcPct val="120000"/>
                        </a:lnSpc>
                      </a:pPr>
                      <a:r>
                        <a:rPr lang="en-US" sz="1600" kern="100" dirty="0">
                          <a:effectLst/>
                          <a:latin typeface="Times New Roman" panose="02020603050405020304" pitchFamily="18" charset="0"/>
                          <a:ea typeface="微软雅黑" panose="020B0503020204020204" charset="-122"/>
                          <a:cs typeface="Times New Roman" panose="02020603050405020304" pitchFamily="18" charset="0"/>
                        </a:rPr>
                        <a:t>210</a:t>
                      </a:r>
                      <a:endParaRPr lang="zh-CN" sz="1600" kern="100" dirty="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61641">
                <a:tc>
                  <a:txBody>
                    <a:bodyPr/>
                    <a:lstStyle/>
                    <a:p>
                      <a:pPr algn="ctr">
                        <a:lnSpc>
                          <a:spcPct val="120000"/>
                        </a:lnSpc>
                      </a:pPr>
                      <a:r>
                        <a:rPr lang="en-US" sz="1600" kern="100">
                          <a:effectLst/>
                          <a:latin typeface="Times New Roman" panose="02020603050405020304" pitchFamily="18" charset="0"/>
                          <a:ea typeface="微软雅黑" panose="020B0503020204020204" charset="-122"/>
                          <a:cs typeface="Times New Roman" panose="02020603050405020304" pitchFamily="18" charset="0"/>
                        </a:rPr>
                        <a:t>2</a:t>
                      </a:r>
                      <a:endParaRPr lang="zh-CN" sz="1600" kern="10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tc>
                  <a:txBody>
                    <a:bodyPr/>
                    <a:lstStyle/>
                    <a:p>
                      <a:pPr algn="ctr">
                        <a:lnSpc>
                          <a:spcPct val="120000"/>
                        </a:lnSpc>
                      </a:pPr>
                      <a:r>
                        <a:rPr lang="en-US" sz="1600" kern="100">
                          <a:effectLst/>
                          <a:latin typeface="Times New Roman" panose="02020603050405020304" pitchFamily="18" charset="0"/>
                          <a:ea typeface="微软雅黑" panose="020B0503020204020204" charset="-122"/>
                          <a:cs typeface="Times New Roman" panose="02020603050405020304" pitchFamily="18" charset="0"/>
                        </a:rPr>
                        <a:t>50</a:t>
                      </a:r>
                      <a:endParaRPr lang="zh-CN" sz="1600" kern="10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tc>
                  <a:txBody>
                    <a:bodyPr/>
                    <a:lstStyle/>
                    <a:p>
                      <a:pPr algn="ctr">
                        <a:lnSpc>
                          <a:spcPct val="120000"/>
                        </a:lnSpc>
                      </a:pPr>
                      <a:r>
                        <a:rPr lang="en-US" sz="1600" kern="100" dirty="0">
                          <a:effectLst/>
                          <a:latin typeface="Times New Roman" panose="02020603050405020304" pitchFamily="18" charset="0"/>
                          <a:ea typeface="微软雅黑" panose="020B0503020204020204" charset="-122"/>
                          <a:cs typeface="Times New Roman" panose="02020603050405020304" pitchFamily="18" charset="0"/>
                        </a:rPr>
                        <a:t>60</a:t>
                      </a:r>
                      <a:endParaRPr lang="zh-CN" sz="1600" kern="100" dirty="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261641">
                <a:tc>
                  <a:txBody>
                    <a:bodyPr/>
                    <a:lstStyle/>
                    <a:p>
                      <a:pPr algn="ctr">
                        <a:lnSpc>
                          <a:spcPct val="120000"/>
                        </a:lnSpc>
                      </a:pPr>
                      <a:r>
                        <a:rPr lang="en-US" sz="1600" kern="100">
                          <a:effectLst/>
                          <a:latin typeface="Times New Roman" panose="02020603050405020304" pitchFamily="18" charset="0"/>
                          <a:ea typeface="微软雅黑" panose="020B0503020204020204" charset="-122"/>
                          <a:cs typeface="Times New Roman" panose="02020603050405020304" pitchFamily="18" charset="0"/>
                        </a:rPr>
                        <a:t>3</a:t>
                      </a:r>
                      <a:endParaRPr lang="zh-CN" sz="1600" kern="10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tc>
                  <a:txBody>
                    <a:bodyPr/>
                    <a:lstStyle/>
                    <a:p>
                      <a:pPr algn="ctr">
                        <a:lnSpc>
                          <a:spcPct val="120000"/>
                        </a:lnSpc>
                      </a:pPr>
                      <a:r>
                        <a:rPr lang="en-US" sz="1600" kern="100">
                          <a:effectLst/>
                          <a:latin typeface="Times New Roman" panose="02020603050405020304" pitchFamily="18" charset="0"/>
                          <a:ea typeface="微软雅黑" panose="020B0503020204020204" charset="-122"/>
                          <a:cs typeface="Times New Roman" panose="02020603050405020304" pitchFamily="18" charset="0"/>
                        </a:rPr>
                        <a:t>200</a:t>
                      </a:r>
                      <a:endParaRPr lang="zh-CN" sz="1600" kern="10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tc>
                  <a:txBody>
                    <a:bodyPr/>
                    <a:lstStyle/>
                    <a:p>
                      <a:pPr algn="ctr">
                        <a:lnSpc>
                          <a:spcPct val="120000"/>
                        </a:lnSpc>
                      </a:pPr>
                      <a:r>
                        <a:rPr lang="en-US" sz="1600" kern="100" dirty="0">
                          <a:effectLst/>
                          <a:latin typeface="Times New Roman" panose="02020603050405020304" pitchFamily="18" charset="0"/>
                          <a:ea typeface="微软雅黑" panose="020B0503020204020204" charset="-122"/>
                          <a:cs typeface="Times New Roman" panose="02020603050405020304" pitchFamily="18" charset="0"/>
                        </a:rPr>
                        <a:t>400</a:t>
                      </a:r>
                      <a:endParaRPr lang="zh-CN" sz="1600" kern="100" dirty="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261641">
                <a:tc>
                  <a:txBody>
                    <a:bodyPr/>
                    <a:lstStyle/>
                    <a:p>
                      <a:pPr algn="ctr">
                        <a:lnSpc>
                          <a:spcPct val="120000"/>
                        </a:lnSpc>
                      </a:pPr>
                      <a:r>
                        <a:rPr lang="en-US" sz="1600" kern="100">
                          <a:effectLst/>
                          <a:latin typeface="Times New Roman" panose="02020603050405020304" pitchFamily="18" charset="0"/>
                          <a:ea typeface="微软雅黑" panose="020B0503020204020204" charset="-122"/>
                          <a:cs typeface="Times New Roman" panose="02020603050405020304" pitchFamily="18" charset="0"/>
                        </a:rPr>
                        <a:t>4</a:t>
                      </a:r>
                      <a:endParaRPr lang="zh-CN" sz="1600" kern="10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tc>
                  <a:txBody>
                    <a:bodyPr/>
                    <a:lstStyle/>
                    <a:p>
                      <a:pPr algn="ctr">
                        <a:lnSpc>
                          <a:spcPct val="120000"/>
                        </a:lnSpc>
                      </a:pPr>
                      <a:r>
                        <a:rPr lang="en-US" sz="1600" kern="100" dirty="0">
                          <a:effectLst/>
                          <a:latin typeface="Times New Roman" panose="02020603050405020304" pitchFamily="18" charset="0"/>
                          <a:ea typeface="微软雅黑" panose="020B0503020204020204" charset="-122"/>
                          <a:cs typeface="Times New Roman" panose="02020603050405020304" pitchFamily="18" charset="0"/>
                        </a:rPr>
                        <a:t>80</a:t>
                      </a:r>
                      <a:endParaRPr lang="zh-CN" sz="1600" kern="100" dirty="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tc>
                  <a:txBody>
                    <a:bodyPr/>
                    <a:lstStyle/>
                    <a:p>
                      <a:pPr algn="ctr">
                        <a:lnSpc>
                          <a:spcPct val="120000"/>
                        </a:lnSpc>
                      </a:pPr>
                      <a:r>
                        <a:rPr lang="en-US" sz="1600" kern="100" dirty="0">
                          <a:effectLst/>
                          <a:latin typeface="Times New Roman" panose="02020603050405020304" pitchFamily="18" charset="0"/>
                          <a:ea typeface="微软雅黑" panose="020B0503020204020204" charset="-122"/>
                          <a:cs typeface="Times New Roman" panose="02020603050405020304" pitchFamily="18" charset="0"/>
                        </a:rPr>
                        <a:t>90</a:t>
                      </a:r>
                      <a:endParaRPr lang="zh-CN" sz="1600" kern="100" dirty="0">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bl>
          </a:graphicData>
        </a:graphic>
      </p:graphicFrame>
      <p:graphicFrame>
        <p:nvGraphicFramePr>
          <p:cNvPr id="44" name="对象 43"/>
          <p:cNvGraphicFramePr>
            <a:graphicFrameLocks noChangeAspect="1"/>
          </p:cNvGraphicFramePr>
          <p:nvPr/>
        </p:nvGraphicFramePr>
        <p:xfrm>
          <a:off x="7055802" y="2238253"/>
          <a:ext cx="2954280" cy="504968"/>
        </p:xfrm>
        <a:graphic>
          <a:graphicData uri="http://schemas.openxmlformats.org/presentationml/2006/ole">
            <mc:AlternateContent xmlns:mc="http://schemas.openxmlformats.org/markup-compatibility/2006">
              <mc:Choice xmlns:v="urn:schemas-microsoft-com:vml" Requires="v">
                <p:oleObj name="Equation" r:id="rId5" imgW="2174875" imgH="373380" progId="Equation.DSMT4">
                  <p:embed/>
                </p:oleObj>
              </mc:Choice>
              <mc:Fallback>
                <p:oleObj name="Equation" r:id="rId5" imgW="2174875" imgH="373380" progId="Equation.DSMT4">
                  <p:embed/>
                  <p:pic>
                    <p:nvPicPr>
                      <p:cNvPr id="0" name="对象 43"/>
                      <p:cNvPicPr/>
                      <p:nvPr/>
                    </p:nvPicPr>
                    <p:blipFill>
                      <a:blip r:embed="rId6"/>
                      <a:stretch>
                        <a:fillRect/>
                      </a:stretch>
                    </p:blipFill>
                    <p:spPr>
                      <a:xfrm>
                        <a:off x="7055802" y="2238253"/>
                        <a:ext cx="2954280" cy="504968"/>
                      </a:xfrm>
                      <a:prstGeom prst="rect">
                        <a:avLst/>
                      </a:prstGeom>
                    </p:spPr>
                  </p:pic>
                </p:oleObj>
              </mc:Fallback>
            </mc:AlternateContent>
          </a:graphicData>
        </a:graphic>
      </p:graphicFrame>
      <p:graphicFrame>
        <p:nvGraphicFramePr>
          <p:cNvPr id="45" name="对象 44"/>
          <p:cNvGraphicFramePr>
            <a:graphicFrameLocks noChangeAspect="1"/>
          </p:cNvGraphicFramePr>
          <p:nvPr/>
        </p:nvGraphicFramePr>
        <p:xfrm>
          <a:off x="7149462" y="2728366"/>
          <a:ext cx="2797175" cy="946150"/>
        </p:xfrm>
        <a:graphic>
          <a:graphicData uri="http://schemas.openxmlformats.org/presentationml/2006/ole">
            <mc:AlternateContent xmlns:mc="http://schemas.openxmlformats.org/markup-compatibility/2006">
              <mc:Choice xmlns:v="urn:schemas-microsoft-com:vml" Requires="v">
                <p:oleObj name="Equation" r:id="rId7" imgW="59436000" imgH="20116800" progId="Equation.DSMT4">
                  <p:embed/>
                </p:oleObj>
              </mc:Choice>
              <mc:Fallback>
                <p:oleObj name="Equation" r:id="rId7" imgW="59436000" imgH="20116800" progId="Equation.DSMT4">
                  <p:embed/>
                  <p:pic>
                    <p:nvPicPr>
                      <p:cNvPr id="0" name="对象 44"/>
                      <p:cNvPicPr/>
                      <p:nvPr/>
                    </p:nvPicPr>
                    <p:blipFill>
                      <a:blip r:embed="rId8"/>
                      <a:stretch>
                        <a:fillRect/>
                      </a:stretch>
                    </p:blipFill>
                    <p:spPr>
                      <a:xfrm>
                        <a:off x="7149462" y="2728366"/>
                        <a:ext cx="2797175" cy="946150"/>
                      </a:xfrm>
                      <a:prstGeom prst="rect">
                        <a:avLst/>
                      </a:prstGeom>
                    </p:spPr>
                  </p:pic>
                </p:oleObj>
              </mc:Fallback>
            </mc:AlternateContent>
          </a:graphicData>
        </a:graphic>
      </p:graphicFrame>
      <p:graphicFrame>
        <p:nvGraphicFramePr>
          <p:cNvPr id="54" name="对象 53"/>
          <p:cNvGraphicFramePr>
            <a:graphicFrameLocks noChangeAspect="1"/>
          </p:cNvGraphicFramePr>
          <p:nvPr/>
        </p:nvGraphicFramePr>
        <p:xfrm>
          <a:off x="7084259" y="4149763"/>
          <a:ext cx="3898231" cy="771525"/>
        </p:xfrm>
        <a:graphic>
          <a:graphicData uri="http://schemas.openxmlformats.org/presentationml/2006/ole">
            <mc:AlternateContent xmlns:mc="http://schemas.openxmlformats.org/markup-compatibility/2006">
              <mc:Choice xmlns:v="urn:schemas-microsoft-com:vml" Requires="v">
                <p:oleObj name="Equation" r:id="rId9" imgW="4890770" imgH="772795" progId="Equation.DSMT4">
                  <p:embed/>
                </p:oleObj>
              </mc:Choice>
              <mc:Fallback>
                <p:oleObj name="Equation" r:id="rId9" imgW="4890770" imgH="772795" progId="Equation.DSMT4">
                  <p:embed/>
                  <p:pic>
                    <p:nvPicPr>
                      <p:cNvPr id="0" name="对象 53"/>
                      <p:cNvPicPr/>
                      <p:nvPr/>
                    </p:nvPicPr>
                    <p:blipFill>
                      <a:blip r:embed="rId10"/>
                      <a:stretch>
                        <a:fillRect/>
                      </a:stretch>
                    </p:blipFill>
                    <p:spPr>
                      <a:xfrm>
                        <a:off x="7084259" y="4149763"/>
                        <a:ext cx="3898231" cy="771525"/>
                      </a:xfrm>
                      <a:prstGeom prst="rect">
                        <a:avLst/>
                      </a:prstGeom>
                    </p:spPr>
                  </p:pic>
                </p:oleObj>
              </mc:Fallback>
            </mc:AlternateContent>
          </a:graphicData>
        </a:graphic>
      </p:graphicFrame>
      <p:sp>
        <p:nvSpPr>
          <p:cNvPr id="57" name="文本框 56"/>
          <p:cNvSpPr txBox="1"/>
          <p:nvPr/>
        </p:nvSpPr>
        <p:spPr>
          <a:xfrm>
            <a:off x="7014364" y="3779187"/>
            <a:ext cx="1994694" cy="307777"/>
          </a:xfrm>
          <a:prstGeom prst="rect">
            <a:avLst/>
          </a:prstGeom>
          <a:noFill/>
        </p:spPr>
        <p:txBody>
          <a:bodyPr wrap="square">
            <a:spAutoFit/>
          </a:bodyPr>
          <a:lstStyle/>
          <a:p>
            <a:r>
              <a:rPr lang="zh-CN" altLang="en-US" sz="1400" kern="100" dirty="0">
                <a:latin typeface="Times New Roman" panose="02020603050405020304" pitchFamily="18" charset="0"/>
                <a:ea typeface="微软雅黑" panose="020B0503020204020204" charset="-122"/>
                <a:cs typeface="Times New Roman" panose="02020603050405020304" pitchFamily="18" charset="0"/>
              </a:rPr>
              <a:t>令</a:t>
            </a:r>
            <a:r>
              <a:rPr lang="en-US" altLang="zh-CN" sz="1400" i="1" kern="100" dirty="0">
                <a:latin typeface="Times New Roman" panose="02020603050405020304" pitchFamily="18" charset="0"/>
                <a:ea typeface="微软雅黑" panose="020B0503020204020204" charset="-122"/>
                <a:cs typeface="Times New Roman" panose="02020603050405020304" pitchFamily="18" charset="0"/>
              </a:rPr>
              <a:t>L</a:t>
            </a:r>
            <a:r>
              <a:rPr lang="zh-CN" altLang="en-US" sz="1400" kern="100" dirty="0">
                <a:latin typeface="Times New Roman" panose="02020603050405020304" pitchFamily="18" charset="0"/>
                <a:ea typeface="微软雅黑" panose="020B0503020204020204" charset="-122"/>
                <a:cs typeface="Times New Roman" panose="02020603050405020304" pitchFamily="18" charset="0"/>
              </a:rPr>
              <a:t>的</a:t>
            </a:r>
            <a:r>
              <a:rPr lang="zh-CN" altLang="zh-CN" sz="1400" kern="100" dirty="0">
                <a:latin typeface="Times New Roman" panose="02020603050405020304" pitchFamily="18" charset="0"/>
                <a:ea typeface="微软雅黑" panose="020B0503020204020204" charset="-122"/>
                <a:cs typeface="Times New Roman" panose="02020603050405020304" pitchFamily="18" charset="0"/>
              </a:rPr>
              <a:t>偏导数</a:t>
            </a:r>
            <a:r>
              <a:rPr lang="zh-CN" altLang="en-US" sz="1400" kern="100" dirty="0">
                <a:latin typeface="Times New Roman" panose="02020603050405020304" pitchFamily="18" charset="0"/>
                <a:ea typeface="微软雅黑" panose="020B0503020204020204" charset="-122"/>
                <a:cs typeface="Times New Roman" panose="02020603050405020304" pitchFamily="18" charset="0"/>
              </a:rPr>
              <a:t>等于</a:t>
            </a:r>
            <a:r>
              <a:rPr lang="en-US" altLang="zh-CN" sz="1400" kern="100" dirty="0">
                <a:latin typeface="Times New Roman" panose="02020603050405020304" pitchFamily="18" charset="0"/>
                <a:ea typeface="微软雅黑" panose="020B0503020204020204" charset="-122"/>
                <a:cs typeface="Times New Roman" panose="02020603050405020304" pitchFamily="18" charset="0"/>
              </a:rPr>
              <a:t>0</a:t>
            </a:r>
            <a:r>
              <a:rPr lang="zh-CN" altLang="en-US" sz="1400" kern="100" dirty="0">
                <a:latin typeface="Times New Roman" panose="02020603050405020304" pitchFamily="18" charset="0"/>
                <a:ea typeface="微软雅黑" panose="020B0503020204020204" charset="-122"/>
                <a:cs typeface="Times New Roman" panose="02020603050405020304" pitchFamily="18" charset="0"/>
              </a:rPr>
              <a:t>：</a:t>
            </a:r>
            <a:endParaRPr lang="zh-CN" altLang="en-US" sz="14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58" name="文本框 57"/>
          <p:cNvSpPr txBox="1"/>
          <p:nvPr/>
        </p:nvSpPr>
        <p:spPr>
          <a:xfrm>
            <a:off x="6997868" y="4959507"/>
            <a:ext cx="1174001" cy="307777"/>
          </a:xfrm>
          <a:prstGeom prst="rect">
            <a:avLst/>
          </a:prstGeom>
          <a:noFill/>
        </p:spPr>
        <p:txBody>
          <a:bodyPr wrap="square">
            <a:spAutoFit/>
          </a:bodyPr>
          <a:lstStyle/>
          <a:p>
            <a:r>
              <a:rPr lang="zh-CN" altLang="en-US" sz="1400" kern="100" dirty="0">
                <a:latin typeface="Times New Roman" panose="02020603050405020304" pitchFamily="18" charset="0"/>
                <a:ea typeface="微软雅黑" panose="020B0503020204020204" charset="-122"/>
                <a:cs typeface="Times New Roman" panose="02020603050405020304" pitchFamily="18" charset="0"/>
              </a:rPr>
              <a:t>求解可得：</a:t>
            </a:r>
            <a:endParaRPr lang="zh-CN" altLang="en-US" sz="1400" dirty="0">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59" name="对象 58"/>
          <p:cNvGraphicFramePr>
            <a:graphicFrameLocks noChangeAspect="1"/>
          </p:cNvGraphicFramePr>
          <p:nvPr/>
        </p:nvGraphicFramePr>
        <p:xfrm>
          <a:off x="7633813" y="5285508"/>
          <a:ext cx="936713" cy="307777"/>
        </p:xfrm>
        <a:graphic>
          <a:graphicData uri="http://schemas.openxmlformats.org/presentationml/2006/ole">
            <mc:AlternateContent xmlns:mc="http://schemas.openxmlformats.org/markup-compatibility/2006">
              <mc:Choice xmlns:v="urn:schemas-microsoft-com:vml" Requires="v">
                <p:oleObj name="Equation" r:id="rId11" imgW="669290" imgH="220980" progId="Equation.DSMT4">
                  <p:embed/>
                </p:oleObj>
              </mc:Choice>
              <mc:Fallback>
                <p:oleObj name="Equation" r:id="rId11" imgW="669290" imgH="220980" progId="Equation.DSMT4">
                  <p:embed/>
                  <p:pic>
                    <p:nvPicPr>
                      <p:cNvPr id="0" name="对象 58"/>
                      <p:cNvPicPr/>
                      <p:nvPr/>
                    </p:nvPicPr>
                    <p:blipFill>
                      <a:blip r:embed="rId12"/>
                      <a:stretch>
                        <a:fillRect/>
                      </a:stretch>
                    </p:blipFill>
                    <p:spPr>
                      <a:xfrm>
                        <a:off x="7633813" y="5285508"/>
                        <a:ext cx="936713" cy="307777"/>
                      </a:xfrm>
                      <a:prstGeom prst="rect">
                        <a:avLst/>
                      </a:prstGeom>
                    </p:spPr>
                  </p:pic>
                </p:oleObj>
              </mc:Fallback>
            </mc:AlternateContent>
          </a:graphicData>
        </a:graphic>
      </p:graphicFrame>
      <p:graphicFrame>
        <p:nvGraphicFramePr>
          <p:cNvPr id="60" name="对象 59"/>
          <p:cNvGraphicFramePr>
            <a:graphicFrameLocks noChangeAspect="1"/>
          </p:cNvGraphicFramePr>
          <p:nvPr/>
        </p:nvGraphicFramePr>
        <p:xfrm>
          <a:off x="8759628" y="5273904"/>
          <a:ext cx="1183845" cy="275690"/>
        </p:xfrm>
        <a:graphic>
          <a:graphicData uri="http://schemas.openxmlformats.org/presentationml/2006/ole">
            <mc:AlternateContent xmlns:mc="http://schemas.openxmlformats.org/markup-compatibility/2006">
              <mc:Choice xmlns:v="urn:schemas-microsoft-com:vml" Requires="v">
                <p:oleObj name="Equation" r:id="rId13" imgW="696595" imgH="163195" progId="Equation.DSMT4">
                  <p:embed/>
                </p:oleObj>
              </mc:Choice>
              <mc:Fallback>
                <p:oleObj name="Equation" r:id="rId13" imgW="696595" imgH="163195" progId="Equation.DSMT4">
                  <p:embed/>
                  <p:pic>
                    <p:nvPicPr>
                      <p:cNvPr id="0" name="对象 59"/>
                      <p:cNvPicPr/>
                      <p:nvPr/>
                    </p:nvPicPr>
                    <p:blipFill>
                      <a:blip r:embed="rId14"/>
                      <a:stretch>
                        <a:fillRect/>
                      </a:stretch>
                    </p:blipFill>
                    <p:spPr>
                      <a:xfrm>
                        <a:off x="8759628" y="5273904"/>
                        <a:ext cx="1183845" cy="275690"/>
                      </a:xfrm>
                      <a:prstGeom prst="rect">
                        <a:avLst/>
                      </a:prstGeom>
                    </p:spPr>
                  </p:pic>
                </p:oleObj>
              </mc:Fallback>
            </mc:AlternateContent>
          </a:graphicData>
        </a:graphic>
      </p:graphicFrame>
      <p:sp>
        <p:nvSpPr>
          <p:cNvPr id="61" name="文本框 60"/>
          <p:cNvSpPr txBox="1"/>
          <p:nvPr/>
        </p:nvSpPr>
        <p:spPr>
          <a:xfrm>
            <a:off x="7049728" y="5649727"/>
            <a:ext cx="2203617" cy="307777"/>
          </a:xfrm>
          <a:prstGeom prst="rect">
            <a:avLst/>
          </a:prstGeom>
          <a:noFill/>
        </p:spPr>
        <p:txBody>
          <a:bodyPr wrap="square">
            <a:spAutoFit/>
          </a:bodyPr>
          <a:lstStyle/>
          <a:p>
            <a:r>
              <a:rPr lang="zh-CN" altLang="en-US" sz="1400" kern="100" dirty="0">
                <a:latin typeface="Times New Roman" panose="02020603050405020304" pitchFamily="18" charset="0"/>
                <a:ea typeface="微软雅黑" panose="020B0503020204020204" charset="-122"/>
                <a:cs typeface="Times New Roman" panose="02020603050405020304" pitchFamily="18" charset="0"/>
              </a:rPr>
              <a:t>因此，房价预测模型为：</a:t>
            </a:r>
            <a:endParaRPr lang="zh-CN" altLang="en-US" sz="1400" dirty="0">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62" name="对象 61"/>
          <p:cNvGraphicFramePr>
            <a:graphicFrameLocks noChangeAspect="1"/>
          </p:cNvGraphicFramePr>
          <p:nvPr/>
        </p:nvGraphicFramePr>
        <p:xfrm>
          <a:off x="7714610" y="6030004"/>
          <a:ext cx="2564808" cy="307777"/>
        </p:xfrm>
        <a:graphic>
          <a:graphicData uri="http://schemas.openxmlformats.org/presentationml/2006/ole">
            <mc:AlternateContent xmlns:mc="http://schemas.openxmlformats.org/markup-compatibility/2006">
              <mc:Choice xmlns:v="urn:schemas-microsoft-com:vml" Requires="v">
                <p:oleObj name="Equation" r:id="rId15" imgW="1668780" imgH="201295" progId="Equation.DSMT4">
                  <p:embed/>
                </p:oleObj>
              </mc:Choice>
              <mc:Fallback>
                <p:oleObj name="Equation" r:id="rId15" imgW="1668780" imgH="201295" progId="Equation.DSMT4">
                  <p:embed/>
                  <p:pic>
                    <p:nvPicPr>
                      <p:cNvPr id="0" name="对象 61"/>
                      <p:cNvPicPr/>
                      <p:nvPr/>
                    </p:nvPicPr>
                    <p:blipFill>
                      <a:blip r:embed="rId16"/>
                      <a:stretch>
                        <a:fillRect/>
                      </a:stretch>
                    </p:blipFill>
                    <p:spPr>
                      <a:xfrm>
                        <a:off x="7714610" y="6030004"/>
                        <a:ext cx="2564808" cy="307777"/>
                      </a:xfrm>
                      <a:prstGeom prst="rect">
                        <a:avLst/>
                      </a:prstGeom>
                    </p:spPr>
                  </p:pic>
                </p:oleObj>
              </mc:Fallback>
            </mc:AlternateContent>
          </a:graphicData>
        </a:graphic>
      </p:graphicFrame>
      <p:sp>
        <p:nvSpPr>
          <p:cNvPr id="64" name="文本框 63"/>
          <p:cNvSpPr txBox="1"/>
          <p:nvPr/>
        </p:nvSpPr>
        <p:spPr>
          <a:xfrm>
            <a:off x="1532404" y="5719428"/>
            <a:ext cx="2818350"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342900" indent="-342900">
              <a:buFont typeface="Wingdings" panose="05000000000000000000" pitchFamily="2" charset="2"/>
              <a:buChar char="p"/>
            </a:pPr>
            <a:r>
              <a:rPr lang="zh-CN" altLang="en-US" sz="2400" kern="1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是否存在一条最优的直线？</a:t>
            </a:r>
            <a:endParaRPr lang="zh-CN" altLang="en-US" sz="2400"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5"/>
                                        </p:tgtEl>
                                      </p:cBhvr>
                                      <p:by x="200000" y="200000"/>
                                    </p:animScale>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par>
                                <p:cTn id="16" presetID="16" presetClass="entr" presetSubtype="21"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barn(inVertical)">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0" nodeType="clickEffect">
                                  <p:stCondLst>
                                    <p:cond delay="0"/>
                                  </p:stCondLst>
                                  <p:childTnLst>
                                    <p:animScale>
                                      <p:cBhvr>
                                        <p:cTn id="30" dur="2000" fill="hold"/>
                                        <p:tgtEl>
                                          <p:spTgt spid="17"/>
                                        </p:tgtEl>
                                      </p:cBhvr>
                                      <p:by x="150000" y="150000"/>
                                    </p:animScale>
                                  </p:childTnLst>
                                </p:cTn>
                              </p:par>
                              <p:par>
                                <p:cTn id="31" presetID="6" presetClass="emph" presetSubtype="0" fill="hold" grpId="0" nodeType="withEffect">
                                  <p:stCondLst>
                                    <p:cond delay="0"/>
                                  </p:stCondLst>
                                  <p:childTnLst>
                                    <p:animScale>
                                      <p:cBhvr>
                                        <p:cTn id="32" dur="2000" fill="hold"/>
                                        <p:tgtEl>
                                          <p:spTgt spid="18"/>
                                        </p:tgtEl>
                                      </p:cBhvr>
                                      <p:by x="150000" y="150000"/>
                                    </p:animScale>
                                  </p:childTnLst>
                                </p:cTn>
                              </p:par>
                              <p:par>
                                <p:cTn id="33" presetID="6" presetClass="emph" presetSubtype="0" fill="hold" grpId="0" nodeType="withEffect">
                                  <p:stCondLst>
                                    <p:cond delay="0"/>
                                  </p:stCondLst>
                                  <p:childTnLst>
                                    <p:animScale>
                                      <p:cBhvr>
                                        <p:cTn id="34" dur="2000" fill="hold"/>
                                        <p:tgtEl>
                                          <p:spTgt spid="16"/>
                                        </p:tgtEl>
                                      </p:cBhvr>
                                      <p:by x="200000" y="200000"/>
                                    </p:animScale>
                                  </p:childTnLst>
                                </p:cTn>
                              </p:par>
                            </p:childTnLst>
                          </p:cTn>
                        </p:par>
                        <p:par>
                          <p:cTn id="35" fill="hold">
                            <p:stCondLst>
                              <p:cond delay="2000"/>
                            </p:stCondLst>
                            <p:childTnLst>
                              <p:par>
                                <p:cTn id="36" presetID="1"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childTnLst>
                                </p:cTn>
                              </p:par>
                            </p:childTnLst>
                          </p:cTn>
                        </p:par>
                        <p:par>
                          <p:cTn id="38" fill="hold">
                            <p:stCondLst>
                              <p:cond delay="2000"/>
                            </p:stCondLst>
                            <p:childTnLst>
                              <p:par>
                                <p:cTn id="39" presetID="1" presetClass="entr" presetSubtype="0" fill="hold" nodeType="after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 grpId="0" animBg="1"/>
      <p:bldP spid="16" grpId="0" animBg="1"/>
      <p:bldP spid="17" grpId="0" animBg="1"/>
      <p:bldP spid="18" grpId="0" animBg="1"/>
      <p:bldP spid="21" grpId="0" animBg="1"/>
      <p:bldP spid="36" grpId="0" animBg="1"/>
      <p:bldP spid="57" grpId="0"/>
      <p:bldP spid="58" grpId="0"/>
      <p:bldP spid="61" grpId="0"/>
      <p:bldP spid="6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6348413" y="815975"/>
          <a:ext cx="5761037" cy="2125664"/>
        </p:xfrm>
        <a:graphic>
          <a:graphicData uri="http://schemas.openxmlformats.org/drawingml/2006/table">
            <a:tbl>
              <a:tblPr firstRow="1" firstCol="1" bandRow="1" bandCol="1">
                <a:tableStyleId>{5C22544A-7EE6-4342-B048-85BDC9FD1C3A}</a:tableStyleId>
              </a:tblPr>
              <a:tblGrid>
                <a:gridCol w="1250751">
                  <a:extLst>
                    <a:ext uri="{9D8B030D-6E8A-4147-A177-3AD203B41FA5}">
                      <a16:colId xmlns:a16="http://schemas.microsoft.com/office/drawing/2014/main" val="20000"/>
                    </a:ext>
                  </a:extLst>
                </a:gridCol>
                <a:gridCol w="1971829">
                  <a:extLst>
                    <a:ext uri="{9D8B030D-6E8A-4147-A177-3AD203B41FA5}">
                      <a16:colId xmlns:a16="http://schemas.microsoft.com/office/drawing/2014/main" val="20001"/>
                    </a:ext>
                  </a:extLst>
                </a:gridCol>
                <a:gridCol w="1363509">
                  <a:extLst>
                    <a:ext uri="{9D8B030D-6E8A-4147-A177-3AD203B41FA5}">
                      <a16:colId xmlns:a16="http://schemas.microsoft.com/office/drawing/2014/main" val="20002"/>
                    </a:ext>
                  </a:extLst>
                </a:gridCol>
                <a:gridCol w="1174948">
                  <a:extLst>
                    <a:ext uri="{9D8B030D-6E8A-4147-A177-3AD203B41FA5}">
                      <a16:colId xmlns:a16="http://schemas.microsoft.com/office/drawing/2014/main" val="20003"/>
                    </a:ext>
                  </a:extLst>
                </a:gridCol>
              </a:tblGrid>
              <a:tr h="630187">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编号</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accent2">
                        <a:lumMod val="20000"/>
                        <a:lumOff val="80000"/>
                      </a:schemeClr>
                    </a:solidFill>
                  </a:tcPr>
                </a:tc>
                <a:tc>
                  <a:txBody>
                    <a:bodyPr/>
                    <a:lstStyle/>
                    <a:p>
                      <a:pPr indent="228600" algn="ctr">
                        <a:lnSpc>
                          <a:spcPct val="120000"/>
                        </a:lnSpc>
                        <a:buNone/>
                      </a:pPr>
                      <a:r>
                        <a:rPr lang="zh-CN" sz="1800" kern="100" dirty="0">
                          <a:solidFill>
                            <a:srgbClr val="FF0000"/>
                          </a:solidFill>
                          <a:effectLst/>
                          <a:latin typeface="Comic Sans MS" panose="030F0702030302020204" pitchFamily="66" charset="0"/>
                          <a:ea typeface="黑体" panose="02010609060101010101" pitchFamily="49" charset="-122"/>
                        </a:rPr>
                        <a:t>房屋面积（平方米）</a:t>
                      </a:r>
                      <a:endParaRPr lang="zh-CN" sz="18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bg2">
                        <a:lumMod val="40000"/>
                        <a:lumOff val="60000"/>
                      </a:schemeClr>
                    </a:solidFill>
                  </a:tcPr>
                </a:tc>
                <a:tc>
                  <a:txBody>
                    <a:bodyPr/>
                    <a:lstStyle/>
                    <a:p>
                      <a:pPr indent="228600" algn="ctr">
                        <a:lnSpc>
                          <a:spcPct val="120000"/>
                        </a:lnSpc>
                        <a:buNone/>
                      </a:pPr>
                      <a:r>
                        <a:rPr lang="zh-CN" sz="1800" kern="100" dirty="0">
                          <a:solidFill>
                            <a:srgbClr val="FF0000"/>
                          </a:solidFill>
                          <a:effectLst/>
                          <a:latin typeface="Comic Sans MS" panose="030F0702030302020204" pitchFamily="66" charset="0"/>
                          <a:ea typeface="黑体" panose="02010609060101010101" pitchFamily="49" charset="-122"/>
                        </a:rPr>
                        <a:t>房间数</a:t>
                      </a:r>
                      <a:endParaRPr lang="zh-CN" sz="18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bg2">
                        <a:lumMod val="40000"/>
                        <a:lumOff val="60000"/>
                      </a:schemeClr>
                    </a:solidFill>
                  </a:tcPr>
                </a:tc>
                <a:tc>
                  <a:txBody>
                    <a:bodyPr/>
                    <a:lstStyle/>
                    <a:p>
                      <a:pPr indent="228600" algn="ctr">
                        <a:lnSpc>
                          <a:spcPct val="120000"/>
                        </a:lnSpc>
                        <a:buNone/>
                      </a:pPr>
                      <a:r>
                        <a:rPr lang="zh-CN" sz="1800" kern="100" dirty="0">
                          <a:solidFill>
                            <a:schemeClr val="tx1"/>
                          </a:solidFill>
                          <a:effectLst/>
                          <a:latin typeface="Comic Sans MS" panose="030F0702030302020204" pitchFamily="66" charset="0"/>
                          <a:ea typeface="黑体" panose="02010609060101010101" pitchFamily="49" charset="-122"/>
                        </a:rPr>
                        <a:t>房价（万元）</a:t>
                      </a:r>
                      <a:endParaRPr lang="zh-CN" sz="18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accent1">
                        <a:lumMod val="90000"/>
                      </a:schemeClr>
                    </a:solidFill>
                  </a:tcPr>
                </a:tc>
                <a:extLst>
                  <a:ext uri="{0D108BD9-81ED-4DB2-BD59-A6C34878D82A}">
                    <a16:rowId xmlns:a16="http://schemas.microsoft.com/office/drawing/2014/main" val="10000"/>
                  </a:ext>
                </a:extLst>
              </a:tr>
              <a:tr h="369080">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1</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accent2">
                        <a:lumMod val="20000"/>
                        <a:lumOff val="80000"/>
                      </a:schemeClr>
                    </a:solidFill>
                  </a:tcPr>
                </a:tc>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100</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bg2">
                        <a:lumMod val="40000"/>
                        <a:lumOff val="60000"/>
                      </a:schemeClr>
                    </a:solidFill>
                  </a:tcPr>
                </a:tc>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3</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bg2">
                        <a:lumMod val="40000"/>
                        <a:lumOff val="60000"/>
                      </a:schemeClr>
                    </a:solidFill>
                  </a:tcPr>
                </a:tc>
                <a:tc>
                  <a:txBody>
                    <a:bodyPr/>
                    <a:lstStyle/>
                    <a:p>
                      <a:pPr indent="228600" algn="ctr">
                        <a:lnSpc>
                          <a:spcPct val="120000"/>
                        </a:lnSpc>
                        <a:buNone/>
                      </a:pPr>
                      <a:r>
                        <a:rPr lang="en-US" sz="1800" kern="100">
                          <a:effectLst/>
                          <a:latin typeface="Comic Sans MS" panose="030F0702030302020204" pitchFamily="66" charset="0"/>
                          <a:ea typeface="黑体" panose="02010609060101010101" pitchFamily="49" charset="-122"/>
                        </a:rPr>
                        <a:t>210</a:t>
                      </a:r>
                      <a:endParaRPr lang="zh-CN" sz="18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accent1">
                        <a:lumMod val="90000"/>
                      </a:schemeClr>
                    </a:solidFill>
                  </a:tcPr>
                </a:tc>
                <a:extLst>
                  <a:ext uri="{0D108BD9-81ED-4DB2-BD59-A6C34878D82A}">
                    <a16:rowId xmlns:a16="http://schemas.microsoft.com/office/drawing/2014/main" val="10001"/>
                  </a:ext>
                </a:extLst>
              </a:tr>
              <a:tr h="388237">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2</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accent2">
                        <a:lumMod val="20000"/>
                        <a:lumOff val="80000"/>
                      </a:schemeClr>
                    </a:solidFill>
                  </a:tcPr>
                </a:tc>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50</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bg2">
                        <a:lumMod val="40000"/>
                        <a:lumOff val="60000"/>
                      </a:schemeClr>
                    </a:solidFill>
                  </a:tcPr>
                </a:tc>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1</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bg2">
                        <a:lumMod val="40000"/>
                        <a:lumOff val="60000"/>
                      </a:schemeClr>
                    </a:solidFill>
                  </a:tcPr>
                </a:tc>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60</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accent1">
                        <a:lumMod val="90000"/>
                      </a:schemeClr>
                    </a:solidFill>
                  </a:tcPr>
                </a:tc>
                <a:extLst>
                  <a:ext uri="{0D108BD9-81ED-4DB2-BD59-A6C34878D82A}">
                    <a16:rowId xmlns:a16="http://schemas.microsoft.com/office/drawing/2014/main" val="10002"/>
                  </a:ext>
                </a:extLst>
              </a:tr>
              <a:tr h="369080">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3</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accent2">
                        <a:lumMod val="20000"/>
                        <a:lumOff val="80000"/>
                      </a:schemeClr>
                    </a:solidFill>
                  </a:tcPr>
                </a:tc>
                <a:tc>
                  <a:txBody>
                    <a:bodyPr/>
                    <a:lstStyle/>
                    <a:p>
                      <a:pPr indent="228600" algn="ctr">
                        <a:lnSpc>
                          <a:spcPct val="120000"/>
                        </a:lnSpc>
                        <a:buNone/>
                      </a:pPr>
                      <a:r>
                        <a:rPr lang="en-US" sz="1800" kern="100">
                          <a:effectLst/>
                          <a:latin typeface="Comic Sans MS" panose="030F0702030302020204" pitchFamily="66" charset="0"/>
                          <a:ea typeface="黑体" panose="02010609060101010101" pitchFamily="49" charset="-122"/>
                        </a:rPr>
                        <a:t>200</a:t>
                      </a:r>
                      <a:endParaRPr lang="zh-CN" sz="18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bg2">
                        <a:lumMod val="40000"/>
                        <a:lumOff val="60000"/>
                      </a:schemeClr>
                    </a:solidFill>
                  </a:tcPr>
                </a:tc>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4</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bg2">
                        <a:lumMod val="40000"/>
                        <a:lumOff val="60000"/>
                      </a:schemeClr>
                    </a:solidFill>
                  </a:tcPr>
                </a:tc>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400</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accent1">
                        <a:lumMod val="90000"/>
                      </a:schemeClr>
                    </a:solidFill>
                  </a:tcPr>
                </a:tc>
                <a:extLst>
                  <a:ext uri="{0D108BD9-81ED-4DB2-BD59-A6C34878D82A}">
                    <a16:rowId xmlns:a16="http://schemas.microsoft.com/office/drawing/2014/main" val="10003"/>
                  </a:ext>
                </a:extLst>
              </a:tr>
              <a:tr h="369080">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4</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accent2">
                        <a:lumMod val="20000"/>
                        <a:lumOff val="80000"/>
                      </a:schemeClr>
                    </a:solidFill>
                  </a:tcPr>
                </a:tc>
                <a:tc>
                  <a:txBody>
                    <a:bodyPr/>
                    <a:lstStyle/>
                    <a:p>
                      <a:pPr indent="228600" algn="ctr">
                        <a:lnSpc>
                          <a:spcPct val="120000"/>
                        </a:lnSpc>
                        <a:buNone/>
                      </a:pPr>
                      <a:r>
                        <a:rPr lang="en-US" sz="1800" kern="100">
                          <a:effectLst/>
                          <a:latin typeface="Comic Sans MS" panose="030F0702030302020204" pitchFamily="66" charset="0"/>
                          <a:ea typeface="黑体" panose="02010609060101010101" pitchFamily="49" charset="-122"/>
                        </a:rPr>
                        <a:t>80</a:t>
                      </a:r>
                      <a:endParaRPr lang="zh-CN" sz="18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bg2">
                        <a:lumMod val="40000"/>
                        <a:lumOff val="60000"/>
                      </a:schemeClr>
                    </a:solidFill>
                  </a:tcPr>
                </a:tc>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2</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bg2">
                        <a:lumMod val="40000"/>
                        <a:lumOff val="60000"/>
                      </a:schemeClr>
                    </a:solidFill>
                  </a:tcPr>
                </a:tc>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90</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accent1">
                        <a:lumMod val="90000"/>
                      </a:schemeClr>
                    </a:solidFill>
                  </a:tcPr>
                </a:tc>
                <a:extLst>
                  <a:ext uri="{0D108BD9-81ED-4DB2-BD59-A6C34878D82A}">
                    <a16:rowId xmlns:a16="http://schemas.microsoft.com/office/drawing/2014/main" val="10004"/>
                  </a:ext>
                </a:extLst>
              </a:tr>
            </a:tbl>
          </a:graphicData>
        </a:graphic>
      </p:graphicFrame>
      <p:sp>
        <p:nvSpPr>
          <p:cNvPr id="6" name="文本框 50"/>
          <p:cNvSpPr txBox="1"/>
          <p:nvPr/>
        </p:nvSpPr>
        <p:spPr>
          <a:xfrm>
            <a:off x="7859713" y="420688"/>
            <a:ext cx="3636962" cy="395287"/>
          </a:xfrm>
          <a:prstGeom prst="rect">
            <a:avLst/>
          </a:prstGeom>
          <a:noFill/>
          <a:ln w="9525">
            <a:noFill/>
          </a:ln>
        </p:spPr>
        <p:txBody>
          <a:bodyPr>
            <a:spAutoFit/>
          </a:bodyPr>
          <a:ls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indent="228600" algn="ctr">
              <a:lnSpc>
                <a:spcPct val="120000"/>
              </a:lnSpc>
              <a:spcAft>
                <a:spcPts val="600"/>
              </a:spcAft>
              <a:defRPr/>
            </a:pPr>
            <a:r>
              <a:rPr lang="zh-CN" altLang="en-US" sz="1800" kern="100" dirty="0">
                <a:latin typeface="Comic Sans MS" panose="030F0702030302020204" pitchFamily="66" charset="0"/>
                <a:ea typeface="黑体" panose="02010609060101010101" pitchFamily="49" charset="-122"/>
                <a:cs typeface="Times New Roman" panose="02020603050405020304" pitchFamily="18" charset="0"/>
              </a:rPr>
              <a:t>表</a:t>
            </a:r>
            <a:r>
              <a:rPr lang="en-US" altLang="zh-CN" sz="1800" kern="100" dirty="0">
                <a:latin typeface="Comic Sans MS" panose="030F0702030302020204" pitchFamily="66" charset="0"/>
                <a:ea typeface="黑体" panose="02010609060101010101" pitchFamily="49" charset="-122"/>
                <a:cs typeface="Times New Roman" panose="02020603050405020304" pitchFamily="18" charset="0"/>
              </a:rPr>
              <a:t>4. </a:t>
            </a:r>
            <a:r>
              <a:rPr lang="zh-CN" altLang="en-US" sz="1800" kern="100" dirty="0">
                <a:latin typeface="Comic Sans MS" panose="030F0702030302020204" pitchFamily="66" charset="0"/>
                <a:ea typeface="黑体" panose="02010609060101010101" pitchFamily="49" charset="-122"/>
                <a:cs typeface="Times New Roman" panose="02020603050405020304" pitchFamily="18" charset="0"/>
              </a:rPr>
              <a:t>关于房价预测的数据集</a:t>
            </a:r>
            <a:endParaRPr lang="zh-CN" altLang="zh-CN" sz="1800" kern="10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2" name="TextBox 2"/>
          <p:cNvSpPr txBox="1"/>
          <p:nvPr/>
        </p:nvSpPr>
        <p:spPr>
          <a:xfrm>
            <a:off x="3756025" y="-11113"/>
            <a:ext cx="3635375" cy="769938"/>
          </a:xfrm>
          <a:prstGeom prst="rect">
            <a:avLst/>
          </a:prstGeom>
          <a:noFill/>
        </p:spPr>
        <p:txBody>
          <a:bodyPr>
            <a:spAutoFit/>
          </a:bodyPr>
          <a:lstStyle/>
          <a:p>
            <a:pPr algn="ctr">
              <a:spcBef>
                <a:spcPts val="0"/>
              </a:spcBef>
              <a:spcAft>
                <a:spcPts val="600"/>
              </a:spcAft>
              <a:defRPr/>
            </a:pPr>
            <a:r>
              <a:rPr lang="zh-CN" altLang="en-US" sz="4400" kern="0" dirty="0">
                <a:ea typeface="黑体" panose="02010609060101010101" pitchFamily="49" charset="-122"/>
                <a:cs typeface="Times New Roman" panose="02020603050405020304" pitchFamily="18" charset="0"/>
                <a:sym typeface="+mn-ea"/>
              </a:rPr>
              <a:t>房价预测问题</a:t>
            </a:r>
            <a:endParaRPr lang="zh-CN" altLang="en-US" sz="4400" kern="0" dirty="0">
              <a:latin typeface="黑体" panose="02010609060101010101" pitchFamily="49" charset="-122"/>
              <a:ea typeface="黑体" panose="02010609060101010101" pitchFamily="49" charset="-122"/>
              <a:cs typeface="黑体" panose="02010609060101010101" pitchFamily="49" charset="-122"/>
            </a:endParaRPr>
          </a:p>
        </p:txBody>
      </p:sp>
      <p:sp>
        <p:nvSpPr>
          <p:cNvPr id="3" name="文本框 2"/>
          <p:cNvSpPr txBox="1">
            <a:spLocks noRot="1" noChangeAspect="1" noMove="1" noResize="1" noEditPoints="1" noAdjustHandles="1" noChangeArrowheads="1" noChangeShapeType="1" noTextEdit="1"/>
          </p:cNvSpPr>
          <p:nvPr/>
        </p:nvSpPr>
        <p:spPr>
          <a:xfrm>
            <a:off x="72008" y="2204864"/>
            <a:ext cx="12036660" cy="3917676"/>
          </a:xfrm>
          <a:prstGeom prst="rect">
            <a:avLst/>
          </a:prstGeom>
          <a:blipFill>
            <a:blip r:embed="rId2"/>
            <a:stretch>
              <a:fillRect l="-456" t="-1246" b="-1558"/>
            </a:stretch>
          </a:blipFill>
        </p:spPr>
        <p:txBody>
          <a:bodyPr/>
          <a:lstStyle/>
          <a:p>
            <a:pPr>
              <a:defRPr/>
            </a:pPr>
            <a:r>
              <a:rPr lang="zh-CN" altLang="en-US">
                <a:noFill/>
              </a:rPr>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8"/>
            <a:ext cx="12192000" cy="688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27013" y="706438"/>
            <a:ext cx="11737975" cy="3082602"/>
          </a:xfrm>
          <a:prstGeom prst="rect">
            <a:avLst/>
          </a:prstGeom>
          <a:noFill/>
        </p:spPr>
        <p:txBody>
          <a:bodyPr/>
          <a:lstStyle/>
          <a:p>
            <a:pPr marL="288290" lvl="1" indent="-288290">
              <a:spcBef>
                <a:spcPts val="0"/>
              </a:spcBef>
              <a:spcAft>
                <a:spcPts val="600"/>
              </a:spcAft>
              <a:buFont typeface="Wingdings" panose="05000000000000000000" charset="0"/>
              <a:buChar char="p"/>
              <a:defRPr/>
            </a:pPr>
            <a:r>
              <a:rPr lang="zh-CN" altLang="zh-CN" sz="2000" kern="0" dirty="0">
                <a:solidFill>
                  <a:srgbClr val="FF0000"/>
                </a:solidFill>
                <a:ea typeface="黑体" panose="02010609060101010101" pitchFamily="49" charset="-122"/>
                <a:cs typeface="Times New Roman" panose="02020603050405020304" pitchFamily="18" charset="0"/>
              </a:rPr>
              <a:t>决策树（</a:t>
            </a:r>
            <a:r>
              <a:rPr lang="en-US" altLang="zh-CN" sz="2000" kern="0" dirty="0">
                <a:solidFill>
                  <a:srgbClr val="FF0000"/>
                </a:solidFill>
                <a:ea typeface="黑体" panose="02010609060101010101" pitchFamily="49" charset="-122"/>
                <a:cs typeface="Times New Roman" panose="02020603050405020304" pitchFamily="18" charset="0"/>
              </a:rPr>
              <a:t>decision tree</a:t>
            </a:r>
            <a:r>
              <a:rPr lang="zh-CN" altLang="zh-CN" sz="2000" kern="0" dirty="0">
                <a:solidFill>
                  <a:srgbClr val="FF0000"/>
                </a:solidFill>
                <a:ea typeface="黑体" panose="02010609060101010101" pitchFamily="49" charset="-122"/>
                <a:cs typeface="Times New Roman" panose="02020603050405020304" pitchFamily="18" charset="0"/>
              </a:rPr>
              <a:t>）是一种呈树形结构的机器学习模型，主要由节点和连接节点的有向边组成，其中节点分为内部节点和叶子节点，内部节点对应样本的特征，叶子节点对应样本的标签</a:t>
            </a:r>
            <a:endParaRPr lang="en-US" altLang="zh-CN" sz="2000" kern="0" dirty="0">
              <a:solidFill>
                <a:srgbClr val="FF0000"/>
              </a:solidFill>
              <a:ea typeface="黑体" panose="02010609060101010101" pitchFamily="49" charset="-122"/>
              <a:cs typeface="Times New Roman" panose="02020603050405020304" pitchFamily="18" charset="0"/>
            </a:endParaRPr>
          </a:p>
          <a:p>
            <a:pPr marL="288290" lvl="1" indent="-288290">
              <a:spcBef>
                <a:spcPts val="0"/>
              </a:spcBef>
              <a:spcAft>
                <a:spcPts val="600"/>
              </a:spcAft>
              <a:buFont typeface="Wingdings" panose="05000000000000000000" charset="0"/>
              <a:buChar char="p"/>
              <a:defRPr/>
            </a:pPr>
            <a:r>
              <a:rPr lang="zh-CN" altLang="en-US" sz="2000" kern="0" dirty="0">
                <a:ea typeface="黑体" panose="02010609060101010101" pitchFamily="49" charset="-122"/>
                <a:cs typeface="Times New Roman" panose="02020603050405020304" pitchFamily="18" charset="0"/>
              </a:rPr>
              <a:t>下</a:t>
            </a:r>
            <a:r>
              <a:rPr lang="zh-CN" altLang="zh-CN" sz="2000" kern="0" dirty="0">
                <a:ea typeface="黑体" panose="02010609060101010101" pitchFamily="49" charset="-122"/>
                <a:cs typeface="Times New Roman" panose="02020603050405020304" pitchFamily="18" charset="0"/>
              </a:rPr>
              <a:t>图给出了一棵决策树，其中的椭圆和方框分别表示内部节点和叶子节点。根节点“音色”有两个子节点，对应特征“音色”的两个取值“正常”与“低沉”；内部结点“质地”有两个子节点，对应特征“质地”的两个取值“均匀”与“粗糙”</a:t>
            </a:r>
            <a:endParaRPr lang="en-US" altLang="zh-CN" sz="2000" kern="0" dirty="0">
              <a:ea typeface="黑体" panose="02010609060101010101" pitchFamily="49" charset="-122"/>
              <a:cs typeface="Times New Roman" panose="02020603050405020304" pitchFamily="18" charset="0"/>
            </a:endParaRPr>
          </a:p>
          <a:p>
            <a:pPr marL="288290" lvl="1" indent="-288290">
              <a:spcBef>
                <a:spcPts val="0"/>
              </a:spcBef>
              <a:spcAft>
                <a:spcPts val="600"/>
              </a:spcAft>
              <a:buFont typeface="Wingdings" panose="05000000000000000000" charset="0"/>
              <a:buChar char="p"/>
              <a:defRPr/>
            </a:pPr>
            <a:r>
              <a:rPr lang="zh-CN" altLang="zh-CN" sz="2000" kern="0" dirty="0">
                <a:solidFill>
                  <a:srgbClr val="0000CC"/>
                </a:solidFill>
                <a:ea typeface="黑体" panose="02010609060101010101" pitchFamily="49" charset="-122"/>
                <a:cs typeface="Times New Roman" panose="02020603050405020304" pitchFamily="18" charset="0"/>
              </a:rPr>
              <a:t>基于该决策树，可以对某硬币的真伪进行预测。给定一棵决策树，它的预测过程是：从树的根结点开始，对样本的相应特征进行测试，根据测试结果将样本分配到其子节点中，每个子节点对应该特征的一个取值；如此递归地对样本进行特征取值的测试并根据测试结果将样本分配到子节点中，直至达到叶子节点，最后预测样本的标签为叶子节点的标记</a:t>
            </a:r>
            <a:endParaRPr lang="en-US" altLang="zh-CN" sz="2000" kern="0" dirty="0">
              <a:solidFill>
                <a:srgbClr val="0000CC"/>
              </a:solidFill>
              <a:ea typeface="黑体" panose="02010609060101010101" pitchFamily="49" charset="-122"/>
              <a:cs typeface="Times New Roman" panose="02020603050405020304" pitchFamily="18" charset="0"/>
            </a:endParaRPr>
          </a:p>
          <a:p>
            <a:pPr marL="288290" lvl="1" indent="-288290">
              <a:spcBef>
                <a:spcPts val="0"/>
              </a:spcBef>
              <a:spcAft>
                <a:spcPts val="600"/>
              </a:spcAft>
              <a:buFont typeface="Wingdings" panose="05000000000000000000" charset="0"/>
              <a:buChar char="p"/>
              <a:defRPr/>
            </a:pPr>
            <a:endParaRPr lang="zh-CN" altLang="zh-CN" kern="0" dirty="0">
              <a:ea typeface="黑体" panose="02010609060101010101" pitchFamily="49" charset="-122"/>
              <a:cs typeface="Times New Roman" panose="02020603050405020304" pitchFamily="18" charset="0"/>
            </a:endParaRPr>
          </a:p>
          <a:p>
            <a:pPr marL="288290" lvl="1" indent="-288290">
              <a:spcBef>
                <a:spcPts val="0"/>
              </a:spcBef>
              <a:spcAft>
                <a:spcPts val="600"/>
              </a:spcAft>
              <a:buFont typeface="Wingdings" panose="05000000000000000000" charset="0"/>
              <a:buChar char="p"/>
              <a:defRPr/>
            </a:pPr>
            <a:endParaRPr lang="zh-CN" altLang="zh-CN" kern="0" dirty="0">
              <a:ea typeface="黑体" panose="02010609060101010101" pitchFamily="49" charset="-122"/>
              <a:cs typeface="Times New Roman" panose="02020603050405020304" pitchFamily="18" charset="0"/>
            </a:endParaRPr>
          </a:p>
        </p:txBody>
      </p:sp>
      <p:sp>
        <p:nvSpPr>
          <p:cNvPr id="3" name="TextBox 2"/>
          <p:cNvSpPr txBox="1"/>
          <p:nvPr/>
        </p:nvSpPr>
        <p:spPr>
          <a:xfrm>
            <a:off x="2817813" y="0"/>
            <a:ext cx="6556375" cy="769938"/>
          </a:xfrm>
          <a:prstGeom prst="rect">
            <a:avLst/>
          </a:prstGeom>
          <a:noFill/>
        </p:spPr>
        <p:txBody>
          <a:bodyPr>
            <a:spAutoFit/>
          </a:bodyPr>
          <a:lstStyle/>
          <a:p>
            <a:pPr algn="ctr">
              <a:spcBef>
                <a:spcPts val="0"/>
              </a:spcBef>
              <a:spcAft>
                <a:spcPts val="600"/>
              </a:spcAft>
              <a:defRPr/>
            </a:pPr>
            <a:r>
              <a:rPr lang="zh-CN" altLang="en-US" sz="4400" b="1" kern="0" dirty="0">
                <a:solidFill>
                  <a:srgbClr val="0000CC"/>
                </a:solidFill>
                <a:ea typeface="黑体" panose="02010609060101010101" pitchFamily="49" charset="-122"/>
                <a:cs typeface="Times New Roman" panose="02020603050405020304" pitchFamily="18" charset="0"/>
                <a:sym typeface="+mn-ea"/>
              </a:rPr>
              <a:t>决策树</a:t>
            </a:r>
            <a:endParaRPr lang="zh-CN" altLang="en-US" sz="4400" b="1" kern="0" dirty="0">
              <a:solidFill>
                <a:srgbClr val="0000CC"/>
              </a:solidFill>
              <a:latin typeface="黑体" panose="02010609060101010101" pitchFamily="49" charset="-122"/>
              <a:ea typeface="黑体" panose="02010609060101010101" pitchFamily="49" charset="-122"/>
              <a:cs typeface="黑体" panose="02010609060101010101" pitchFamily="49" charset="-122"/>
            </a:endParaRPr>
          </a:p>
        </p:txBody>
      </p:sp>
      <p:pic>
        <p:nvPicPr>
          <p:cNvPr id="5632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3722688"/>
            <a:ext cx="6348412"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5051425" y="6472238"/>
            <a:ext cx="2089150" cy="393700"/>
          </a:xfrm>
          <a:prstGeom prst="rect">
            <a:avLst/>
          </a:prstGeom>
          <a:noFill/>
        </p:spPr>
        <p:txBody>
          <a:bodyPr>
            <a:spAutoFit/>
          </a:bodyPr>
          <a:lstStyle/>
          <a:p>
            <a:pPr indent="228600" algn="ctr">
              <a:lnSpc>
                <a:spcPct val="120000"/>
              </a:lnSpc>
              <a:defRPr/>
            </a:pPr>
            <a:r>
              <a:rPr lang="zh-CN" altLang="zh-CN" kern="100" dirty="0">
                <a:latin typeface="TimesNewRoman"/>
                <a:ea typeface="黑体" panose="02010609060101010101" pitchFamily="49" charset="-122"/>
                <a:cs typeface="Times New Roman" panose="02020603050405020304" pitchFamily="18" charset="0"/>
              </a:rPr>
              <a:t>决策树示意图</a:t>
            </a:r>
            <a:endParaRPr lang="zh-CN" altLang="zh-CN" kern="100" dirty="0">
              <a:latin typeface="TimesNewRoman"/>
              <a:ea typeface="仿宋"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17813" y="0"/>
            <a:ext cx="6556375" cy="769938"/>
          </a:xfrm>
          <a:prstGeom prst="rect">
            <a:avLst/>
          </a:prstGeom>
          <a:noFill/>
        </p:spPr>
        <p:txBody>
          <a:bodyPr>
            <a:spAutoFit/>
          </a:bodyPr>
          <a:lstStyle/>
          <a:p>
            <a:pPr algn="ctr">
              <a:spcBef>
                <a:spcPts val="0"/>
              </a:spcBef>
              <a:spcAft>
                <a:spcPts val="600"/>
              </a:spcAft>
              <a:defRPr/>
            </a:pPr>
            <a:r>
              <a:rPr lang="zh-CN" altLang="en-US" sz="4400" kern="0" dirty="0">
                <a:ea typeface="黑体" panose="02010609060101010101" pitchFamily="49" charset="-122"/>
                <a:cs typeface="Times New Roman" panose="02020603050405020304" pitchFamily="18" charset="0"/>
                <a:sym typeface="+mn-ea"/>
              </a:rPr>
              <a:t>如何获得一棵决策树</a:t>
            </a:r>
            <a:endParaRPr lang="zh-CN" altLang="en-US" sz="4400" kern="0" dirty="0">
              <a:latin typeface="黑体" panose="02010609060101010101" pitchFamily="49" charset="-122"/>
              <a:ea typeface="黑体" panose="02010609060101010101" pitchFamily="49" charset="-122"/>
              <a:cs typeface="黑体" panose="02010609060101010101" pitchFamily="49" charset="-122"/>
            </a:endParaRPr>
          </a:p>
        </p:txBody>
      </p:sp>
      <p:pic>
        <p:nvPicPr>
          <p:cNvPr id="58371"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4100" y="4225925"/>
            <a:ext cx="6057900"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8372" name="对象 4">
            <a:hlinkClick r:id="" action="ppaction://ole?verb=0"/>
          </p:cNvPr>
          <p:cNvGraphicFramePr>
            <a:graphicFrameLocks noChangeAspect="1"/>
          </p:cNvGraphicFramePr>
          <p:nvPr/>
        </p:nvGraphicFramePr>
        <p:xfrm>
          <a:off x="4949825" y="1524000"/>
          <a:ext cx="114300" cy="215900"/>
        </p:xfrm>
        <a:graphic>
          <a:graphicData uri="http://schemas.openxmlformats.org/presentationml/2006/ole">
            <mc:AlternateContent xmlns:mc="http://schemas.openxmlformats.org/markup-compatibility/2006">
              <mc:Choice xmlns:v="urn:schemas-microsoft-com:vml" Requires="v">
                <p:oleObj r:id="rId5" imgW="114300" imgH="215900" progId="Equation.KSEE3">
                  <p:embed/>
                </p:oleObj>
              </mc:Choice>
              <mc:Fallback>
                <p:oleObj r:id="rId5" imgW="114300" imgH="215900" progId="Equation.KSEE3">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9825" y="152400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表格 6"/>
          <p:cNvGraphicFramePr>
            <a:graphicFrameLocks noGrp="1"/>
          </p:cNvGraphicFramePr>
          <p:nvPr/>
        </p:nvGraphicFramePr>
        <p:xfrm>
          <a:off x="176213" y="1196975"/>
          <a:ext cx="5616573" cy="2913066"/>
        </p:xfrm>
        <a:graphic>
          <a:graphicData uri="http://schemas.openxmlformats.org/drawingml/2006/table">
            <a:tbl>
              <a:tblPr firstRow="1" firstCol="1" bandRow="1" bandCol="1">
                <a:tableStyleId>{21E4AEA4-8DFA-4A89-87EB-49C32662AFE0}</a:tableStyleId>
              </a:tblPr>
              <a:tblGrid>
                <a:gridCol w="1127453">
                  <a:extLst>
                    <a:ext uri="{9D8B030D-6E8A-4147-A177-3AD203B41FA5}">
                      <a16:colId xmlns:a16="http://schemas.microsoft.com/office/drawing/2014/main" val="20000"/>
                    </a:ext>
                  </a:extLst>
                </a:gridCol>
                <a:gridCol w="1117107">
                  <a:extLst>
                    <a:ext uri="{9D8B030D-6E8A-4147-A177-3AD203B41FA5}">
                      <a16:colId xmlns:a16="http://schemas.microsoft.com/office/drawing/2014/main" val="20001"/>
                    </a:ext>
                  </a:extLst>
                </a:gridCol>
                <a:gridCol w="1117107">
                  <a:extLst>
                    <a:ext uri="{9D8B030D-6E8A-4147-A177-3AD203B41FA5}">
                      <a16:colId xmlns:a16="http://schemas.microsoft.com/office/drawing/2014/main" val="20002"/>
                    </a:ext>
                  </a:extLst>
                </a:gridCol>
                <a:gridCol w="1127453">
                  <a:extLst>
                    <a:ext uri="{9D8B030D-6E8A-4147-A177-3AD203B41FA5}">
                      <a16:colId xmlns:a16="http://schemas.microsoft.com/office/drawing/2014/main" val="20003"/>
                    </a:ext>
                  </a:extLst>
                </a:gridCol>
                <a:gridCol w="1127453">
                  <a:extLst>
                    <a:ext uri="{9D8B030D-6E8A-4147-A177-3AD203B41FA5}">
                      <a16:colId xmlns:a16="http://schemas.microsoft.com/office/drawing/2014/main" val="20004"/>
                    </a:ext>
                  </a:extLst>
                </a:gridCol>
              </a:tblGrid>
              <a:tr h="485511">
                <a:tc>
                  <a:txBody>
                    <a:bodyPr/>
                    <a:lstStyle/>
                    <a:p>
                      <a:pPr indent="228600" algn="ctr">
                        <a:lnSpc>
                          <a:spcPct val="120000"/>
                        </a:lnSpc>
                        <a:buNone/>
                      </a:pPr>
                      <a:r>
                        <a:rPr lang="zh-CN" sz="2000" kern="100" dirty="0">
                          <a:solidFill>
                            <a:schemeClr val="bg2"/>
                          </a:solidFill>
                          <a:effectLst/>
                          <a:latin typeface="Comic Sans MS" panose="030F0702030302020204" pitchFamily="66" charset="0"/>
                          <a:ea typeface="黑体" panose="02010609060101010101" pitchFamily="49" charset="-122"/>
                        </a:rPr>
                        <a:t>编号</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dirty="0">
                          <a:solidFill>
                            <a:srgbClr val="FF0000"/>
                          </a:solidFill>
                          <a:effectLst/>
                          <a:latin typeface="Comic Sans MS" panose="030F0702030302020204" pitchFamily="66" charset="0"/>
                          <a:ea typeface="黑体" panose="02010609060101010101" pitchFamily="49" charset="-122"/>
                        </a:rPr>
                        <a:t>音色</a:t>
                      </a:r>
                      <a:endParaRPr lang="zh-CN" sz="20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rgbClr val="FF0000"/>
                          </a:solidFill>
                          <a:effectLst/>
                          <a:latin typeface="Comic Sans MS" panose="030F0702030302020204" pitchFamily="66" charset="0"/>
                          <a:ea typeface="黑体" panose="02010609060101010101" pitchFamily="49" charset="-122"/>
                        </a:rPr>
                        <a:t>色泽</a:t>
                      </a:r>
                      <a:endParaRPr lang="zh-CN" sz="20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rgbClr val="FF0000"/>
                          </a:solidFill>
                          <a:effectLst/>
                          <a:latin typeface="Comic Sans MS" panose="030F0702030302020204" pitchFamily="66" charset="0"/>
                          <a:ea typeface="黑体" panose="02010609060101010101" pitchFamily="49" charset="-122"/>
                        </a:rPr>
                        <a:t>质地</a:t>
                      </a:r>
                      <a:endParaRPr lang="zh-CN" sz="20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真伪</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0"/>
                  </a:ext>
                </a:extLst>
              </a:tr>
              <a:tr h="485511">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1</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正常</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明亮</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均匀</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真</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1"/>
                  </a:ext>
                </a:extLst>
              </a:tr>
              <a:tr h="485511">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2</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正常</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明亮</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粗糙</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真</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2"/>
                  </a:ext>
                </a:extLst>
              </a:tr>
              <a:tr h="485511">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3</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正常</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明亮</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均匀</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真</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3"/>
                  </a:ext>
                </a:extLst>
              </a:tr>
              <a:tr h="485511">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4</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低沉</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明亮</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粗糙</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假</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4"/>
                  </a:ext>
                </a:extLst>
              </a:tr>
              <a:tr h="485511">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5</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正常</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灰暗</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粗糙</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假</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5"/>
                  </a:ext>
                </a:extLst>
              </a:tr>
            </a:tbl>
          </a:graphicData>
        </a:graphic>
      </p:graphicFrame>
      <p:sp>
        <p:nvSpPr>
          <p:cNvPr id="58417" name="文本框 7"/>
          <p:cNvSpPr txBox="1">
            <a:spLocks noChangeArrowheads="1"/>
          </p:cNvSpPr>
          <p:nvPr>
            <p:custDataLst>
              <p:tags r:id="rId1"/>
            </p:custDataLst>
          </p:nvPr>
        </p:nvSpPr>
        <p:spPr bwMode="auto">
          <a:xfrm>
            <a:off x="1184275" y="863600"/>
            <a:ext cx="3146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a:latin typeface="黑体" panose="02010609060101010101" pitchFamily="49" charset="-122"/>
                <a:ea typeface="黑体" panose="02010609060101010101" pitchFamily="49" charset="-122"/>
              </a:rPr>
              <a:t>表</a:t>
            </a:r>
            <a:r>
              <a:rPr lang="en-US" altLang="zh-CN" sz="1600">
                <a:latin typeface="黑体" panose="02010609060101010101" pitchFamily="49" charset="-122"/>
                <a:ea typeface="黑体" panose="02010609060101010101" pitchFamily="49" charset="-122"/>
              </a:rPr>
              <a:t>1. </a:t>
            </a:r>
            <a:r>
              <a:rPr lang="zh-CN" altLang="en-US" sz="1600">
                <a:latin typeface="黑体" panose="02010609060101010101" pitchFamily="49" charset="-122"/>
                <a:ea typeface="黑体" panose="02010609060101010101" pitchFamily="49" charset="-122"/>
              </a:rPr>
              <a:t>关于硬币真伪的数据集</a:t>
            </a:r>
          </a:p>
        </p:txBody>
      </p:sp>
      <p:sp>
        <p:nvSpPr>
          <p:cNvPr id="9" name="箭头: 上弧形 8"/>
          <p:cNvSpPr/>
          <p:nvPr/>
        </p:nvSpPr>
        <p:spPr>
          <a:xfrm rot="2642720">
            <a:off x="5859463" y="2630488"/>
            <a:ext cx="2547937" cy="971550"/>
          </a:xfrm>
          <a:prstGeom prst="curvedDownArrow">
            <a:avLst/>
          </a:prstGeom>
        </p:spPr>
        <p:style>
          <a:lnRef idx="2">
            <a:schemeClr val="accent6">
              <a:shade val="15000"/>
            </a:schemeClr>
          </a:lnRef>
          <a:fillRef idx="1">
            <a:schemeClr val="accent6"/>
          </a:fillRef>
          <a:effectRef idx="0">
            <a:schemeClr val="accent6"/>
          </a:effectRef>
          <a:fontRef idx="minor">
            <a:schemeClr val="lt1"/>
          </a:fontRef>
        </p:style>
        <p:txBody>
          <a:bodyPr anchor="ctr"/>
          <a:lstStyle/>
          <a:p>
            <a:pPr algn="ctr">
              <a:defRPr/>
            </a:pPr>
            <a:endParaRPr lang="zh-CN" altLang="en-US">
              <a:solidFill>
                <a:schemeClr val="tx1"/>
              </a:solidFill>
            </a:endParaRPr>
          </a:p>
        </p:txBody>
      </p:sp>
      <p:pic>
        <p:nvPicPr>
          <p:cNvPr id="58419" name="图形 10" descr="帮助"/>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54875" y="21748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27013" y="706438"/>
            <a:ext cx="11845925" cy="5783262"/>
          </a:xfrm>
          <a:prstGeom prst="rect">
            <a:avLst/>
          </a:prstGeom>
          <a:noFill/>
        </p:spPr>
        <p:txBody>
          <a:bodyPr/>
          <a:lstStyle/>
          <a:p>
            <a:pPr marL="288290" lvl="1" indent="-288290">
              <a:spcBef>
                <a:spcPts val="0"/>
              </a:spcBef>
              <a:spcAft>
                <a:spcPts val="600"/>
              </a:spcAft>
              <a:buFont typeface="Wingdings" panose="05000000000000000000" charset="0"/>
              <a:buChar char="p"/>
              <a:defRPr/>
            </a:pPr>
            <a:r>
              <a:rPr lang="zh-CN" altLang="en-US" sz="2400" kern="0" dirty="0">
                <a:ea typeface="黑体" panose="02010609060101010101" pitchFamily="49" charset="-122"/>
                <a:cs typeface="Times New Roman" panose="02020603050405020304" pitchFamily="18" charset="0"/>
              </a:rPr>
              <a:t>概</a:t>
            </a:r>
            <a:r>
              <a:rPr lang="zh-CN" altLang="zh-CN" sz="2400" kern="0" dirty="0">
                <a:ea typeface="黑体" panose="02010609060101010101" pitchFamily="49" charset="-122"/>
                <a:cs typeface="Times New Roman" panose="02020603050405020304" pitchFamily="18" charset="0"/>
              </a:rPr>
              <a:t>念学习系统（</a:t>
            </a:r>
            <a:r>
              <a:rPr lang="en-US" altLang="zh-CN" sz="2400" kern="0" dirty="0">
                <a:ea typeface="黑体" panose="02010609060101010101" pitchFamily="49" charset="-122"/>
                <a:cs typeface="Times New Roman" panose="02020603050405020304" pitchFamily="18" charset="0"/>
              </a:rPr>
              <a:t>Concept Learning System</a:t>
            </a:r>
            <a:r>
              <a:rPr lang="zh-CN" altLang="zh-CN" sz="2400" kern="0" dirty="0">
                <a:ea typeface="黑体" panose="02010609060101010101" pitchFamily="49" charset="-122"/>
                <a:cs typeface="Times New Roman" panose="02020603050405020304" pitchFamily="18" charset="0"/>
              </a:rPr>
              <a:t>，</a:t>
            </a:r>
            <a:r>
              <a:rPr lang="en-US" altLang="zh-CN" sz="2400" kern="0" dirty="0">
                <a:ea typeface="黑体" panose="02010609060101010101" pitchFamily="49" charset="-122"/>
                <a:cs typeface="Times New Roman" panose="02020603050405020304" pitchFamily="18" charset="0"/>
              </a:rPr>
              <a:t>CLS</a:t>
            </a:r>
            <a:r>
              <a:rPr lang="zh-CN" altLang="zh-CN" sz="2400" kern="0" dirty="0">
                <a:ea typeface="黑体" panose="02010609060101010101" pitchFamily="49" charset="-122"/>
                <a:cs typeface="Times New Roman" panose="02020603050405020304" pitchFamily="18" charset="0"/>
              </a:rPr>
              <a:t>）是一种较早被提出的决策树学习算法，也是许多决策树算法的基础</a:t>
            </a:r>
            <a:endParaRPr lang="en-US" altLang="zh-CN" sz="2400" kern="0" dirty="0">
              <a:ea typeface="黑体" panose="02010609060101010101" pitchFamily="49" charset="-122"/>
              <a:cs typeface="Times New Roman" panose="02020603050405020304" pitchFamily="18" charset="0"/>
            </a:endParaRPr>
          </a:p>
          <a:p>
            <a:pPr marL="288290" lvl="1" indent="-288290">
              <a:spcBef>
                <a:spcPts val="0"/>
              </a:spcBef>
              <a:spcAft>
                <a:spcPts val="600"/>
              </a:spcAft>
              <a:buFont typeface="Wingdings" panose="05000000000000000000" charset="0"/>
              <a:buChar char="p"/>
              <a:defRPr/>
            </a:pPr>
            <a:r>
              <a:rPr lang="en-US" altLang="zh-CN" sz="2400" kern="0" dirty="0">
                <a:ea typeface="黑体" panose="02010609060101010101" pitchFamily="49" charset="-122"/>
                <a:cs typeface="Times New Roman" panose="02020603050405020304" pitchFamily="18" charset="0"/>
              </a:rPr>
              <a:t>CLS</a:t>
            </a:r>
            <a:r>
              <a:rPr lang="zh-CN" altLang="zh-CN" sz="2400" kern="0" dirty="0">
                <a:ea typeface="黑体" panose="02010609060101010101" pitchFamily="49" charset="-122"/>
                <a:cs typeface="Times New Roman" panose="02020603050405020304" pitchFamily="18" charset="0"/>
              </a:rPr>
              <a:t>算法的</a:t>
            </a:r>
            <a:r>
              <a:rPr lang="zh-CN" altLang="zh-CN" sz="2400" kern="0" dirty="0">
                <a:solidFill>
                  <a:srgbClr val="FF0000"/>
                </a:solidFill>
                <a:ea typeface="黑体" panose="02010609060101010101" pitchFamily="49" charset="-122"/>
                <a:cs typeface="Times New Roman" panose="02020603050405020304" pitchFamily="18" charset="0"/>
              </a:rPr>
              <a:t>基本思想</a:t>
            </a:r>
            <a:r>
              <a:rPr lang="zh-CN" altLang="zh-CN" sz="2400" kern="0" dirty="0">
                <a:ea typeface="黑体" panose="02010609060101010101" pitchFamily="49" charset="-122"/>
                <a:cs typeface="Times New Roman" panose="02020603050405020304" pitchFamily="18" charset="0"/>
              </a:rPr>
              <a:t>是：</a:t>
            </a:r>
          </a:p>
          <a:p>
            <a:pPr indent="266700" algn="just">
              <a:lnSpc>
                <a:spcPct val="120000"/>
              </a:lnSpc>
              <a:defRPr/>
            </a:pPr>
            <a:r>
              <a:rPr lang="zh-CN" altLang="zh-CN" sz="2400" kern="0" dirty="0">
                <a:ea typeface="黑体" panose="02010609060101010101" pitchFamily="49" charset="-122"/>
                <a:cs typeface="Times New Roman" panose="02020603050405020304" pitchFamily="18" charset="0"/>
              </a:rPr>
              <a:t>（</a:t>
            </a:r>
            <a:r>
              <a:rPr lang="en-US" altLang="zh-CN" sz="2400" kern="0" dirty="0">
                <a:ea typeface="黑体" panose="02010609060101010101" pitchFamily="49" charset="-122"/>
                <a:cs typeface="Times New Roman" panose="02020603050405020304" pitchFamily="18" charset="0"/>
              </a:rPr>
              <a:t>1</a:t>
            </a:r>
            <a:r>
              <a:rPr lang="zh-CN" altLang="zh-CN" sz="2400" kern="0" dirty="0">
                <a:ea typeface="黑体" panose="02010609060101010101" pitchFamily="49" charset="-122"/>
                <a:cs typeface="Times New Roman" panose="02020603050405020304" pitchFamily="18" charset="0"/>
              </a:rPr>
              <a:t>）从一棵空决策树开始，从特征集中选择某个特征作为测试特征，该测试特征对应决策树的内部节点，根据该特征的不同取值，将训练集划分为相应的样本子集。</a:t>
            </a:r>
          </a:p>
          <a:p>
            <a:pPr indent="266700" algn="just">
              <a:lnSpc>
                <a:spcPct val="120000"/>
              </a:lnSpc>
              <a:defRPr/>
            </a:pPr>
            <a:r>
              <a:rPr lang="zh-CN" altLang="zh-CN" sz="2400" kern="0" dirty="0">
                <a:ea typeface="黑体" panose="02010609060101010101" pitchFamily="49" charset="-122"/>
                <a:cs typeface="Times New Roman" panose="02020603050405020304" pitchFamily="18" charset="0"/>
              </a:rPr>
              <a:t>（</a:t>
            </a:r>
            <a:r>
              <a:rPr lang="en-US" altLang="zh-CN" sz="2400" kern="0" dirty="0">
                <a:ea typeface="黑体" panose="02010609060101010101" pitchFamily="49" charset="-122"/>
                <a:cs typeface="Times New Roman" panose="02020603050405020304" pitchFamily="18" charset="0"/>
              </a:rPr>
              <a:t>2</a:t>
            </a:r>
            <a:r>
              <a:rPr lang="zh-CN" altLang="zh-CN" sz="2400" kern="0" dirty="0">
                <a:ea typeface="黑体" panose="02010609060101010101" pitchFamily="49" charset="-122"/>
                <a:cs typeface="Times New Roman" panose="02020603050405020304" pitchFamily="18" charset="0"/>
              </a:rPr>
              <a:t>）对于划分得到的每个样本子集，</a:t>
            </a:r>
            <a:endParaRPr lang="en-US" altLang="zh-CN" sz="2400" kern="0" dirty="0">
              <a:ea typeface="黑体" panose="02010609060101010101" pitchFamily="49" charset="-122"/>
              <a:cs typeface="Times New Roman" panose="02020603050405020304" pitchFamily="18" charset="0"/>
            </a:endParaRPr>
          </a:p>
          <a:p>
            <a:pPr indent="266700" algn="just">
              <a:lnSpc>
                <a:spcPct val="120000"/>
              </a:lnSpc>
              <a:defRPr/>
            </a:pPr>
            <a:r>
              <a:rPr lang="en-US" altLang="zh-CN" sz="2400" kern="0" dirty="0">
                <a:ea typeface="黑体" panose="02010609060101010101" pitchFamily="49" charset="-122"/>
                <a:cs typeface="Times New Roman" panose="02020603050405020304" pitchFamily="18" charset="0"/>
              </a:rPr>
              <a:t>	</a:t>
            </a:r>
            <a:r>
              <a:rPr lang="zh-CN" altLang="zh-CN" sz="2400" kern="0" dirty="0">
                <a:ea typeface="黑体" panose="02010609060101010101" pitchFamily="49" charset="-122"/>
                <a:cs typeface="Times New Roman" panose="02020603050405020304" pitchFamily="18" charset="0"/>
              </a:rPr>
              <a:t>（</a:t>
            </a:r>
            <a:r>
              <a:rPr lang="en-US" altLang="zh-CN" sz="2400" kern="0" dirty="0">
                <a:ea typeface="黑体" panose="02010609060101010101" pitchFamily="49" charset="-122"/>
                <a:cs typeface="Times New Roman" panose="02020603050405020304" pitchFamily="18" charset="0"/>
              </a:rPr>
              <a:t>a</a:t>
            </a:r>
            <a:r>
              <a:rPr lang="zh-CN" altLang="zh-CN" sz="2400" kern="0" dirty="0">
                <a:ea typeface="黑体" panose="02010609060101010101" pitchFamily="49" charset="-122"/>
                <a:cs typeface="Times New Roman" panose="02020603050405020304" pitchFamily="18" charset="0"/>
              </a:rPr>
              <a:t>）</a:t>
            </a:r>
            <a:r>
              <a:rPr lang="zh-CN" altLang="zh-CN" sz="2400" kern="0" dirty="0">
                <a:solidFill>
                  <a:srgbClr val="0000CC"/>
                </a:solidFill>
                <a:ea typeface="黑体" panose="02010609060101010101" pitchFamily="49" charset="-122"/>
                <a:cs typeface="Times New Roman" panose="02020603050405020304" pitchFamily="18" charset="0"/>
              </a:rPr>
              <a:t>若该子集为空或该子集中的样本具有相同标签（即属于同一个类别），</a:t>
            </a:r>
            <a:r>
              <a:rPr lang="zh-CN" altLang="zh-CN" sz="2400" kern="0" dirty="0">
                <a:ea typeface="黑体" panose="02010609060101010101" pitchFamily="49" charset="-122"/>
                <a:cs typeface="Times New Roman" panose="02020603050405020304" pitchFamily="18" charset="0"/>
              </a:rPr>
              <a:t>则设置该子集为叶子节点，节点的标记为该节点中的样本的标签；</a:t>
            </a:r>
            <a:endParaRPr lang="en-US" altLang="zh-CN" sz="2400" kern="0" dirty="0">
              <a:ea typeface="黑体" panose="02010609060101010101" pitchFamily="49" charset="-122"/>
              <a:cs typeface="Times New Roman" panose="02020603050405020304" pitchFamily="18" charset="0"/>
            </a:endParaRPr>
          </a:p>
          <a:p>
            <a:pPr indent="266700" algn="just">
              <a:lnSpc>
                <a:spcPct val="120000"/>
              </a:lnSpc>
              <a:defRPr/>
            </a:pPr>
            <a:r>
              <a:rPr lang="en-US" altLang="zh-CN" sz="2400" kern="0" dirty="0">
                <a:ea typeface="黑体" panose="02010609060101010101" pitchFamily="49" charset="-122"/>
                <a:cs typeface="Times New Roman" panose="02020603050405020304" pitchFamily="18" charset="0"/>
              </a:rPr>
              <a:t>	</a:t>
            </a:r>
            <a:r>
              <a:rPr lang="zh-CN" altLang="zh-CN" sz="2400" kern="0" dirty="0">
                <a:ea typeface="黑体" panose="02010609060101010101" pitchFamily="49" charset="-122"/>
                <a:cs typeface="Times New Roman" panose="02020603050405020304" pitchFamily="18" charset="0"/>
              </a:rPr>
              <a:t>（</a:t>
            </a:r>
            <a:r>
              <a:rPr lang="en-US" altLang="zh-CN" sz="2400" kern="0" dirty="0">
                <a:ea typeface="黑体" panose="02010609060101010101" pitchFamily="49" charset="-122"/>
                <a:cs typeface="Times New Roman" panose="02020603050405020304" pitchFamily="18" charset="0"/>
              </a:rPr>
              <a:t>b</a:t>
            </a:r>
            <a:r>
              <a:rPr lang="zh-CN" altLang="zh-CN" sz="2400" kern="0" dirty="0">
                <a:ea typeface="黑体" panose="02010609060101010101" pitchFamily="49" charset="-122"/>
                <a:cs typeface="Times New Roman" panose="02020603050405020304" pitchFamily="18" charset="0"/>
              </a:rPr>
              <a:t>）</a:t>
            </a:r>
            <a:r>
              <a:rPr lang="zh-CN" altLang="zh-CN" sz="2400" kern="0" dirty="0">
                <a:solidFill>
                  <a:srgbClr val="0000CC"/>
                </a:solidFill>
                <a:ea typeface="黑体" panose="02010609060101010101" pitchFamily="49" charset="-122"/>
                <a:cs typeface="Times New Roman" panose="02020603050405020304" pitchFamily="18" charset="0"/>
              </a:rPr>
              <a:t>若子集中的样本具有不同标签，且不存在未使用过的特征，</a:t>
            </a:r>
            <a:r>
              <a:rPr lang="zh-CN" altLang="zh-CN" sz="2400" kern="0" dirty="0">
                <a:ea typeface="黑体" panose="02010609060101010101" pitchFamily="49" charset="-122"/>
                <a:cs typeface="Times New Roman" panose="02020603050405020304" pitchFamily="18" charset="0"/>
              </a:rPr>
              <a:t>则设置该子集为叶子节点，节点的标记为该节点中样本量占优的类别（比如该节点包括</a:t>
            </a:r>
            <a:r>
              <a:rPr lang="en-US" altLang="zh-CN" sz="2400" kern="0" dirty="0">
                <a:ea typeface="黑体" panose="02010609060101010101" pitchFamily="49" charset="-122"/>
                <a:cs typeface="Times New Roman" panose="02020603050405020304" pitchFamily="18" charset="0"/>
              </a:rPr>
              <a:t>2</a:t>
            </a:r>
            <a:r>
              <a:rPr lang="zh-CN" altLang="zh-CN" sz="2400" kern="0" dirty="0">
                <a:ea typeface="黑体" panose="02010609060101010101" pitchFamily="49" charset="-122"/>
                <a:cs typeface="Times New Roman" panose="02020603050405020304" pitchFamily="18" charset="0"/>
              </a:rPr>
              <a:t>个标签为“</a:t>
            </a:r>
            <a:r>
              <a:rPr lang="en-US" altLang="zh-CN" sz="2400" kern="0" dirty="0">
                <a:ea typeface="黑体" panose="02010609060101010101" pitchFamily="49" charset="-122"/>
                <a:cs typeface="Times New Roman" panose="02020603050405020304" pitchFamily="18" charset="0"/>
              </a:rPr>
              <a:t>Y</a:t>
            </a:r>
            <a:r>
              <a:rPr lang="zh-CN" altLang="zh-CN" sz="2400" kern="0" dirty="0">
                <a:ea typeface="黑体" panose="02010609060101010101" pitchFamily="49" charset="-122"/>
                <a:cs typeface="Times New Roman" panose="02020603050405020304" pitchFamily="18" charset="0"/>
              </a:rPr>
              <a:t>”的样本，</a:t>
            </a:r>
            <a:r>
              <a:rPr lang="en-US" altLang="zh-CN" sz="2400" kern="0" dirty="0">
                <a:ea typeface="黑体" panose="02010609060101010101" pitchFamily="49" charset="-122"/>
                <a:cs typeface="Times New Roman" panose="02020603050405020304" pitchFamily="18" charset="0"/>
              </a:rPr>
              <a:t>1</a:t>
            </a:r>
            <a:r>
              <a:rPr lang="zh-CN" altLang="zh-CN" sz="2400" kern="0" dirty="0">
                <a:ea typeface="黑体" panose="02010609060101010101" pitchFamily="49" charset="-122"/>
                <a:cs typeface="Times New Roman" panose="02020603050405020304" pitchFamily="18" charset="0"/>
              </a:rPr>
              <a:t>个标签为“</a:t>
            </a:r>
            <a:r>
              <a:rPr lang="en-US" altLang="zh-CN" sz="2400" kern="0" dirty="0">
                <a:ea typeface="黑体" panose="02010609060101010101" pitchFamily="49" charset="-122"/>
                <a:cs typeface="Times New Roman" panose="02020603050405020304" pitchFamily="18" charset="0"/>
              </a:rPr>
              <a:t>N</a:t>
            </a:r>
            <a:r>
              <a:rPr lang="zh-CN" altLang="zh-CN" sz="2400" kern="0" dirty="0">
                <a:ea typeface="黑体" panose="02010609060101010101" pitchFamily="49" charset="-122"/>
                <a:cs typeface="Times New Roman" panose="02020603050405020304" pitchFamily="18" charset="0"/>
              </a:rPr>
              <a:t>”的样本，则设置该节点的标记为“</a:t>
            </a:r>
            <a:r>
              <a:rPr lang="en-US" altLang="zh-CN" sz="2400" kern="0" dirty="0">
                <a:ea typeface="黑体" panose="02010609060101010101" pitchFamily="49" charset="-122"/>
                <a:cs typeface="Times New Roman" panose="02020603050405020304" pitchFamily="18" charset="0"/>
              </a:rPr>
              <a:t>Y</a:t>
            </a:r>
            <a:r>
              <a:rPr lang="zh-CN" altLang="zh-CN" sz="2400" kern="0" dirty="0">
                <a:ea typeface="黑体" panose="02010609060101010101" pitchFamily="49" charset="-122"/>
                <a:cs typeface="Times New Roman" panose="02020603050405020304" pitchFamily="18" charset="0"/>
              </a:rPr>
              <a:t>”）；</a:t>
            </a:r>
            <a:endParaRPr lang="en-US" altLang="zh-CN" sz="2400" kern="0" dirty="0">
              <a:ea typeface="黑体" panose="02010609060101010101" pitchFamily="49" charset="-122"/>
              <a:cs typeface="Times New Roman" panose="02020603050405020304" pitchFamily="18" charset="0"/>
            </a:endParaRPr>
          </a:p>
          <a:p>
            <a:pPr indent="266700" algn="just">
              <a:lnSpc>
                <a:spcPct val="120000"/>
              </a:lnSpc>
              <a:defRPr/>
            </a:pPr>
            <a:r>
              <a:rPr lang="en-US" altLang="zh-CN" sz="2400" kern="0" dirty="0">
                <a:ea typeface="黑体" panose="02010609060101010101" pitchFamily="49" charset="-122"/>
                <a:cs typeface="Times New Roman" panose="02020603050405020304" pitchFamily="18" charset="0"/>
              </a:rPr>
              <a:t>	</a:t>
            </a:r>
            <a:r>
              <a:rPr lang="zh-CN" altLang="zh-CN" sz="2400" kern="0" dirty="0">
                <a:ea typeface="黑体" panose="02010609060101010101" pitchFamily="49" charset="-122"/>
                <a:cs typeface="Times New Roman" panose="02020603050405020304" pitchFamily="18" charset="0"/>
              </a:rPr>
              <a:t>（</a:t>
            </a:r>
            <a:r>
              <a:rPr lang="en-US" altLang="zh-CN" sz="2400" kern="0" dirty="0">
                <a:ea typeface="黑体" panose="02010609060101010101" pitchFamily="49" charset="-122"/>
                <a:cs typeface="Times New Roman" panose="02020603050405020304" pitchFamily="18" charset="0"/>
              </a:rPr>
              <a:t>c</a:t>
            </a:r>
            <a:r>
              <a:rPr lang="zh-CN" altLang="zh-CN" sz="2400" kern="0" dirty="0">
                <a:ea typeface="黑体" panose="02010609060101010101" pitchFamily="49" charset="-122"/>
                <a:cs typeface="Times New Roman" panose="02020603050405020304" pitchFamily="18" charset="0"/>
              </a:rPr>
              <a:t>）</a:t>
            </a:r>
            <a:r>
              <a:rPr lang="zh-CN" altLang="zh-CN" sz="2400" kern="0" dirty="0">
                <a:solidFill>
                  <a:srgbClr val="0000CC"/>
                </a:solidFill>
                <a:ea typeface="黑体" panose="02010609060101010101" pitchFamily="49" charset="-122"/>
                <a:cs typeface="Times New Roman" panose="02020603050405020304" pitchFamily="18" charset="0"/>
              </a:rPr>
              <a:t>若子集中的样本具有不同标签，且存在未使用过的特征</a:t>
            </a:r>
            <a:r>
              <a:rPr lang="zh-CN" altLang="zh-CN" sz="2400" kern="0" dirty="0">
                <a:ea typeface="黑体" panose="02010609060101010101" pitchFamily="49" charset="-122"/>
                <a:cs typeface="Times New Roman" panose="02020603050405020304" pitchFamily="18" charset="0"/>
              </a:rPr>
              <a:t>，则设置该子集为决策树的内部节点，并在该子集上递归地构建决策树。</a:t>
            </a:r>
          </a:p>
        </p:txBody>
      </p:sp>
      <p:sp>
        <p:nvSpPr>
          <p:cNvPr id="3" name="TextBox 2"/>
          <p:cNvSpPr txBox="1"/>
          <p:nvPr/>
        </p:nvSpPr>
        <p:spPr>
          <a:xfrm>
            <a:off x="2817813" y="0"/>
            <a:ext cx="6556375" cy="708025"/>
          </a:xfrm>
          <a:prstGeom prst="rect">
            <a:avLst/>
          </a:prstGeom>
          <a:noFill/>
        </p:spPr>
        <p:txBody>
          <a:bodyPr>
            <a:spAutoFit/>
          </a:bodyPr>
          <a:lstStyle/>
          <a:p>
            <a:pPr algn="ctr">
              <a:spcBef>
                <a:spcPts val="0"/>
              </a:spcBef>
              <a:spcAft>
                <a:spcPts val="600"/>
              </a:spcAft>
              <a:defRPr/>
            </a:pPr>
            <a:r>
              <a:rPr lang="zh-CN" altLang="en-US" sz="4000" b="1" kern="0" dirty="0">
                <a:ea typeface="黑体" panose="02010609060101010101" pitchFamily="49" charset="-122"/>
                <a:cs typeface="Times New Roman" panose="02020603050405020304" pitchFamily="18" charset="0"/>
                <a:sym typeface="+mn-ea"/>
              </a:rPr>
              <a:t>概念学习系统</a:t>
            </a:r>
            <a:endParaRPr lang="zh-CN" altLang="en-US" sz="4000" b="1" kern="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58738" y="4872038"/>
            <a:ext cx="11928475" cy="1979612"/>
          </a:xfrm>
        </p:spPr>
        <p:txBody>
          <a:bodyPr/>
          <a:lstStyle/>
          <a:p>
            <a:pPr marL="0" eaLnBrk="1" hangingPunct="1">
              <a:lnSpc>
                <a:spcPct val="150000"/>
              </a:lnSpc>
              <a:spcBef>
                <a:spcPct val="0"/>
              </a:spcBef>
              <a:buFont typeface="Wingdings" panose="05000000000000000000" pitchFamily="2" charset="2"/>
              <a:buChar char="q"/>
            </a:pPr>
            <a:r>
              <a:rPr lang="zh-CN" altLang="en-US" sz="2000">
                <a:latin typeface="黑体" panose="02010609060101010101" pitchFamily="49" charset="-122"/>
                <a:ea typeface="黑体" panose="02010609060101010101" pitchFamily="49" charset="-122"/>
                <a:cs typeface="Times New Roman" panose="02020603050405020304" pitchFamily="18" charset="0"/>
              </a:rPr>
              <a:t>英国计算机科学和密码学先驱</a:t>
            </a:r>
            <a:r>
              <a:rPr lang="en-US" altLang="zh-CN" sz="2000">
                <a:latin typeface="黑体" panose="02010609060101010101" pitchFamily="49" charset="-122"/>
                <a:ea typeface="黑体" panose="02010609060101010101" pitchFamily="49" charset="-122"/>
                <a:cs typeface="Times New Roman" panose="02020603050405020304" pitchFamily="18" charset="0"/>
              </a:rPr>
              <a:t>Alan Turing</a:t>
            </a:r>
            <a:r>
              <a:rPr lang="zh-CN" altLang="en-US" sz="2000">
                <a:latin typeface="黑体" panose="02010609060101010101" pitchFamily="49" charset="-122"/>
                <a:ea typeface="黑体" panose="02010609060101010101" pitchFamily="49" charset="-122"/>
                <a:cs typeface="Times New Roman" panose="02020603050405020304" pitchFamily="18" charset="0"/>
              </a:rPr>
              <a:t>于</a:t>
            </a:r>
            <a:r>
              <a:rPr lang="en-US" altLang="zh-CN" sz="2000">
                <a:latin typeface="黑体" panose="02010609060101010101" pitchFamily="49" charset="-122"/>
                <a:ea typeface="黑体" panose="02010609060101010101" pitchFamily="49" charset="-122"/>
                <a:cs typeface="Times New Roman" panose="02020603050405020304" pitchFamily="18" charset="0"/>
              </a:rPr>
              <a:t>1950</a:t>
            </a:r>
            <a:r>
              <a:rPr lang="zh-CN" altLang="en-US" sz="2000">
                <a:latin typeface="黑体" panose="02010609060101010101" pitchFamily="49" charset="-122"/>
                <a:ea typeface="黑体" panose="02010609060101010101" pitchFamily="49" charset="-122"/>
                <a:cs typeface="Times New Roman" panose="02020603050405020304" pitchFamily="18" charset="0"/>
              </a:rPr>
              <a:t>年在论文《计算机器与智能（</a:t>
            </a:r>
            <a:r>
              <a:rPr lang="en-US" altLang="zh-CN" sz="2000">
                <a:solidFill>
                  <a:srgbClr val="0000CC"/>
                </a:solidFill>
                <a:latin typeface="黑体" panose="02010609060101010101" pitchFamily="49" charset="-122"/>
                <a:ea typeface="黑体" panose="02010609060101010101" pitchFamily="49" charset="-122"/>
                <a:cs typeface="Times New Roman" panose="02020603050405020304" pitchFamily="18" charset="0"/>
              </a:rPr>
              <a:t>Computing Machinery and Intelligence</a:t>
            </a:r>
            <a:r>
              <a:rPr lang="zh-CN" altLang="en-US" sz="2000">
                <a:solidFill>
                  <a:srgbClr val="0000CC"/>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a:latin typeface="黑体" panose="02010609060101010101" pitchFamily="49" charset="-122"/>
                <a:ea typeface="黑体" panose="02010609060101010101" pitchFamily="49" charset="-122"/>
                <a:cs typeface="Times New Roman" panose="02020603050405020304" pitchFamily="18" charset="0"/>
              </a:rPr>
              <a:t>》中提出了</a:t>
            </a:r>
            <a:r>
              <a:rPr lang="en-US" altLang="zh-CN" sz="2000">
                <a:latin typeface="黑体" panose="02010609060101010101" pitchFamily="49" charset="-122"/>
                <a:ea typeface="黑体" panose="02010609060101010101" pitchFamily="49" charset="-122"/>
                <a:cs typeface="Times New Roman" panose="02020603050405020304" pitchFamily="18" charset="0"/>
              </a:rPr>
              <a:t>“</a:t>
            </a:r>
            <a:r>
              <a:rPr lang="zh-CN" altLang="en-US" sz="2000">
                <a:latin typeface="黑体" panose="02010609060101010101" pitchFamily="49" charset="-122"/>
                <a:ea typeface="黑体" panose="02010609060101010101" pitchFamily="49" charset="-122"/>
                <a:cs typeface="Times New Roman" panose="02020603050405020304" pitchFamily="18" charset="0"/>
              </a:rPr>
              <a:t>机器能思考吗？（</a:t>
            </a:r>
            <a:r>
              <a:rPr lang="en-US" altLang="zh-CN" sz="2000">
                <a:solidFill>
                  <a:srgbClr val="0000CC"/>
                </a:solidFill>
                <a:latin typeface="黑体" panose="02010609060101010101" pitchFamily="49" charset="-122"/>
                <a:ea typeface="黑体" panose="02010609060101010101" pitchFamily="49" charset="-122"/>
                <a:cs typeface="Times New Roman" panose="02020603050405020304" pitchFamily="18" charset="0"/>
              </a:rPr>
              <a:t>Can Machines Think?</a:t>
            </a:r>
            <a:r>
              <a:rPr lang="zh-CN" altLang="en-US" sz="2000">
                <a:latin typeface="黑体" panose="02010609060101010101" pitchFamily="49" charset="-122"/>
                <a:ea typeface="黑体" panose="02010609060101010101" pitchFamily="49" charset="-122"/>
                <a:cs typeface="Times New Roman" panose="02020603050405020304" pitchFamily="18" charset="0"/>
              </a:rPr>
              <a:t>）</a:t>
            </a:r>
            <a:r>
              <a:rPr lang="en-US" altLang="zh-CN" sz="2000">
                <a:latin typeface="黑体" panose="02010609060101010101" pitchFamily="49" charset="-122"/>
                <a:ea typeface="黑体" panose="02010609060101010101" pitchFamily="49" charset="-122"/>
                <a:cs typeface="Times New Roman" panose="02020603050405020304" pitchFamily="18" charset="0"/>
              </a:rPr>
              <a:t>” </a:t>
            </a:r>
            <a:r>
              <a:rPr lang="zh-CN" altLang="en-US" sz="2000">
                <a:latin typeface="黑体" panose="02010609060101010101" pitchFamily="49" charset="-122"/>
                <a:ea typeface="黑体" panose="02010609060101010101" pitchFamily="49" charset="-122"/>
                <a:cs typeface="Times New Roman" panose="02020603050405020304" pitchFamily="18" charset="0"/>
              </a:rPr>
              <a:t>这一问题。</a:t>
            </a:r>
            <a:endParaRPr lang="en-US" altLang="zh-CN" sz="2000">
              <a:latin typeface="黑体" panose="02010609060101010101" pitchFamily="49" charset="-122"/>
              <a:ea typeface="黑体" panose="02010609060101010101" pitchFamily="49" charset="-122"/>
              <a:cs typeface="Times New Roman" panose="02020603050405020304" pitchFamily="18" charset="0"/>
            </a:endParaRPr>
          </a:p>
          <a:p>
            <a:pPr marL="0" eaLnBrk="1" hangingPunct="1">
              <a:lnSpc>
                <a:spcPct val="150000"/>
              </a:lnSpc>
              <a:spcBef>
                <a:spcPct val="0"/>
              </a:spcBef>
              <a:buFont typeface="Wingdings" panose="05000000000000000000" pitchFamily="2" charset="2"/>
              <a:buChar char="q"/>
            </a:pPr>
            <a:r>
              <a:rPr lang="zh-CN" altLang="en-US" sz="2000">
                <a:latin typeface="黑体" panose="02010609060101010101" pitchFamily="49" charset="-122"/>
                <a:ea typeface="黑体" panose="02010609060101010101" pitchFamily="49" charset="-122"/>
                <a:cs typeface="Times New Roman" panose="02020603050405020304" pitchFamily="18" charset="0"/>
              </a:rPr>
              <a:t>他在文中预言了创造出具有真正智能的机器的可能性，由于注意到难以通过概念来阐释什么是</a:t>
            </a:r>
            <a:r>
              <a:rPr lang="en-US" altLang="zh-CN" sz="2000">
                <a:latin typeface="黑体" panose="02010609060101010101" pitchFamily="49" charset="-122"/>
                <a:ea typeface="黑体" panose="02010609060101010101" pitchFamily="49" charset="-122"/>
                <a:cs typeface="Times New Roman" panose="02020603050405020304" pitchFamily="18" charset="0"/>
              </a:rPr>
              <a:t>“</a:t>
            </a:r>
            <a:r>
              <a:rPr lang="zh-CN" altLang="en-US" sz="2000">
                <a:latin typeface="黑体" panose="02010609060101010101" pitchFamily="49" charset="-122"/>
                <a:ea typeface="黑体" panose="02010609060101010101" pitchFamily="49" charset="-122"/>
                <a:cs typeface="Times New Roman" panose="02020603050405020304" pitchFamily="18" charset="0"/>
              </a:rPr>
              <a:t>意识</a:t>
            </a:r>
            <a:r>
              <a:rPr lang="en-US" altLang="zh-CN" sz="2000">
                <a:latin typeface="黑体" panose="02010609060101010101" pitchFamily="49" charset="-122"/>
                <a:ea typeface="黑体" panose="02010609060101010101" pitchFamily="49" charset="-122"/>
                <a:cs typeface="Times New Roman" panose="02020603050405020304" pitchFamily="18" charset="0"/>
              </a:rPr>
              <a:t>”“</a:t>
            </a:r>
            <a:r>
              <a:rPr lang="zh-CN" altLang="en-US" sz="2000">
                <a:latin typeface="黑体" panose="02010609060101010101" pitchFamily="49" charset="-122"/>
                <a:ea typeface="黑体" panose="02010609060101010101" pitchFamily="49" charset="-122"/>
                <a:cs typeface="Times New Roman" panose="02020603050405020304" pitchFamily="18" charset="0"/>
              </a:rPr>
              <a:t>思考</a:t>
            </a:r>
            <a:r>
              <a:rPr lang="en-US" altLang="zh-CN" sz="2000">
                <a:latin typeface="黑体" panose="02010609060101010101" pitchFamily="49" charset="-122"/>
                <a:ea typeface="黑体" panose="02010609060101010101" pitchFamily="49" charset="-122"/>
                <a:cs typeface="Times New Roman" panose="02020603050405020304" pitchFamily="18" charset="0"/>
              </a:rPr>
              <a:t>”</a:t>
            </a:r>
            <a:r>
              <a:rPr lang="zh-CN" altLang="en-US" sz="2000">
                <a:latin typeface="黑体" panose="02010609060101010101" pitchFamily="49" charset="-122"/>
                <a:ea typeface="黑体" panose="02010609060101010101" pitchFamily="49" charset="-122"/>
                <a:cs typeface="Times New Roman" panose="02020603050405020304" pitchFamily="18" charset="0"/>
              </a:rPr>
              <a:t>以及</a:t>
            </a:r>
            <a:r>
              <a:rPr lang="en-US" altLang="zh-CN" sz="2000">
                <a:latin typeface="黑体" panose="02010609060101010101" pitchFamily="49" charset="-122"/>
                <a:ea typeface="黑体" panose="02010609060101010101" pitchFamily="49" charset="-122"/>
                <a:cs typeface="Times New Roman" panose="02020603050405020304" pitchFamily="18" charset="0"/>
              </a:rPr>
              <a:t>“</a:t>
            </a:r>
            <a:r>
              <a:rPr lang="zh-CN" altLang="en-US" sz="2000">
                <a:latin typeface="黑体" panose="02010609060101010101" pitchFamily="49" charset="-122"/>
                <a:ea typeface="黑体" panose="02010609060101010101" pitchFamily="49" charset="-122"/>
                <a:cs typeface="Times New Roman" panose="02020603050405020304" pitchFamily="18" charset="0"/>
              </a:rPr>
              <a:t>智能</a:t>
            </a:r>
            <a:r>
              <a:rPr lang="en-US" altLang="zh-CN" sz="2000">
                <a:latin typeface="黑体" panose="02010609060101010101" pitchFamily="49" charset="-122"/>
                <a:ea typeface="黑体" panose="02010609060101010101" pitchFamily="49" charset="-122"/>
                <a:cs typeface="Times New Roman" panose="02020603050405020304" pitchFamily="18" charset="0"/>
              </a:rPr>
              <a:t>”</a:t>
            </a:r>
            <a:r>
              <a:rPr lang="zh-CN" altLang="en-US" sz="2000">
                <a:latin typeface="黑体" panose="02010609060101010101" pitchFamily="49" charset="-122"/>
                <a:ea typeface="黑体" panose="02010609060101010101" pitchFamily="49" charset="-122"/>
                <a:cs typeface="Times New Roman" panose="02020603050405020304" pitchFamily="18" charset="0"/>
              </a:rPr>
              <a:t>，</a:t>
            </a:r>
            <a:r>
              <a:rPr lang="en-US" altLang="zh-CN" sz="2000">
                <a:latin typeface="黑体" panose="02010609060101010101" pitchFamily="49" charset="-122"/>
                <a:ea typeface="黑体" panose="02010609060101010101" pitchFamily="49" charset="-122"/>
                <a:cs typeface="Times New Roman" panose="02020603050405020304" pitchFamily="18" charset="0"/>
              </a:rPr>
              <a:t>Alan Turing</a:t>
            </a:r>
            <a:r>
              <a:rPr lang="zh-CN" altLang="en-US" sz="2000">
                <a:latin typeface="黑体" panose="02010609060101010101" pitchFamily="49" charset="-122"/>
                <a:ea typeface="黑体" panose="02010609060101010101" pitchFamily="49" charset="-122"/>
                <a:cs typeface="Times New Roman" panose="02020603050405020304" pitchFamily="18" charset="0"/>
              </a:rPr>
              <a:t>随后引入了图灵测试（</a:t>
            </a:r>
            <a:r>
              <a:rPr lang="en-US" altLang="zh-CN" sz="2000">
                <a:latin typeface="黑体" panose="02010609060101010101" pitchFamily="49" charset="-122"/>
                <a:ea typeface="黑体" panose="02010609060101010101" pitchFamily="49" charset="-122"/>
                <a:cs typeface="Times New Roman" panose="02020603050405020304" pitchFamily="18" charset="0"/>
              </a:rPr>
              <a:t>Turing Test</a:t>
            </a:r>
            <a:r>
              <a:rPr lang="zh-CN" altLang="en-US" sz="2000">
                <a:latin typeface="黑体" panose="02010609060101010101" pitchFamily="49" charset="-122"/>
                <a:ea typeface="黑体" panose="02010609060101010101" pitchFamily="49" charset="-122"/>
                <a:cs typeface="Times New Roman" panose="02020603050405020304" pitchFamily="18" charset="0"/>
              </a:rPr>
              <a:t>）这一思想实验。</a:t>
            </a:r>
            <a:endParaRPr lang="en-US" altLang="zh-CN" sz="2000" b="1">
              <a:latin typeface="黑体" panose="02010609060101010101" pitchFamily="49" charset="-122"/>
              <a:ea typeface="黑体" panose="02010609060101010101" pitchFamily="49" charset="-122"/>
              <a:cs typeface="Times New Roman" panose="02020603050405020304" pitchFamily="18" charset="0"/>
            </a:endParaRPr>
          </a:p>
        </p:txBody>
      </p:sp>
      <p:sp>
        <p:nvSpPr>
          <p:cNvPr id="6147" name="Rectangle 2"/>
          <p:cNvSpPr>
            <a:spLocks noChangeArrowheads="1"/>
          </p:cNvSpPr>
          <p:nvPr/>
        </p:nvSpPr>
        <p:spPr bwMode="auto">
          <a:xfrm>
            <a:off x="4554538" y="0"/>
            <a:ext cx="254476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b="1">
                <a:solidFill>
                  <a:srgbClr val="0000CC"/>
                </a:solidFill>
                <a:latin typeface="黑体" panose="02010609060101010101" pitchFamily="49" charset="-122"/>
                <a:ea typeface="黑体" panose="02010609060101010101" pitchFamily="49" charset="-122"/>
                <a:cs typeface="Times New Roman" panose="02020603050405020304" pitchFamily="18" charset="0"/>
              </a:rPr>
              <a:t>图灵测试</a:t>
            </a:r>
            <a:endParaRPr lang="en-US" altLang="en-US" sz="4400" b="1">
              <a:solidFill>
                <a:srgbClr val="0000CC"/>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614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4538" y="3429000"/>
            <a:ext cx="273526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75" y="706438"/>
            <a:ext cx="7632700"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对象 1">
            <a:hlinkClick r:id="" action="ppaction://ole?verb=0"/>
          </p:cNvPr>
          <p:cNvGraphicFramePr>
            <a:graphicFrameLocks noChangeAspect="1"/>
          </p:cNvGraphicFramePr>
          <p:nvPr/>
        </p:nvGraphicFramePr>
        <p:xfrm>
          <a:off x="5967413" y="3465513"/>
          <a:ext cx="114300" cy="215900"/>
        </p:xfrm>
        <a:graphic>
          <a:graphicData uri="http://schemas.openxmlformats.org/presentationml/2006/ole">
            <mc:AlternateContent xmlns:mc="http://schemas.openxmlformats.org/markup-compatibility/2006">
              <mc:Choice xmlns:v="urn:schemas-microsoft-com:vml" Requires="v">
                <p:oleObj r:id="rId3" imgW="114300" imgH="215900" progId="Equation.KSEE3">
                  <p:embed/>
                </p:oleObj>
              </mc:Choice>
              <mc:Fallback>
                <p:oleObj r:id="rId3" imgW="114300" imgH="215900" progId="Equation.KSEE3">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3465513"/>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文本框 4"/>
          <p:cNvSpPr txBox="1"/>
          <p:nvPr/>
        </p:nvSpPr>
        <p:spPr>
          <a:xfrm>
            <a:off x="0" y="42863"/>
            <a:ext cx="12192000" cy="2570162"/>
          </a:xfrm>
          <a:prstGeom prst="rect">
            <a:avLst/>
          </a:prstGeom>
          <a:noFill/>
        </p:spPr>
        <p:txBody>
          <a:bodyPr>
            <a:spAutoFit/>
          </a:bodyPr>
          <a:lstStyle/>
          <a:p>
            <a:pPr marL="285750" indent="-285750" algn="just">
              <a:lnSpc>
                <a:spcPct val="120000"/>
              </a:lnSpc>
              <a:buFont typeface="Wingdings" panose="05000000000000000000" pitchFamily="2" charset="2"/>
              <a:buChar char="p"/>
              <a:defRPr/>
            </a:pPr>
            <a:r>
              <a:rPr lang="zh-CN" altLang="en-US" sz="2000" kern="0" dirty="0">
                <a:ea typeface="黑体" panose="02010609060101010101" pitchFamily="49" charset="-122"/>
                <a:cs typeface="Times New Roman" panose="02020603050405020304" pitchFamily="18" charset="0"/>
              </a:rPr>
              <a:t>假设：</a:t>
            </a:r>
            <a:r>
              <a:rPr lang="en-US" altLang="zh-CN" sz="2000" b="1" kern="0" dirty="0">
                <a:solidFill>
                  <a:srgbClr val="0000CC"/>
                </a:solidFill>
                <a:ea typeface="黑体" panose="02010609060101010101" pitchFamily="49" charset="-122"/>
                <a:cs typeface="Times New Roman" panose="02020603050405020304" pitchFamily="18" charset="0"/>
              </a:rPr>
              <a:t>CLS</a:t>
            </a:r>
            <a:r>
              <a:rPr lang="zh-CN" altLang="zh-CN" sz="2000" b="1" kern="0" dirty="0">
                <a:solidFill>
                  <a:srgbClr val="0000CC"/>
                </a:solidFill>
                <a:ea typeface="黑体" panose="02010609060101010101" pitchFamily="49" charset="-122"/>
                <a:cs typeface="Times New Roman" panose="02020603050405020304" pitchFamily="18" charset="0"/>
              </a:rPr>
              <a:t>算法首先从</a:t>
            </a:r>
            <a:r>
              <a:rPr lang="en-US" altLang="zh-CN" sz="2000" b="1" kern="0" dirty="0">
                <a:solidFill>
                  <a:srgbClr val="0000CC"/>
                </a:solidFill>
                <a:ea typeface="黑体" panose="02010609060101010101" pitchFamily="49" charset="-122"/>
                <a:cs typeface="Times New Roman" panose="02020603050405020304" pitchFamily="18" charset="0"/>
              </a:rPr>
              <a:t>{</a:t>
            </a:r>
            <a:r>
              <a:rPr lang="zh-CN" altLang="zh-CN" sz="2000" b="1" kern="0" dirty="0">
                <a:solidFill>
                  <a:srgbClr val="0000CC"/>
                </a:solidFill>
                <a:ea typeface="黑体" panose="02010609060101010101" pitchFamily="49" charset="-122"/>
                <a:cs typeface="Times New Roman" panose="02020603050405020304" pitchFamily="18" charset="0"/>
              </a:rPr>
              <a:t>音色、色泽、质地</a:t>
            </a:r>
            <a:r>
              <a:rPr lang="en-US" altLang="zh-CN" sz="2000" b="1" kern="0" dirty="0">
                <a:solidFill>
                  <a:srgbClr val="0000CC"/>
                </a:solidFill>
                <a:ea typeface="黑体" panose="02010609060101010101" pitchFamily="49" charset="-122"/>
                <a:cs typeface="Times New Roman" panose="02020603050405020304" pitchFamily="18" charset="0"/>
              </a:rPr>
              <a:t>}</a:t>
            </a:r>
            <a:r>
              <a:rPr lang="zh-CN" altLang="zh-CN" sz="2000" b="1" kern="0" dirty="0">
                <a:solidFill>
                  <a:srgbClr val="0000CC"/>
                </a:solidFill>
                <a:ea typeface="黑体" panose="02010609060101010101" pitchFamily="49" charset="-122"/>
                <a:cs typeface="Times New Roman" panose="02020603050405020304" pitchFamily="18" charset="0"/>
              </a:rPr>
              <a:t>三个特征中选择一个特征，假定所选特征为“音色”</a:t>
            </a:r>
            <a:r>
              <a:rPr lang="zh-CN" altLang="zh-CN" sz="2000" kern="0" dirty="0">
                <a:ea typeface="黑体" panose="02010609060101010101" pitchFamily="49" charset="-122"/>
                <a:cs typeface="Times New Roman" panose="02020603050405020304" pitchFamily="18" charset="0"/>
              </a:rPr>
              <a:t>，由于“音色”有两种取值“正常”和“低沉”，故将原来的数据集</a:t>
            </a:r>
            <a:r>
              <a:rPr lang="en-US" altLang="zh-CN" sz="2000" kern="0" dirty="0">
                <a:ea typeface="黑体" panose="02010609060101010101" pitchFamily="49" charset="-122"/>
                <a:cs typeface="Times New Roman" panose="02020603050405020304" pitchFamily="18" charset="0"/>
              </a:rPr>
              <a:t>{1, 2, 3, 4, 5}</a:t>
            </a:r>
            <a:r>
              <a:rPr lang="zh-CN" altLang="zh-CN" sz="2000" kern="0" dirty="0">
                <a:ea typeface="黑体" panose="02010609060101010101" pitchFamily="49" charset="-122"/>
                <a:cs typeface="Times New Roman" panose="02020603050405020304" pitchFamily="18" charset="0"/>
              </a:rPr>
              <a:t>分成两个样本子集，即“音色”取值为“低沉”时的样本子集</a:t>
            </a:r>
            <a:r>
              <a:rPr lang="en-US" altLang="zh-CN" sz="2000" kern="0" dirty="0">
                <a:ea typeface="黑体" panose="02010609060101010101" pitchFamily="49" charset="-122"/>
                <a:cs typeface="Times New Roman" panose="02020603050405020304" pitchFamily="18" charset="0"/>
              </a:rPr>
              <a:t>{4}</a:t>
            </a:r>
            <a:r>
              <a:rPr lang="zh-CN" altLang="zh-CN" sz="2000" kern="0" dirty="0">
                <a:ea typeface="黑体" panose="02010609060101010101" pitchFamily="49" charset="-122"/>
                <a:cs typeface="Times New Roman" panose="02020603050405020304" pitchFamily="18" charset="0"/>
              </a:rPr>
              <a:t>和“音色”取值为“正常”时的样本子集</a:t>
            </a:r>
            <a:r>
              <a:rPr lang="en-US" altLang="zh-CN" sz="2000" kern="0" dirty="0">
                <a:ea typeface="黑体" panose="02010609060101010101" pitchFamily="49" charset="-122"/>
                <a:cs typeface="Times New Roman" panose="02020603050405020304" pitchFamily="18" charset="0"/>
              </a:rPr>
              <a:t>{1, 2, 3, 5}</a:t>
            </a:r>
            <a:r>
              <a:rPr lang="zh-CN" altLang="zh-CN" sz="2000" kern="0" dirty="0">
                <a:ea typeface="黑体" panose="02010609060101010101" pitchFamily="49" charset="-122"/>
                <a:cs typeface="Times New Roman" panose="02020603050405020304" pitchFamily="18" charset="0"/>
              </a:rPr>
              <a:t>。</a:t>
            </a:r>
          </a:p>
          <a:p>
            <a:pPr marL="742950" lvl="1" indent="-285750" algn="just">
              <a:lnSpc>
                <a:spcPct val="120000"/>
              </a:lnSpc>
              <a:buFont typeface="Wingdings" panose="05000000000000000000" pitchFamily="2" charset="2"/>
              <a:buChar char="n"/>
              <a:defRPr/>
            </a:pPr>
            <a:r>
              <a:rPr lang="zh-CN" altLang="zh-CN" sz="2000" kern="0" dirty="0">
                <a:solidFill>
                  <a:srgbClr val="0000CC"/>
                </a:solidFill>
                <a:ea typeface="黑体" panose="02010609060101010101" pitchFamily="49" charset="-122"/>
                <a:cs typeface="Times New Roman" panose="02020603050405020304" pitchFamily="18" charset="0"/>
              </a:rPr>
              <a:t>对于样本集</a:t>
            </a:r>
            <a:r>
              <a:rPr lang="en-US" altLang="zh-CN" sz="2000" kern="0" dirty="0">
                <a:solidFill>
                  <a:srgbClr val="0000CC"/>
                </a:solidFill>
                <a:ea typeface="黑体" panose="02010609060101010101" pitchFamily="49" charset="-122"/>
                <a:cs typeface="Times New Roman" panose="02020603050405020304" pitchFamily="18" charset="0"/>
              </a:rPr>
              <a:t>{4}</a:t>
            </a:r>
            <a:r>
              <a:rPr lang="zh-CN" altLang="zh-CN" sz="2000" kern="0" dirty="0">
                <a:solidFill>
                  <a:srgbClr val="0000CC"/>
                </a:solidFill>
                <a:ea typeface="黑体" panose="02010609060101010101" pitchFamily="49" charset="-122"/>
                <a:cs typeface="Times New Roman" panose="02020603050405020304" pitchFamily="18" charset="0"/>
              </a:rPr>
              <a:t>，</a:t>
            </a:r>
            <a:r>
              <a:rPr lang="zh-CN" altLang="zh-CN" sz="2000" kern="0" dirty="0">
                <a:solidFill>
                  <a:srgbClr val="FF0000"/>
                </a:solidFill>
                <a:ea typeface="黑体" panose="02010609060101010101" pitchFamily="49" charset="-122"/>
                <a:cs typeface="Times New Roman" panose="02020603050405020304" pitchFamily="18" charset="0"/>
              </a:rPr>
              <a:t>其样本来自同一个类别</a:t>
            </a:r>
            <a:r>
              <a:rPr lang="zh-CN" altLang="zh-CN" sz="2000" kern="0" dirty="0">
                <a:ea typeface="黑体" panose="02010609060101010101" pitchFamily="49" charset="-122"/>
                <a:cs typeface="Times New Roman" panose="02020603050405020304" pitchFamily="18" charset="0"/>
              </a:rPr>
              <a:t>，故设置该子集为叶子节点，节点的标记为“假”。</a:t>
            </a:r>
            <a:endParaRPr lang="en-US" altLang="zh-CN" sz="2000" kern="0" dirty="0">
              <a:ea typeface="黑体" panose="02010609060101010101" pitchFamily="49" charset="-122"/>
              <a:cs typeface="Times New Roman" panose="02020603050405020304" pitchFamily="18" charset="0"/>
            </a:endParaRPr>
          </a:p>
          <a:p>
            <a:pPr marL="745490" lvl="1" indent="-288290">
              <a:spcBef>
                <a:spcPts val="0"/>
              </a:spcBef>
              <a:spcAft>
                <a:spcPts val="600"/>
              </a:spcAft>
              <a:buFont typeface="Wingdings" panose="05000000000000000000" pitchFamily="2" charset="2"/>
              <a:buChar char="n"/>
              <a:defRPr/>
            </a:pPr>
            <a:r>
              <a:rPr lang="zh-CN" altLang="zh-CN" sz="2000" kern="0" dirty="0">
                <a:solidFill>
                  <a:srgbClr val="0000CC"/>
                </a:solidFill>
                <a:ea typeface="黑体" panose="02010609060101010101" pitchFamily="49" charset="-122"/>
                <a:cs typeface="Times New Roman" panose="02020603050405020304" pitchFamily="18" charset="0"/>
              </a:rPr>
              <a:t>对于样本集</a:t>
            </a:r>
            <a:r>
              <a:rPr lang="en-US" altLang="zh-CN" sz="2000" kern="0" dirty="0">
                <a:solidFill>
                  <a:srgbClr val="0000CC"/>
                </a:solidFill>
                <a:ea typeface="黑体" panose="02010609060101010101" pitchFamily="49" charset="-122"/>
                <a:cs typeface="Times New Roman" panose="02020603050405020304" pitchFamily="18" charset="0"/>
              </a:rPr>
              <a:t>{1, 2, 3, 5}</a:t>
            </a:r>
            <a:r>
              <a:rPr lang="zh-CN" altLang="zh-CN" sz="2000" kern="0" dirty="0">
                <a:ea typeface="黑体" panose="02010609060101010101" pitchFamily="49" charset="-122"/>
                <a:cs typeface="Times New Roman" panose="02020603050405020304" pitchFamily="18" charset="0"/>
              </a:rPr>
              <a:t>，</a:t>
            </a:r>
            <a:r>
              <a:rPr lang="zh-CN" altLang="zh-CN" sz="2000" kern="0" dirty="0">
                <a:solidFill>
                  <a:srgbClr val="FF0000"/>
                </a:solidFill>
                <a:ea typeface="黑体" panose="02010609060101010101" pitchFamily="49" charset="-122"/>
                <a:cs typeface="Times New Roman" panose="02020603050405020304" pitchFamily="18" charset="0"/>
              </a:rPr>
              <a:t>其样本不属于同一个类别，故选择一个未使用的特征对该子集进行划分</a:t>
            </a:r>
            <a:r>
              <a:rPr lang="zh-CN" altLang="zh-CN" sz="2000" kern="0" dirty="0">
                <a:ea typeface="黑体" panose="02010609060101010101" pitchFamily="49" charset="-122"/>
                <a:cs typeface="Times New Roman" panose="02020603050405020304" pitchFamily="18" charset="0"/>
              </a:rPr>
              <a:t>，此时的可选特征包括“色泽”和“质地”。</a:t>
            </a:r>
            <a:endParaRPr lang="en-US" altLang="zh-CN" sz="2000" kern="0" dirty="0">
              <a:ea typeface="黑体" panose="02010609060101010101" pitchFamily="49" charset="-122"/>
              <a:cs typeface="Times New Roman" panose="02020603050405020304" pitchFamily="18" charset="0"/>
            </a:endParaRPr>
          </a:p>
          <a:p>
            <a:pPr marL="745490" lvl="1" indent="-288290">
              <a:spcBef>
                <a:spcPts val="0"/>
              </a:spcBef>
              <a:spcAft>
                <a:spcPts val="600"/>
              </a:spcAft>
              <a:buFont typeface="Wingdings" panose="05000000000000000000" pitchFamily="2" charset="2"/>
              <a:buChar char="n"/>
              <a:defRPr/>
            </a:pPr>
            <a:r>
              <a:rPr lang="zh-CN" altLang="en-US" sz="2000" kern="0" dirty="0">
                <a:ea typeface="黑体" panose="02010609060101010101" pitchFamily="49" charset="-122"/>
                <a:cs typeface="Times New Roman" panose="02020603050405020304" pitchFamily="18" charset="0"/>
              </a:rPr>
              <a:t>假设选择“质地”，得到如下的决策树</a:t>
            </a:r>
            <a:endParaRPr lang="en-US" altLang="zh-CN" sz="2000" kern="0" dirty="0">
              <a:ea typeface="黑体" panose="02010609060101010101" pitchFamily="49" charset="-122"/>
              <a:cs typeface="Times New Roman" panose="02020603050405020304" pitchFamily="18" charset="0"/>
            </a:endParaRPr>
          </a:p>
        </p:txBody>
      </p:sp>
      <p:pic>
        <p:nvPicPr>
          <p:cNvPr id="4" name="图片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25" y="2498725"/>
            <a:ext cx="5456238"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4338" y="3873500"/>
            <a:ext cx="6634162"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0" y="5349875"/>
            <a:ext cx="3379788" cy="425450"/>
          </a:xfrm>
          <a:prstGeom prst="rect">
            <a:avLst/>
          </a:prstGeom>
          <a:noFill/>
        </p:spPr>
        <p:txBody>
          <a:bodyPr>
            <a:spAutoFit/>
          </a:bodyPr>
          <a:lstStyle/>
          <a:p>
            <a:pPr marL="285750" indent="-285750" algn="just">
              <a:lnSpc>
                <a:spcPct val="120000"/>
              </a:lnSpc>
              <a:buFont typeface="Wingdings" panose="05000000000000000000" pitchFamily="2" charset="2"/>
              <a:buChar char="p"/>
              <a:defRPr/>
            </a:pPr>
            <a:r>
              <a:rPr lang="zh-CN" altLang="en-US" sz="2000" b="1" kern="0" dirty="0">
                <a:solidFill>
                  <a:srgbClr val="0000CC"/>
                </a:solidFill>
                <a:ea typeface="黑体" panose="02010609060101010101" pitchFamily="49" charset="-122"/>
                <a:cs typeface="Times New Roman" panose="02020603050405020304" pitchFamily="18" charset="0"/>
              </a:rPr>
              <a:t>如果先选择“质地”呢？</a:t>
            </a:r>
            <a:endParaRPr lang="en-US" altLang="zh-CN" sz="2000" b="1" kern="0" dirty="0">
              <a:solidFill>
                <a:srgbClr val="0000CC"/>
              </a:solidFill>
              <a:ea typeface="黑体" panose="02010609060101010101" pitchFamily="49"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4FA81A12-0E8E-0112-1A8D-63418928E406}"/>
              </a:ext>
            </a:extLst>
          </p:cNvPr>
          <p:cNvGraphicFramePr>
            <a:graphicFrameLocks noGrp="1"/>
          </p:cNvGraphicFramePr>
          <p:nvPr>
            <p:extLst>
              <p:ext uri="{D42A27DB-BD31-4B8C-83A1-F6EECF244321}">
                <p14:modId xmlns:p14="http://schemas.microsoft.com/office/powerpoint/2010/main" val="1267460316"/>
              </p:ext>
            </p:extLst>
          </p:nvPr>
        </p:nvGraphicFramePr>
        <p:xfrm>
          <a:off x="5695836" y="2018580"/>
          <a:ext cx="3863278" cy="1380978"/>
        </p:xfrm>
        <a:graphic>
          <a:graphicData uri="http://schemas.openxmlformats.org/drawingml/2006/table">
            <a:tbl>
              <a:tblPr firstRow="1" firstCol="1" bandRow="1" bandCol="1">
                <a:tableStyleId>{21E4AEA4-8DFA-4A89-87EB-49C32662AFE0}</a:tableStyleId>
              </a:tblPr>
              <a:tblGrid>
                <a:gridCol w="775502">
                  <a:extLst>
                    <a:ext uri="{9D8B030D-6E8A-4147-A177-3AD203B41FA5}">
                      <a16:colId xmlns:a16="http://schemas.microsoft.com/office/drawing/2014/main" val="20000"/>
                    </a:ext>
                  </a:extLst>
                </a:gridCol>
                <a:gridCol w="768386">
                  <a:extLst>
                    <a:ext uri="{9D8B030D-6E8A-4147-A177-3AD203B41FA5}">
                      <a16:colId xmlns:a16="http://schemas.microsoft.com/office/drawing/2014/main" val="20001"/>
                    </a:ext>
                  </a:extLst>
                </a:gridCol>
                <a:gridCol w="768386">
                  <a:extLst>
                    <a:ext uri="{9D8B030D-6E8A-4147-A177-3AD203B41FA5}">
                      <a16:colId xmlns:a16="http://schemas.microsoft.com/office/drawing/2014/main" val="20002"/>
                    </a:ext>
                  </a:extLst>
                </a:gridCol>
                <a:gridCol w="775502">
                  <a:extLst>
                    <a:ext uri="{9D8B030D-6E8A-4147-A177-3AD203B41FA5}">
                      <a16:colId xmlns:a16="http://schemas.microsoft.com/office/drawing/2014/main" val="20003"/>
                    </a:ext>
                  </a:extLst>
                </a:gridCol>
                <a:gridCol w="775502">
                  <a:extLst>
                    <a:ext uri="{9D8B030D-6E8A-4147-A177-3AD203B41FA5}">
                      <a16:colId xmlns:a16="http://schemas.microsoft.com/office/drawing/2014/main" val="20004"/>
                    </a:ext>
                  </a:extLst>
                </a:gridCol>
              </a:tblGrid>
              <a:tr h="230163">
                <a:tc>
                  <a:txBody>
                    <a:bodyPr/>
                    <a:lstStyle/>
                    <a:p>
                      <a:pPr indent="228600" algn="ctr">
                        <a:lnSpc>
                          <a:spcPct val="120000"/>
                        </a:lnSpc>
                        <a:buNone/>
                      </a:pPr>
                      <a:r>
                        <a:rPr lang="zh-CN" sz="1200" kern="100" dirty="0">
                          <a:solidFill>
                            <a:schemeClr val="bg2"/>
                          </a:solidFill>
                          <a:effectLst/>
                          <a:latin typeface="Comic Sans MS" panose="030F0702030302020204" pitchFamily="66" charset="0"/>
                          <a:ea typeface="黑体" panose="02010609060101010101" pitchFamily="49" charset="-122"/>
                        </a:rPr>
                        <a:t>编号</a:t>
                      </a:r>
                      <a:endParaRPr lang="zh-CN" sz="12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1200" kern="100" dirty="0">
                          <a:solidFill>
                            <a:srgbClr val="FF0000"/>
                          </a:solidFill>
                          <a:effectLst/>
                          <a:latin typeface="Comic Sans MS" panose="030F0702030302020204" pitchFamily="66" charset="0"/>
                          <a:ea typeface="黑体" panose="02010609060101010101" pitchFamily="49" charset="-122"/>
                        </a:rPr>
                        <a:t>音色</a:t>
                      </a:r>
                      <a:endParaRPr lang="zh-CN" sz="12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200" kern="100" dirty="0">
                          <a:solidFill>
                            <a:srgbClr val="FF0000"/>
                          </a:solidFill>
                          <a:effectLst/>
                          <a:latin typeface="Comic Sans MS" panose="030F0702030302020204" pitchFamily="66" charset="0"/>
                          <a:ea typeface="黑体" panose="02010609060101010101" pitchFamily="49" charset="-122"/>
                        </a:rPr>
                        <a:t>色泽</a:t>
                      </a:r>
                      <a:endParaRPr lang="zh-CN" sz="12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200" kern="100" dirty="0">
                          <a:solidFill>
                            <a:srgbClr val="FF0000"/>
                          </a:solidFill>
                          <a:effectLst/>
                          <a:latin typeface="Comic Sans MS" panose="030F0702030302020204" pitchFamily="66" charset="0"/>
                          <a:ea typeface="黑体" panose="02010609060101010101" pitchFamily="49" charset="-122"/>
                        </a:rPr>
                        <a:t>质地</a:t>
                      </a:r>
                      <a:endParaRPr lang="zh-CN" sz="12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200" kern="100" dirty="0">
                          <a:solidFill>
                            <a:schemeClr val="tx1"/>
                          </a:solidFill>
                          <a:effectLst/>
                          <a:latin typeface="Comic Sans MS" panose="030F0702030302020204" pitchFamily="66" charset="0"/>
                          <a:ea typeface="黑体" panose="02010609060101010101" pitchFamily="49" charset="-122"/>
                        </a:rPr>
                        <a:t>真伪</a:t>
                      </a:r>
                      <a:endParaRPr lang="zh-CN" sz="12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0"/>
                  </a:ext>
                </a:extLst>
              </a:tr>
              <a:tr h="230163">
                <a:tc>
                  <a:txBody>
                    <a:bodyPr/>
                    <a:lstStyle/>
                    <a:p>
                      <a:pPr indent="228600" algn="ctr">
                        <a:lnSpc>
                          <a:spcPct val="120000"/>
                        </a:lnSpc>
                        <a:buNone/>
                      </a:pPr>
                      <a:r>
                        <a:rPr lang="en-US" sz="1200" kern="100" dirty="0">
                          <a:solidFill>
                            <a:schemeClr val="bg2"/>
                          </a:solidFill>
                          <a:effectLst/>
                          <a:latin typeface="Comic Sans MS" panose="030F0702030302020204" pitchFamily="66" charset="0"/>
                          <a:ea typeface="黑体" panose="02010609060101010101" pitchFamily="49" charset="-122"/>
                        </a:rPr>
                        <a:t>1</a:t>
                      </a:r>
                      <a:endParaRPr lang="zh-CN" sz="12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1200" kern="100" dirty="0">
                          <a:effectLst/>
                          <a:latin typeface="Comic Sans MS" panose="030F0702030302020204" pitchFamily="66" charset="0"/>
                          <a:ea typeface="黑体" panose="02010609060101010101" pitchFamily="49" charset="-122"/>
                        </a:rPr>
                        <a:t>正常</a:t>
                      </a:r>
                      <a:endParaRPr lang="zh-CN" sz="12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200" kern="100" dirty="0">
                          <a:effectLst/>
                          <a:latin typeface="Comic Sans MS" panose="030F0702030302020204" pitchFamily="66" charset="0"/>
                          <a:ea typeface="黑体" panose="02010609060101010101" pitchFamily="49" charset="-122"/>
                        </a:rPr>
                        <a:t>明亮</a:t>
                      </a:r>
                      <a:endParaRPr lang="zh-CN" sz="12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200" kern="100" dirty="0">
                          <a:effectLst/>
                          <a:latin typeface="Comic Sans MS" panose="030F0702030302020204" pitchFamily="66" charset="0"/>
                          <a:ea typeface="黑体" panose="02010609060101010101" pitchFamily="49" charset="-122"/>
                        </a:rPr>
                        <a:t>均匀</a:t>
                      </a:r>
                      <a:endParaRPr lang="zh-CN" sz="12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200" kern="100" dirty="0">
                          <a:solidFill>
                            <a:schemeClr val="tx1"/>
                          </a:solidFill>
                          <a:effectLst/>
                          <a:latin typeface="Comic Sans MS" panose="030F0702030302020204" pitchFamily="66" charset="0"/>
                          <a:ea typeface="黑体" panose="02010609060101010101" pitchFamily="49" charset="-122"/>
                        </a:rPr>
                        <a:t>真</a:t>
                      </a:r>
                      <a:endParaRPr lang="zh-CN" sz="12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1"/>
                  </a:ext>
                </a:extLst>
              </a:tr>
              <a:tr h="230163">
                <a:tc>
                  <a:txBody>
                    <a:bodyPr/>
                    <a:lstStyle/>
                    <a:p>
                      <a:pPr indent="228600" algn="ctr">
                        <a:lnSpc>
                          <a:spcPct val="120000"/>
                        </a:lnSpc>
                        <a:buNone/>
                      </a:pPr>
                      <a:r>
                        <a:rPr lang="en-US" sz="1200" kern="100" dirty="0">
                          <a:solidFill>
                            <a:schemeClr val="bg2"/>
                          </a:solidFill>
                          <a:effectLst/>
                          <a:latin typeface="Comic Sans MS" panose="030F0702030302020204" pitchFamily="66" charset="0"/>
                          <a:ea typeface="黑体" panose="02010609060101010101" pitchFamily="49" charset="-122"/>
                        </a:rPr>
                        <a:t>2</a:t>
                      </a:r>
                      <a:endParaRPr lang="zh-CN" sz="12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1200" kern="100">
                          <a:effectLst/>
                          <a:latin typeface="Comic Sans MS" panose="030F0702030302020204" pitchFamily="66" charset="0"/>
                          <a:ea typeface="黑体" panose="02010609060101010101" pitchFamily="49" charset="-122"/>
                        </a:rPr>
                        <a:t>正常</a:t>
                      </a:r>
                      <a:endParaRPr lang="zh-CN" sz="12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200" kern="100" dirty="0">
                          <a:effectLst/>
                          <a:latin typeface="Comic Sans MS" panose="030F0702030302020204" pitchFamily="66" charset="0"/>
                          <a:ea typeface="黑体" panose="02010609060101010101" pitchFamily="49" charset="-122"/>
                        </a:rPr>
                        <a:t>明亮</a:t>
                      </a:r>
                      <a:endParaRPr lang="zh-CN" sz="12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200" kern="100" dirty="0">
                          <a:effectLst/>
                          <a:latin typeface="Comic Sans MS" panose="030F0702030302020204" pitchFamily="66" charset="0"/>
                          <a:ea typeface="黑体" panose="02010609060101010101" pitchFamily="49" charset="-122"/>
                        </a:rPr>
                        <a:t>粗糙</a:t>
                      </a:r>
                      <a:endParaRPr lang="zh-CN" sz="12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200" kern="100" dirty="0">
                          <a:solidFill>
                            <a:schemeClr val="tx1"/>
                          </a:solidFill>
                          <a:effectLst/>
                          <a:latin typeface="Comic Sans MS" panose="030F0702030302020204" pitchFamily="66" charset="0"/>
                          <a:ea typeface="黑体" panose="02010609060101010101" pitchFamily="49" charset="-122"/>
                        </a:rPr>
                        <a:t>真</a:t>
                      </a:r>
                      <a:endParaRPr lang="zh-CN" sz="12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2"/>
                  </a:ext>
                </a:extLst>
              </a:tr>
              <a:tr h="230163">
                <a:tc>
                  <a:txBody>
                    <a:bodyPr/>
                    <a:lstStyle/>
                    <a:p>
                      <a:pPr indent="228600" algn="ctr">
                        <a:lnSpc>
                          <a:spcPct val="120000"/>
                        </a:lnSpc>
                        <a:buNone/>
                      </a:pPr>
                      <a:r>
                        <a:rPr lang="en-US" sz="1200" kern="100" dirty="0">
                          <a:solidFill>
                            <a:schemeClr val="bg2"/>
                          </a:solidFill>
                          <a:effectLst/>
                          <a:latin typeface="Comic Sans MS" panose="030F0702030302020204" pitchFamily="66" charset="0"/>
                          <a:ea typeface="黑体" panose="02010609060101010101" pitchFamily="49" charset="-122"/>
                        </a:rPr>
                        <a:t>3</a:t>
                      </a:r>
                      <a:endParaRPr lang="zh-CN" sz="12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1200" kern="100">
                          <a:effectLst/>
                          <a:latin typeface="Comic Sans MS" panose="030F0702030302020204" pitchFamily="66" charset="0"/>
                          <a:ea typeface="黑体" panose="02010609060101010101" pitchFamily="49" charset="-122"/>
                        </a:rPr>
                        <a:t>正常</a:t>
                      </a:r>
                      <a:endParaRPr lang="zh-CN" sz="12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200" kern="100" dirty="0">
                          <a:effectLst/>
                          <a:latin typeface="Comic Sans MS" panose="030F0702030302020204" pitchFamily="66" charset="0"/>
                          <a:ea typeface="黑体" panose="02010609060101010101" pitchFamily="49" charset="-122"/>
                        </a:rPr>
                        <a:t>明亮</a:t>
                      </a:r>
                      <a:endParaRPr lang="zh-CN" sz="12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200" kern="100" dirty="0">
                          <a:effectLst/>
                          <a:latin typeface="Comic Sans MS" panose="030F0702030302020204" pitchFamily="66" charset="0"/>
                          <a:ea typeface="黑体" panose="02010609060101010101" pitchFamily="49" charset="-122"/>
                        </a:rPr>
                        <a:t>均匀</a:t>
                      </a:r>
                      <a:endParaRPr lang="zh-CN" sz="12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200" kern="100" dirty="0">
                          <a:solidFill>
                            <a:schemeClr val="tx1"/>
                          </a:solidFill>
                          <a:effectLst/>
                          <a:latin typeface="Comic Sans MS" panose="030F0702030302020204" pitchFamily="66" charset="0"/>
                          <a:ea typeface="黑体" panose="02010609060101010101" pitchFamily="49" charset="-122"/>
                        </a:rPr>
                        <a:t>真</a:t>
                      </a:r>
                      <a:endParaRPr lang="zh-CN" sz="12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3"/>
                  </a:ext>
                </a:extLst>
              </a:tr>
              <a:tr h="230163">
                <a:tc>
                  <a:txBody>
                    <a:bodyPr/>
                    <a:lstStyle/>
                    <a:p>
                      <a:pPr indent="228600" algn="ctr">
                        <a:lnSpc>
                          <a:spcPct val="120000"/>
                        </a:lnSpc>
                        <a:buNone/>
                      </a:pPr>
                      <a:r>
                        <a:rPr lang="en-US" sz="1200" kern="100" dirty="0">
                          <a:solidFill>
                            <a:schemeClr val="bg2"/>
                          </a:solidFill>
                          <a:effectLst/>
                          <a:latin typeface="Comic Sans MS" panose="030F0702030302020204" pitchFamily="66" charset="0"/>
                          <a:ea typeface="黑体" panose="02010609060101010101" pitchFamily="49" charset="-122"/>
                        </a:rPr>
                        <a:t>4</a:t>
                      </a:r>
                      <a:endParaRPr lang="zh-CN" sz="12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1200" kern="100">
                          <a:effectLst/>
                          <a:latin typeface="Comic Sans MS" panose="030F0702030302020204" pitchFamily="66" charset="0"/>
                          <a:ea typeface="黑体" panose="02010609060101010101" pitchFamily="49" charset="-122"/>
                        </a:rPr>
                        <a:t>低沉</a:t>
                      </a:r>
                      <a:endParaRPr lang="zh-CN" sz="12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200" kern="100">
                          <a:effectLst/>
                          <a:latin typeface="Comic Sans MS" panose="030F0702030302020204" pitchFamily="66" charset="0"/>
                          <a:ea typeface="黑体" panose="02010609060101010101" pitchFamily="49" charset="-122"/>
                        </a:rPr>
                        <a:t>明亮</a:t>
                      </a:r>
                      <a:endParaRPr lang="zh-CN" sz="12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200" kern="100" dirty="0">
                          <a:effectLst/>
                          <a:latin typeface="Comic Sans MS" panose="030F0702030302020204" pitchFamily="66" charset="0"/>
                          <a:ea typeface="黑体" panose="02010609060101010101" pitchFamily="49" charset="-122"/>
                        </a:rPr>
                        <a:t>粗糙</a:t>
                      </a:r>
                      <a:endParaRPr lang="zh-CN" sz="12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200" kern="100" dirty="0">
                          <a:solidFill>
                            <a:schemeClr val="tx1"/>
                          </a:solidFill>
                          <a:effectLst/>
                          <a:latin typeface="Comic Sans MS" panose="030F0702030302020204" pitchFamily="66" charset="0"/>
                          <a:ea typeface="黑体" panose="02010609060101010101" pitchFamily="49" charset="-122"/>
                        </a:rPr>
                        <a:t>假</a:t>
                      </a:r>
                      <a:endParaRPr lang="zh-CN" sz="12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4"/>
                  </a:ext>
                </a:extLst>
              </a:tr>
              <a:tr h="230163">
                <a:tc>
                  <a:txBody>
                    <a:bodyPr/>
                    <a:lstStyle/>
                    <a:p>
                      <a:pPr indent="228600" algn="ctr">
                        <a:lnSpc>
                          <a:spcPct val="120000"/>
                        </a:lnSpc>
                        <a:buNone/>
                      </a:pPr>
                      <a:r>
                        <a:rPr lang="en-US" sz="1200" kern="100" dirty="0">
                          <a:solidFill>
                            <a:schemeClr val="bg2"/>
                          </a:solidFill>
                          <a:effectLst/>
                          <a:latin typeface="Comic Sans MS" panose="030F0702030302020204" pitchFamily="66" charset="0"/>
                          <a:ea typeface="黑体" panose="02010609060101010101" pitchFamily="49" charset="-122"/>
                        </a:rPr>
                        <a:t>5</a:t>
                      </a:r>
                      <a:endParaRPr lang="zh-CN" sz="12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1200" kern="100">
                          <a:effectLst/>
                          <a:latin typeface="Comic Sans MS" panose="030F0702030302020204" pitchFamily="66" charset="0"/>
                          <a:ea typeface="黑体" panose="02010609060101010101" pitchFamily="49" charset="-122"/>
                        </a:rPr>
                        <a:t>正常</a:t>
                      </a:r>
                      <a:endParaRPr lang="zh-CN" sz="12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200" kern="100" dirty="0">
                          <a:effectLst/>
                          <a:latin typeface="Comic Sans MS" panose="030F0702030302020204" pitchFamily="66" charset="0"/>
                          <a:ea typeface="黑体" panose="02010609060101010101" pitchFamily="49" charset="-122"/>
                        </a:rPr>
                        <a:t>灰暗</a:t>
                      </a:r>
                      <a:endParaRPr lang="zh-CN" sz="12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200" kern="100" dirty="0">
                          <a:effectLst/>
                          <a:latin typeface="Comic Sans MS" panose="030F0702030302020204" pitchFamily="66" charset="0"/>
                          <a:ea typeface="黑体" panose="02010609060101010101" pitchFamily="49" charset="-122"/>
                        </a:rPr>
                        <a:t>粗糙</a:t>
                      </a:r>
                      <a:endParaRPr lang="zh-CN" sz="12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1200" kern="100" dirty="0">
                          <a:solidFill>
                            <a:schemeClr val="tx1"/>
                          </a:solidFill>
                          <a:effectLst/>
                          <a:latin typeface="Comic Sans MS" panose="030F0702030302020204" pitchFamily="66" charset="0"/>
                          <a:ea typeface="黑体" panose="02010609060101010101" pitchFamily="49" charset="-122"/>
                        </a:rPr>
                        <a:t>假</a:t>
                      </a:r>
                      <a:endParaRPr lang="zh-CN" sz="12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E8EB1-1EF4-CFB0-BAE7-96425D74FB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2569EF9-BAF1-FCFB-7123-96F62B5A37C6}"/>
              </a:ext>
            </a:extLst>
          </p:cNvPr>
          <p:cNvSpPr txBox="1"/>
          <p:nvPr/>
        </p:nvSpPr>
        <p:spPr>
          <a:xfrm>
            <a:off x="2817813" y="0"/>
            <a:ext cx="6556375" cy="708025"/>
          </a:xfrm>
          <a:prstGeom prst="rect">
            <a:avLst/>
          </a:prstGeom>
          <a:noFill/>
        </p:spPr>
        <p:txBody>
          <a:bodyPr>
            <a:spAutoFit/>
          </a:bodyPr>
          <a:lstStyle/>
          <a:p>
            <a:pPr algn="ctr">
              <a:spcBef>
                <a:spcPts val="0"/>
              </a:spcBef>
              <a:spcAft>
                <a:spcPts val="600"/>
              </a:spcAft>
              <a:defRPr/>
            </a:pPr>
            <a:r>
              <a:rPr lang="en-US" altLang="zh-CN" sz="4000" b="1" kern="0" dirty="0">
                <a:ea typeface="黑体" panose="02010609060101010101" pitchFamily="49" charset="-122"/>
                <a:cs typeface="Times New Roman" panose="02020603050405020304" pitchFamily="18" charset="0"/>
                <a:sym typeface="+mn-ea"/>
              </a:rPr>
              <a:t>ID3</a:t>
            </a:r>
            <a:r>
              <a:rPr lang="zh-CN" altLang="en-US" sz="4000" b="1" kern="0" dirty="0">
                <a:ea typeface="黑体" panose="02010609060101010101" pitchFamily="49" charset="-122"/>
                <a:cs typeface="Times New Roman" panose="02020603050405020304" pitchFamily="18" charset="0"/>
                <a:sym typeface="+mn-ea"/>
              </a:rPr>
              <a:t>算法</a:t>
            </a:r>
            <a:endParaRPr lang="zh-CN" altLang="en-US" sz="4000" b="1" kern="0" dirty="0">
              <a:latin typeface="黑体" panose="02010609060101010101" pitchFamily="49" charset="-122"/>
              <a:ea typeface="黑体" panose="02010609060101010101" pitchFamily="49" charset="-122"/>
              <a:cs typeface="黑体" panose="02010609060101010101" pitchFamily="49" charset="-122"/>
            </a:endParaRPr>
          </a:p>
        </p:txBody>
      </p:sp>
      <p:pic>
        <p:nvPicPr>
          <p:cNvPr id="23554" name="Picture 2">
            <a:extLst>
              <a:ext uri="{FF2B5EF4-FFF2-40B4-BE49-F238E27FC236}">
                <a16:creationId xmlns:a16="http://schemas.microsoft.com/office/drawing/2014/main" id="{A0B3C71E-7C0A-E3C5-E3D0-C617AA2C6D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021" y="3719434"/>
            <a:ext cx="2054051" cy="20418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D447A86E-098E-8BD3-A03D-5AB739C42C5F}"/>
              </a:ext>
            </a:extLst>
          </p:cNvPr>
          <p:cNvSpPr txBox="1"/>
          <p:nvPr/>
        </p:nvSpPr>
        <p:spPr>
          <a:xfrm>
            <a:off x="443178" y="3274412"/>
            <a:ext cx="3379788" cy="425450"/>
          </a:xfrm>
          <a:prstGeom prst="rect">
            <a:avLst/>
          </a:prstGeom>
          <a:noFill/>
        </p:spPr>
        <p:txBody>
          <a:bodyPr>
            <a:spAutoFit/>
          </a:bodyPr>
          <a:lstStyle/>
          <a:p>
            <a:pPr marL="285750" indent="-285750" algn="just">
              <a:lnSpc>
                <a:spcPct val="120000"/>
              </a:lnSpc>
              <a:buFont typeface="Wingdings" panose="05000000000000000000" pitchFamily="2" charset="2"/>
              <a:buChar char="p"/>
              <a:defRPr/>
            </a:pPr>
            <a:r>
              <a:rPr lang="zh-CN" altLang="en-US" sz="2000" b="1" kern="0" dirty="0">
                <a:solidFill>
                  <a:srgbClr val="0000CC"/>
                </a:solidFill>
                <a:ea typeface="黑体" panose="02010609060101010101" pitchFamily="49" charset="-122"/>
                <a:cs typeface="Times New Roman" panose="02020603050405020304" pitchFamily="18" charset="0"/>
              </a:rPr>
              <a:t>抛硬币实验</a:t>
            </a:r>
            <a:endParaRPr lang="en-US" altLang="zh-CN" sz="2000" b="1" kern="0" dirty="0">
              <a:solidFill>
                <a:srgbClr val="0000CC"/>
              </a:solidFill>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1F8B7A4E-AAC6-C970-B001-771DB4CC72EE}"/>
              </a:ext>
            </a:extLst>
          </p:cNvPr>
          <p:cNvSpPr txBox="1"/>
          <p:nvPr/>
        </p:nvSpPr>
        <p:spPr>
          <a:xfrm>
            <a:off x="2819442" y="3958488"/>
            <a:ext cx="8172908" cy="523220"/>
          </a:xfrm>
          <a:prstGeom prst="rect">
            <a:avLst/>
          </a:prstGeom>
          <a:noFill/>
        </p:spPr>
        <p:txBody>
          <a:bodyPr wrap="square">
            <a:spAutoFit/>
          </a:bodyPr>
          <a:lstStyle/>
          <a:p>
            <a:pPr marL="288290" lvl="1" indent="-288290">
              <a:spcBef>
                <a:spcPts val="0"/>
              </a:spcBef>
              <a:spcAft>
                <a:spcPts val="600"/>
              </a:spcAft>
              <a:buFont typeface="Wingdings" panose="05000000000000000000" charset="0"/>
              <a:buChar char="p"/>
              <a:defRPr/>
            </a:pPr>
            <a:r>
              <a:rPr lang="zh-CN" altLang="en-US" sz="2800" kern="0" dirty="0">
                <a:ea typeface="黑体" panose="02010609060101010101" pitchFamily="49" charset="-122"/>
                <a:cs typeface="Times New Roman" panose="02020603050405020304" pitchFamily="18" charset="0"/>
              </a:rPr>
              <a:t>若正面、反面出现的概率分别是</a:t>
            </a:r>
            <a:r>
              <a:rPr lang="en-US" altLang="zh-CN" sz="2800" kern="0" dirty="0">
                <a:ea typeface="黑体" panose="02010609060101010101" pitchFamily="49" charset="-122"/>
                <a:cs typeface="Times New Roman" panose="02020603050405020304" pitchFamily="18" charset="0"/>
              </a:rPr>
              <a:t>1</a:t>
            </a:r>
            <a:r>
              <a:rPr lang="zh-CN" altLang="en-US" sz="2800" kern="0" dirty="0">
                <a:ea typeface="黑体" panose="02010609060101010101" pitchFamily="49" charset="-122"/>
                <a:cs typeface="Times New Roman" panose="02020603050405020304" pitchFamily="18" charset="0"/>
              </a:rPr>
              <a:t>和</a:t>
            </a:r>
            <a:r>
              <a:rPr lang="en-US" altLang="zh-CN" sz="2800" kern="0" dirty="0">
                <a:ea typeface="黑体" panose="02010609060101010101" pitchFamily="49" charset="-122"/>
                <a:cs typeface="Times New Roman" panose="02020603050405020304" pitchFamily="18" charset="0"/>
              </a:rPr>
              <a:t>0</a:t>
            </a:r>
            <a:r>
              <a:rPr lang="zh-CN" altLang="en-US" sz="2800" kern="0" dirty="0">
                <a:ea typeface="黑体" panose="02010609060101010101" pitchFamily="49" charset="-122"/>
                <a:cs typeface="Times New Roman" panose="02020603050405020304" pitchFamily="18" charset="0"/>
              </a:rPr>
              <a:t>，则熵为：</a:t>
            </a:r>
            <a:endParaRPr lang="en-US" altLang="zh-CN" sz="2800" kern="0" dirty="0">
              <a:ea typeface="黑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4B387418-BB07-A844-A89C-77E2322CC80B}"/>
              </a:ext>
            </a:extLst>
          </p:cNvPr>
          <p:cNvSpPr txBox="1"/>
          <p:nvPr/>
        </p:nvSpPr>
        <p:spPr>
          <a:xfrm>
            <a:off x="2811714" y="5409220"/>
            <a:ext cx="8172908" cy="523220"/>
          </a:xfrm>
          <a:prstGeom prst="rect">
            <a:avLst/>
          </a:prstGeom>
          <a:noFill/>
        </p:spPr>
        <p:txBody>
          <a:bodyPr wrap="square">
            <a:spAutoFit/>
          </a:bodyPr>
          <a:lstStyle/>
          <a:p>
            <a:pPr marL="288290" lvl="1" indent="-288290">
              <a:spcBef>
                <a:spcPts val="0"/>
              </a:spcBef>
              <a:spcAft>
                <a:spcPts val="600"/>
              </a:spcAft>
              <a:buFont typeface="Wingdings" panose="05000000000000000000" charset="0"/>
              <a:buChar char="p"/>
              <a:defRPr/>
            </a:pPr>
            <a:r>
              <a:rPr lang="zh-CN" altLang="en-US" sz="2800" kern="0" dirty="0">
                <a:ea typeface="黑体" panose="02010609060101010101" pitchFamily="49" charset="-122"/>
                <a:cs typeface="Times New Roman" panose="02020603050405020304" pitchFamily="18" charset="0"/>
              </a:rPr>
              <a:t>若正面、反面出现的概率都是</a:t>
            </a:r>
            <a:r>
              <a:rPr lang="en-US" altLang="zh-CN" sz="2800" kern="0" dirty="0">
                <a:ea typeface="黑体" panose="02010609060101010101" pitchFamily="49" charset="-122"/>
                <a:cs typeface="Times New Roman" panose="02020603050405020304" pitchFamily="18" charset="0"/>
              </a:rPr>
              <a:t>0.5</a:t>
            </a:r>
            <a:r>
              <a:rPr lang="zh-CN" altLang="en-US" sz="2800" kern="0" dirty="0">
                <a:ea typeface="黑体" panose="02010609060101010101" pitchFamily="49" charset="-122"/>
                <a:cs typeface="Times New Roman" panose="02020603050405020304" pitchFamily="18" charset="0"/>
              </a:rPr>
              <a:t>，则熵为：</a:t>
            </a:r>
            <a:endParaRPr lang="en-US" altLang="zh-CN" sz="2800" kern="0" dirty="0">
              <a:ea typeface="黑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1115E9F7-A90D-446A-7EC7-E66941D1CAEE}"/>
              </a:ext>
            </a:extLst>
          </p:cNvPr>
          <p:cNvPicPr>
            <a:picLocks noChangeAspect="1"/>
          </p:cNvPicPr>
          <p:nvPr/>
        </p:nvPicPr>
        <p:blipFill>
          <a:blip r:embed="rId4"/>
          <a:stretch>
            <a:fillRect/>
          </a:stretch>
        </p:blipFill>
        <p:spPr>
          <a:xfrm>
            <a:off x="5079966" y="4546007"/>
            <a:ext cx="4221846" cy="388654"/>
          </a:xfrm>
          <a:prstGeom prst="rect">
            <a:avLst/>
          </a:prstGeom>
        </p:spPr>
      </p:pic>
      <p:pic>
        <p:nvPicPr>
          <p:cNvPr id="9" name="图片 8">
            <a:extLst>
              <a:ext uri="{FF2B5EF4-FFF2-40B4-BE49-F238E27FC236}">
                <a16:creationId xmlns:a16="http://schemas.microsoft.com/office/drawing/2014/main" id="{E6F63CF4-C2A8-D38A-A0CB-0CC2634D2319}"/>
              </a:ext>
            </a:extLst>
          </p:cNvPr>
          <p:cNvPicPr>
            <a:picLocks noChangeAspect="1"/>
          </p:cNvPicPr>
          <p:nvPr/>
        </p:nvPicPr>
        <p:blipFill>
          <a:blip r:embed="rId5"/>
          <a:stretch>
            <a:fillRect/>
          </a:stretch>
        </p:blipFill>
        <p:spPr>
          <a:xfrm>
            <a:off x="5079966" y="6165304"/>
            <a:ext cx="5273497" cy="403895"/>
          </a:xfrm>
          <a:prstGeom prst="rect">
            <a:avLst/>
          </a:prstGeom>
        </p:spPr>
      </p:pic>
      <p:pic>
        <p:nvPicPr>
          <p:cNvPr id="10" name="图片 9">
            <a:extLst>
              <a:ext uri="{FF2B5EF4-FFF2-40B4-BE49-F238E27FC236}">
                <a16:creationId xmlns:a16="http://schemas.microsoft.com/office/drawing/2014/main" id="{A3B7A0C7-4454-850F-34EB-C47BF71E2D22}"/>
              </a:ext>
            </a:extLst>
          </p:cNvPr>
          <p:cNvPicPr>
            <a:picLocks noChangeAspect="1"/>
          </p:cNvPicPr>
          <p:nvPr/>
        </p:nvPicPr>
        <p:blipFill>
          <a:blip r:embed="rId6"/>
          <a:stretch>
            <a:fillRect/>
          </a:stretch>
        </p:blipFill>
        <p:spPr>
          <a:xfrm>
            <a:off x="513755" y="912184"/>
            <a:ext cx="10864934" cy="708024"/>
          </a:xfrm>
          <a:prstGeom prst="rect">
            <a:avLst/>
          </a:prstGeom>
        </p:spPr>
      </p:pic>
      <p:sp>
        <p:nvSpPr>
          <p:cNvPr id="11" name="文本框 10">
            <a:extLst>
              <a:ext uri="{FF2B5EF4-FFF2-40B4-BE49-F238E27FC236}">
                <a16:creationId xmlns:a16="http://schemas.microsoft.com/office/drawing/2014/main" id="{C1FFE43A-78E7-09BB-E266-3B41970882B7}"/>
              </a:ext>
            </a:extLst>
          </p:cNvPr>
          <p:cNvSpPr txBox="1"/>
          <p:nvPr/>
        </p:nvSpPr>
        <p:spPr>
          <a:xfrm>
            <a:off x="443181" y="439322"/>
            <a:ext cx="3379788" cy="425450"/>
          </a:xfrm>
          <a:prstGeom prst="rect">
            <a:avLst/>
          </a:prstGeom>
          <a:noFill/>
        </p:spPr>
        <p:txBody>
          <a:bodyPr>
            <a:spAutoFit/>
          </a:bodyPr>
          <a:lstStyle/>
          <a:p>
            <a:pPr marL="285750" indent="-285750" algn="just">
              <a:lnSpc>
                <a:spcPct val="120000"/>
              </a:lnSpc>
              <a:buFont typeface="Wingdings" panose="05000000000000000000" pitchFamily="2" charset="2"/>
              <a:buChar char="p"/>
              <a:defRPr/>
            </a:pPr>
            <a:r>
              <a:rPr lang="zh-CN" altLang="en-US" sz="2000" b="1" kern="0" dirty="0">
                <a:solidFill>
                  <a:srgbClr val="0000CC"/>
                </a:solidFill>
                <a:ea typeface="黑体" panose="02010609060101010101" pitchFamily="49" charset="-122"/>
                <a:cs typeface="Times New Roman" panose="02020603050405020304" pitchFamily="18" charset="0"/>
              </a:rPr>
              <a:t>熵：</a:t>
            </a:r>
            <a:r>
              <a:rPr lang="zh-CN" altLang="en-US" sz="2000" dirty="0">
                <a:latin typeface="黑体" panose="02010609060101010101" pitchFamily="49" charset="-122"/>
                <a:ea typeface="黑体" panose="02010609060101010101" pitchFamily="49" charset="-122"/>
              </a:rPr>
              <a:t>系统混乱程度的量度</a:t>
            </a:r>
            <a:endParaRPr lang="en-US" altLang="zh-CN" sz="2000" b="1" kern="0" dirty="0">
              <a:solidFill>
                <a:srgbClr val="0000CC"/>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图片 12">
            <a:extLst>
              <a:ext uri="{FF2B5EF4-FFF2-40B4-BE49-F238E27FC236}">
                <a16:creationId xmlns:a16="http://schemas.microsoft.com/office/drawing/2014/main" id="{B2A519D2-73F1-7F79-35F8-F57FD3E6D3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1684" y="1246243"/>
            <a:ext cx="2844316" cy="2844316"/>
          </a:xfrm>
          <a:prstGeom prst="rect">
            <a:avLst/>
          </a:prstGeom>
        </p:spPr>
      </p:pic>
    </p:spTree>
    <p:extLst>
      <p:ext uri="{BB962C8B-B14F-4D97-AF65-F5344CB8AC3E}">
        <p14:creationId xmlns:p14="http://schemas.microsoft.com/office/powerpoint/2010/main" val="204715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5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183"/>
          <p:cNvSpPr txBox="1">
            <a:spLocks noChangeArrowheads="1"/>
          </p:cNvSpPr>
          <p:nvPr/>
        </p:nvSpPr>
        <p:spPr bwMode="auto">
          <a:xfrm>
            <a:off x="2892425" y="1339850"/>
            <a:ext cx="2954338"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latin typeface="微软雅黑" panose="020B0503020204020204" charset="-122"/>
                <a:ea typeface="微软雅黑" panose="020B0503020204020204" charset="-122"/>
              </a:rPr>
              <a:t>表：关于真假硬币的数据集</a:t>
            </a:r>
          </a:p>
        </p:txBody>
      </p:sp>
      <p:sp>
        <p:nvSpPr>
          <p:cNvPr id="5" name="Rectangle 4"/>
          <p:cNvSpPr/>
          <p:nvPr/>
        </p:nvSpPr>
        <p:spPr>
          <a:xfrm>
            <a:off x="5262563" y="1620838"/>
            <a:ext cx="1457325" cy="2438400"/>
          </a:xfrm>
          <a:prstGeom prst="rect">
            <a:avLst/>
          </a:prstGeom>
          <a:ln w="38100">
            <a:solidFill>
              <a:srgbClr val="FF0000"/>
            </a:solidFill>
            <a:prstDash val="sysDash"/>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p>
        </p:txBody>
      </p:sp>
      <p:sp>
        <p:nvSpPr>
          <p:cNvPr id="811017" name="Rectangle 9"/>
          <p:cNvSpPr>
            <a:spLocks noChangeArrowheads="1"/>
          </p:cNvSpPr>
          <p:nvPr/>
        </p:nvSpPr>
        <p:spPr bwMode="auto">
          <a:xfrm>
            <a:off x="4678363" y="2482850"/>
            <a:ext cx="184150" cy="300038"/>
          </a:xfrm>
          <a:prstGeom prst="rect">
            <a:avLst/>
          </a:prstGeom>
          <a:noFill/>
          <a:ln>
            <a:noFill/>
          </a:ln>
          <a:effectLst/>
        </p:spPr>
        <p:txBody>
          <a:bodyPr wrap="none" anchor="ctr">
            <a:spAutoFit/>
          </a:bodyPr>
          <a:lstStyle/>
          <a:p>
            <a:pPr>
              <a:defRPr/>
            </a:pPr>
            <a:endParaRPr lang="zh-CN" altLang="en-US" sz="1350">
              <a:latin typeface="Times New Roman" panose="02020603050405020304" pitchFamily="18" charset="0"/>
              <a:ea typeface="微软雅黑" panose="020B0503020204020204" charset="-122"/>
              <a:cs typeface="Times New Roman" panose="02020603050405020304" pitchFamily="18" charset="0"/>
            </a:endParaRPr>
          </a:p>
        </p:txBody>
      </p:sp>
      <p:sp>
        <p:nvSpPr>
          <p:cNvPr id="811020" name="Rectangle 12"/>
          <p:cNvSpPr>
            <a:spLocks noChangeArrowheads="1"/>
          </p:cNvSpPr>
          <p:nvPr/>
        </p:nvSpPr>
        <p:spPr bwMode="auto">
          <a:xfrm>
            <a:off x="4678363" y="2474913"/>
            <a:ext cx="184150" cy="300037"/>
          </a:xfrm>
          <a:prstGeom prst="rect">
            <a:avLst/>
          </a:prstGeom>
          <a:noFill/>
          <a:ln>
            <a:noFill/>
          </a:ln>
          <a:effectLst/>
        </p:spPr>
        <p:txBody>
          <a:bodyPr wrap="none" anchor="ctr">
            <a:spAutoFit/>
          </a:bodyPr>
          <a:lstStyle/>
          <a:p>
            <a:pPr>
              <a:defRPr/>
            </a:pPr>
            <a:endParaRPr lang="zh-CN" altLang="en-US" sz="1350">
              <a:latin typeface="Times New Roman" panose="02020603050405020304" pitchFamily="18" charset="0"/>
              <a:ea typeface="微软雅黑" panose="020B0503020204020204" charset="-122"/>
              <a:cs typeface="Times New Roman" panose="02020603050405020304" pitchFamily="18" charset="0"/>
            </a:endParaRPr>
          </a:p>
        </p:txBody>
      </p:sp>
      <p:sp>
        <p:nvSpPr>
          <p:cNvPr id="811022" name="Rectangle 14"/>
          <p:cNvSpPr>
            <a:spLocks noChangeArrowheads="1"/>
          </p:cNvSpPr>
          <p:nvPr/>
        </p:nvSpPr>
        <p:spPr bwMode="auto">
          <a:xfrm>
            <a:off x="4678363" y="2482850"/>
            <a:ext cx="184150" cy="300038"/>
          </a:xfrm>
          <a:prstGeom prst="rect">
            <a:avLst/>
          </a:prstGeom>
          <a:noFill/>
          <a:ln>
            <a:noFill/>
          </a:ln>
          <a:effectLst/>
        </p:spPr>
        <p:txBody>
          <a:bodyPr wrap="none" anchor="ctr">
            <a:spAutoFit/>
          </a:bodyPr>
          <a:lstStyle/>
          <a:p>
            <a:pPr>
              <a:defRPr/>
            </a:pPr>
            <a:endParaRPr lang="zh-CN" altLang="en-US" sz="1350">
              <a:latin typeface="Times New Roman" panose="02020603050405020304" pitchFamily="18" charset="0"/>
              <a:ea typeface="微软雅黑" panose="020B0503020204020204" charset="-122"/>
              <a:cs typeface="Times New Roman" panose="02020603050405020304" pitchFamily="18" charset="0"/>
            </a:endParaRPr>
          </a:p>
        </p:txBody>
      </p:sp>
      <p:sp>
        <p:nvSpPr>
          <p:cNvPr id="14" name="标题 1"/>
          <p:cNvSpPr txBox="1"/>
          <p:nvPr/>
        </p:nvSpPr>
        <p:spPr>
          <a:xfrm>
            <a:off x="2949575" y="547688"/>
            <a:ext cx="6172200" cy="85725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defRPr/>
            </a:pPr>
            <a:endParaRPr lang="zh-CN" altLang="en-US" sz="4050" dirty="0">
              <a:latin typeface="Times New Roman" panose="02020603050405020304" pitchFamily="18" charset="0"/>
              <a:ea typeface="微软雅黑" panose="020B0503020204020204" charset="-122"/>
              <a:cs typeface="Times New Roman" panose="02020603050405020304" pitchFamily="18" charset="0"/>
            </a:endParaRPr>
          </a:p>
        </p:txBody>
      </p:sp>
      <p:sp>
        <p:nvSpPr>
          <p:cNvPr id="68616" name="内容占位符 2"/>
          <p:cNvSpPr>
            <a:spLocks noGrp="1"/>
          </p:cNvSpPr>
          <p:nvPr>
            <p:ph idx="1"/>
          </p:nvPr>
        </p:nvSpPr>
        <p:spPr>
          <a:xfrm>
            <a:off x="1588" y="642938"/>
            <a:ext cx="7416800" cy="481012"/>
          </a:xfrm>
          <a:ln>
            <a:solidFill>
              <a:schemeClr val="bg1"/>
            </a:solidFill>
            <a:miter lim="800000"/>
          </a:ln>
        </p:spPr>
        <p:txBody>
          <a:bodyPr/>
          <a:lstStyle/>
          <a:p>
            <a:pPr>
              <a:spcBef>
                <a:spcPct val="0"/>
              </a:spcBef>
              <a:buFont typeface="Wingdings" panose="05000000000000000000" pitchFamily="2" charset="2"/>
              <a:buChar char="p"/>
            </a:pPr>
            <a:r>
              <a:rPr lang="zh-CN" altLang="en-US">
                <a:latin typeface="Times New Roman" panose="02020603050405020304" pitchFamily="18" charset="0"/>
                <a:ea typeface="微软雅黑" panose="020B0503020204020204" charset="-122"/>
                <a:cs typeface="Times New Roman" panose="02020603050405020304" pitchFamily="18" charset="0"/>
              </a:rPr>
              <a:t>给定如下数据集，构造相应的决策树</a:t>
            </a:r>
            <a:endParaRPr lang="en-US" altLang="zh-CN">
              <a:latin typeface="Times New Roman" panose="02020603050405020304" pitchFamily="18" charset="0"/>
              <a:ea typeface="微软雅黑" panose="020B0503020204020204" charset="-122"/>
              <a:cs typeface="Times New Roman" panose="02020603050405020304" pitchFamily="18" charset="0"/>
            </a:endParaRPr>
          </a:p>
        </p:txBody>
      </p:sp>
      <p:sp>
        <p:nvSpPr>
          <p:cNvPr id="68617" name="标题 1"/>
          <p:cNvSpPr txBox="1">
            <a:spLocks noChangeArrowheads="1"/>
          </p:cNvSpPr>
          <p:nvPr/>
        </p:nvSpPr>
        <p:spPr bwMode="auto">
          <a:xfrm>
            <a:off x="3267075" y="17463"/>
            <a:ext cx="624998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zh-CN" altLang="en-US" sz="3600">
                <a:latin typeface="Times New Roman" panose="02020603050405020304" pitchFamily="18" charset="0"/>
                <a:ea typeface="微软雅黑" panose="020B0503020204020204" charset="-122"/>
                <a:cs typeface="Times New Roman" panose="02020603050405020304" pitchFamily="18" charset="0"/>
              </a:rPr>
              <a:t>如何利用熵的概念构建决策树？</a:t>
            </a:r>
          </a:p>
        </p:txBody>
      </p:sp>
      <p:graphicFrame>
        <p:nvGraphicFramePr>
          <p:cNvPr id="2" name="Table 1"/>
          <p:cNvGraphicFramePr>
            <a:graphicFrameLocks noGrp="1"/>
          </p:cNvGraphicFramePr>
          <p:nvPr/>
        </p:nvGraphicFramePr>
        <p:xfrm>
          <a:off x="2414588" y="1736725"/>
          <a:ext cx="4157663" cy="2214564"/>
        </p:xfrm>
        <a:graphic>
          <a:graphicData uri="http://schemas.openxmlformats.org/drawingml/2006/table">
            <a:tbl>
              <a:tblPr firstRow="1" bandRow="1">
                <a:tableStyleId>{5940675A-B579-460E-94D1-54222C63F5DA}</a:tableStyleId>
              </a:tblPr>
              <a:tblGrid>
                <a:gridCol w="499676">
                  <a:extLst>
                    <a:ext uri="{9D8B030D-6E8A-4147-A177-3AD203B41FA5}">
                      <a16:colId xmlns:a16="http://schemas.microsoft.com/office/drawing/2014/main" val="20000"/>
                    </a:ext>
                  </a:extLst>
                </a:gridCol>
                <a:gridCol w="1219329">
                  <a:extLst>
                    <a:ext uri="{9D8B030D-6E8A-4147-A177-3AD203B41FA5}">
                      <a16:colId xmlns:a16="http://schemas.microsoft.com/office/drawing/2014/main" val="20001"/>
                    </a:ext>
                  </a:extLst>
                </a:gridCol>
                <a:gridCol w="1219329">
                  <a:extLst>
                    <a:ext uri="{9D8B030D-6E8A-4147-A177-3AD203B41FA5}">
                      <a16:colId xmlns:a16="http://schemas.microsoft.com/office/drawing/2014/main" val="20002"/>
                    </a:ext>
                  </a:extLst>
                </a:gridCol>
                <a:gridCol w="1219329">
                  <a:extLst>
                    <a:ext uri="{9D8B030D-6E8A-4147-A177-3AD203B41FA5}">
                      <a16:colId xmlns:a16="http://schemas.microsoft.com/office/drawing/2014/main" val="20003"/>
                    </a:ext>
                  </a:extLst>
                </a:gridCol>
              </a:tblGrid>
              <a:tr h="370770">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ID</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tc>
                  <a:txBody>
                    <a:bodyPr/>
                    <a:lstStyle/>
                    <a:p>
                      <a:pPr algn="ctr"/>
                      <a:r>
                        <a:rPr lang="zh-CN" altLang="en-US" sz="1800" b="1">
                          <a:solidFill>
                            <a:srgbClr val="0000CC"/>
                          </a:solidFill>
                          <a:latin typeface="Times New Roman" panose="02020603050405020304" pitchFamily="18" charset="0"/>
                          <a:ea typeface="微软雅黑" panose="020B0503020204020204" charset="-122"/>
                          <a:cs typeface="Times New Roman" panose="02020603050405020304" pitchFamily="18" charset="0"/>
                        </a:rPr>
                        <a:t>大小</a:t>
                      </a:r>
                    </a:p>
                  </a:txBody>
                  <a:tcPr marL="91450" marR="91450" marT="45711" marB="45711" anchor="ctr"/>
                </a:tc>
                <a:tc>
                  <a:txBody>
                    <a:bodyPr/>
                    <a:lstStyle/>
                    <a:p>
                      <a:pPr algn="ctr"/>
                      <a:r>
                        <a:rPr lang="zh-CN" altLang="en-US" sz="1800" b="1">
                          <a:solidFill>
                            <a:srgbClr val="00B050"/>
                          </a:solidFill>
                          <a:latin typeface="Times New Roman" panose="02020603050405020304" pitchFamily="18" charset="0"/>
                          <a:ea typeface="微软雅黑" panose="020B0503020204020204" charset="-122"/>
                          <a:cs typeface="Times New Roman" panose="02020603050405020304" pitchFamily="18" charset="0"/>
                        </a:rPr>
                        <a:t>质地</a:t>
                      </a:r>
                    </a:p>
                  </a:txBody>
                  <a:tcPr marL="91450" marR="91450" marT="45711" marB="45711" anchor="ctr"/>
                </a:tc>
                <a:tc>
                  <a:txBody>
                    <a:bodyPr/>
                    <a:lstStyle/>
                    <a:p>
                      <a:pPr algn="ctr"/>
                      <a:r>
                        <a:rPr lang="zh-CN" altLang="en-US" sz="1800" b="1">
                          <a:solidFill>
                            <a:srgbClr val="FF0000"/>
                          </a:solidFill>
                          <a:latin typeface="Times New Roman" panose="02020603050405020304" pitchFamily="18" charset="0"/>
                          <a:ea typeface="微软雅黑" panose="020B0503020204020204" charset="-122"/>
                          <a:cs typeface="Times New Roman" panose="02020603050405020304" pitchFamily="18" charset="0"/>
                        </a:rPr>
                        <a:t>真假硬币</a:t>
                      </a:r>
                    </a:p>
                  </a:txBody>
                  <a:tcPr marL="91450" marR="91450" marT="45711" marB="45711" anchor="ctr"/>
                </a:tc>
                <a:extLst>
                  <a:ext uri="{0D108BD9-81ED-4DB2-BD59-A6C34878D82A}">
                    <a16:rowId xmlns:a16="http://schemas.microsoft.com/office/drawing/2014/main" val="10000"/>
                  </a:ext>
                </a:extLst>
              </a:tr>
              <a:tr h="370770">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1</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好</a:t>
                      </a: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extLst>
                  <a:ext uri="{0D108BD9-81ED-4DB2-BD59-A6C34878D82A}">
                    <a16:rowId xmlns:a16="http://schemas.microsoft.com/office/drawing/2014/main" val="10001"/>
                  </a:ext>
                </a:extLst>
              </a:tr>
              <a:tr h="370770">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2</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差</a:t>
                      </a: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extLst>
                  <a:ext uri="{0D108BD9-81ED-4DB2-BD59-A6C34878D82A}">
                    <a16:rowId xmlns:a16="http://schemas.microsoft.com/office/drawing/2014/main" val="10002"/>
                  </a:ext>
                </a:extLst>
              </a:tr>
              <a:tr h="370770">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3</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好</a:t>
                      </a: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extLst>
                  <a:ext uri="{0D108BD9-81ED-4DB2-BD59-A6C34878D82A}">
                    <a16:rowId xmlns:a16="http://schemas.microsoft.com/office/drawing/2014/main" val="10003"/>
                  </a:ext>
                </a:extLst>
              </a:tr>
              <a:tr h="365742">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4</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差</a:t>
                      </a: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N</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extLst>
                  <a:ext uri="{0D108BD9-81ED-4DB2-BD59-A6C34878D82A}">
                    <a16:rowId xmlns:a16="http://schemas.microsoft.com/office/drawing/2014/main" val="10004"/>
                  </a:ext>
                </a:extLst>
              </a:tr>
              <a:tr h="365742">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5</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B</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差</a:t>
                      </a: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N</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extLst>
                  <a:ext uri="{0D108BD9-81ED-4DB2-BD59-A6C34878D82A}">
                    <a16:rowId xmlns:a16="http://schemas.microsoft.com/office/drawing/2014/main" val="10005"/>
                  </a:ext>
                </a:extLst>
              </a:tr>
            </a:tbl>
          </a:graphicData>
        </a:graphic>
      </p:graphicFrame>
      <p:sp>
        <p:nvSpPr>
          <p:cNvPr id="7" name="TextBox 6"/>
          <p:cNvSpPr txBox="1"/>
          <p:nvPr/>
        </p:nvSpPr>
        <p:spPr>
          <a:xfrm>
            <a:off x="7213600" y="1574800"/>
            <a:ext cx="4743450" cy="2554288"/>
          </a:xfrm>
          <a:prstGeom prst="rect">
            <a:avLst/>
          </a:prstGeom>
          <a:solidFill>
            <a:schemeClr val="bg1">
              <a:lumMod val="95000"/>
            </a:schemeClr>
          </a:solidFill>
        </p:spPr>
        <p:txBody>
          <a:bodyPr>
            <a:spAutoFit/>
          </a:bodyPr>
          <a:lstStyle/>
          <a:p>
            <a:pPr marL="230505" indent="-230505">
              <a:buFont typeface="Wingdings" panose="05000000000000000000" pitchFamily="2" charset="2"/>
              <a:buChar char="n"/>
              <a:defRPr/>
            </a:pPr>
            <a:r>
              <a:rPr lang="zh-CN" altLang="en-US" sz="2000" dirty="0">
                <a:latin typeface="Times New Roman" panose="02020603050405020304" pitchFamily="18" charset="0"/>
                <a:ea typeface="微软雅黑" panose="020B0503020204020204" charset="-122"/>
                <a:cs typeface="Times New Roman" panose="02020603050405020304" pitchFamily="18" charset="0"/>
              </a:rPr>
              <a:t>可以将该标记空间看作是一个封闭孤立的空间</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marL="230505" indent="-230505">
              <a:buFont typeface="Wingdings" panose="05000000000000000000" pitchFamily="2" charset="2"/>
              <a:buChar char="n"/>
              <a:defRPr/>
            </a:pPr>
            <a:r>
              <a:rPr lang="zh-CN" altLang="en-US"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熵增定律</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a:t>
            </a:r>
            <a:r>
              <a:rPr lang="zh-CN" altLang="en-US" sz="2000" u="sng" dirty="0">
                <a:solidFill>
                  <a:srgbClr val="222222"/>
                </a:solidFill>
                <a:latin typeface="Times New Roman" panose="02020603050405020304" pitchFamily="18" charset="0"/>
                <a:ea typeface="微软雅黑" panose="020B0503020204020204" charset="-122"/>
                <a:cs typeface="Times New Roman" panose="02020603050405020304" pitchFamily="18" charset="0"/>
              </a:rPr>
              <a:t>在一个封闭孤立的系统内，热量总是从高温物体流向低温物体，从有序走向无序</a:t>
            </a:r>
            <a:r>
              <a:rPr lang="zh-CN" altLang="en-US" sz="2000" dirty="0">
                <a:solidFill>
                  <a:srgbClr val="222222"/>
                </a:solidFill>
                <a:latin typeface="Times New Roman" panose="02020603050405020304" pitchFamily="18" charset="0"/>
                <a:ea typeface="微软雅黑" panose="020B0503020204020204" charset="-122"/>
                <a:cs typeface="Times New Roman" panose="02020603050405020304" pitchFamily="18" charset="0"/>
              </a:rPr>
              <a:t>。若没有外界向这个系统输入能量的话，那么熵增的过程是不可逆的，最终会达到熵最大的状态，系统陷入混乱无序</a:t>
            </a:r>
            <a:endParaRPr lang="zh-CN" altLang="en-US" sz="20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8" name="TextBox 7"/>
          <p:cNvSpPr txBox="1">
            <a:spLocks noChangeArrowheads="1"/>
          </p:cNvSpPr>
          <p:nvPr/>
        </p:nvSpPr>
        <p:spPr bwMode="auto">
          <a:xfrm>
            <a:off x="17463" y="5529263"/>
            <a:ext cx="9850437"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p"/>
            </a:pPr>
            <a:r>
              <a:rPr lang="zh-CN" altLang="en-US" sz="2800">
                <a:latin typeface="Times New Roman" panose="02020603050405020304" pitchFamily="18" charset="0"/>
                <a:ea typeface="微软雅黑" panose="020B0503020204020204" charset="-122"/>
                <a:cs typeface="Times New Roman" panose="02020603050405020304" pitchFamily="18" charset="0"/>
              </a:rPr>
              <a:t>减小系统的熵</a:t>
            </a:r>
            <a:endParaRPr lang="en-US" altLang="zh-CN" sz="2800">
              <a:latin typeface="Times New Roman" panose="02020603050405020304" pitchFamily="18" charset="0"/>
              <a:ea typeface="微软雅黑" panose="020B0503020204020204" charset="-122"/>
              <a:cs typeface="Times New Roman" panose="02020603050405020304" pitchFamily="18" charset="0"/>
            </a:endParaRPr>
          </a:p>
          <a:p>
            <a:pPr lvl="1">
              <a:spcBef>
                <a:spcPct val="0"/>
              </a:spcBef>
              <a:buFont typeface="Wingdings" panose="05000000000000000000" pitchFamily="2" charset="2"/>
              <a:buChar char="n"/>
            </a:pPr>
            <a:r>
              <a:rPr lang="zh-CN" altLang="en-US" sz="2400">
                <a:solidFill>
                  <a:srgbClr val="222222"/>
                </a:solidFill>
                <a:latin typeface="Times New Roman" panose="02020603050405020304" pitchFamily="18" charset="0"/>
                <a:ea typeface="微软雅黑" panose="020B0503020204020204" charset="-122"/>
                <a:cs typeface="Times New Roman" panose="02020603050405020304" pitchFamily="18" charset="0"/>
              </a:rPr>
              <a:t>若没有外界向这个系统输入能量的话，熵增的过程是不可逆的</a:t>
            </a:r>
            <a:endParaRPr lang="en-US" altLang="zh-CN" sz="2400">
              <a:solidFill>
                <a:srgbClr val="222222"/>
              </a:solidFill>
              <a:latin typeface="Times New Roman" panose="02020603050405020304" pitchFamily="18" charset="0"/>
              <a:ea typeface="微软雅黑" panose="020B0503020204020204" charset="-122"/>
              <a:cs typeface="Times New Roman" panose="02020603050405020304" pitchFamily="18" charset="0"/>
            </a:endParaRPr>
          </a:p>
          <a:p>
            <a:pPr lvl="1">
              <a:spcBef>
                <a:spcPct val="0"/>
              </a:spcBef>
              <a:buFont typeface="Wingdings" panose="05000000000000000000" pitchFamily="2" charset="2"/>
              <a:buChar char="n"/>
            </a:pPr>
            <a:r>
              <a:rPr lang="zh-CN" altLang="en-US" sz="2400">
                <a:solidFill>
                  <a:srgbClr val="222222"/>
                </a:solidFill>
                <a:latin typeface="Times New Roman" panose="02020603050405020304" pitchFamily="18" charset="0"/>
                <a:ea typeface="微软雅黑" panose="020B0503020204020204" charset="-122"/>
                <a:cs typeface="Times New Roman" panose="02020603050405020304" pitchFamily="18" charset="0"/>
              </a:rPr>
              <a:t>引入外界条件，例如“识别假硬币中的</a:t>
            </a:r>
            <a:r>
              <a:rPr lang="zh-CN" altLang="en-US" sz="2400" u="sng">
                <a:solidFill>
                  <a:srgbClr val="FF0000"/>
                </a:solidFill>
                <a:latin typeface="Times New Roman" panose="02020603050405020304" pitchFamily="18" charset="0"/>
                <a:ea typeface="微软雅黑" panose="020B0503020204020204" charset="-122"/>
                <a:cs typeface="Times New Roman" panose="02020603050405020304" pitchFamily="18" charset="0"/>
              </a:rPr>
              <a:t>称一称</a:t>
            </a:r>
            <a:r>
              <a:rPr lang="zh-CN" altLang="en-US" sz="2400">
                <a:solidFill>
                  <a:srgbClr val="222222"/>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sz="2400">
              <a:latin typeface="Times New Roman" panose="02020603050405020304" pitchFamily="18" charset="0"/>
              <a:ea typeface="微软雅黑" panose="020B0503020204020204" charset="-122"/>
              <a:cs typeface="Times New Roman" panose="02020603050405020304" pitchFamily="18" charset="0"/>
            </a:endParaRPr>
          </a:p>
        </p:txBody>
      </p:sp>
      <p:sp>
        <p:nvSpPr>
          <p:cNvPr id="10" name="Arrow: Curved Down 9"/>
          <p:cNvSpPr/>
          <p:nvPr/>
        </p:nvSpPr>
        <p:spPr>
          <a:xfrm>
            <a:off x="6527800" y="1174750"/>
            <a:ext cx="981075" cy="342900"/>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1" name="TextBox 10"/>
          <p:cNvSpPr txBox="1">
            <a:spLocks noChangeArrowheads="1"/>
          </p:cNvSpPr>
          <p:nvPr/>
        </p:nvSpPr>
        <p:spPr bwMode="auto">
          <a:xfrm>
            <a:off x="44450" y="4159250"/>
            <a:ext cx="3965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p"/>
            </a:pPr>
            <a:r>
              <a:rPr lang="zh-CN" altLang="en-US" sz="2800">
                <a:latin typeface="Times New Roman" panose="02020603050405020304" pitchFamily="18" charset="0"/>
                <a:ea typeface="微软雅黑" panose="020B0503020204020204" charset="-122"/>
                <a:cs typeface="Times New Roman" panose="02020603050405020304" pitchFamily="18" charset="0"/>
              </a:rPr>
              <a:t>量化系统的熵</a:t>
            </a:r>
            <a:r>
              <a:rPr lang="en-US" altLang="zh-CN" sz="2800" i="1">
                <a:solidFill>
                  <a:srgbClr val="FF0000"/>
                </a:solidFill>
                <a:latin typeface="Times New Roman" panose="02020603050405020304" pitchFamily="18" charset="0"/>
                <a:ea typeface="微软雅黑" panose="020B0503020204020204" charset="-122"/>
                <a:cs typeface="Times New Roman" panose="02020603050405020304" pitchFamily="18" charset="0"/>
              </a:rPr>
              <a:t>H</a:t>
            </a:r>
            <a:r>
              <a:rPr lang="en-US" altLang="zh-CN" sz="2800">
                <a:solidFill>
                  <a:srgbClr val="FF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2800" i="1">
                <a:solidFill>
                  <a:srgbClr val="FF0000"/>
                </a:solidFill>
                <a:latin typeface="Times New Roman" panose="02020603050405020304" pitchFamily="18" charset="0"/>
                <a:ea typeface="微软雅黑" panose="020B0503020204020204" charset="-122"/>
                <a:cs typeface="Times New Roman" panose="02020603050405020304" pitchFamily="18" charset="0"/>
              </a:rPr>
              <a:t>硬币</a:t>
            </a:r>
            <a:r>
              <a:rPr lang="en-US" altLang="zh-CN" sz="2800">
                <a:solidFill>
                  <a:srgbClr val="FF0000"/>
                </a:solidFill>
                <a:latin typeface="Times New Roman" panose="02020603050405020304" pitchFamily="18" charset="0"/>
                <a:ea typeface="微软雅黑" panose="020B0503020204020204" charset="-122"/>
                <a:cs typeface="Times New Roman" panose="02020603050405020304" pitchFamily="18" charset="0"/>
              </a:rPr>
              <a:t>)</a:t>
            </a:r>
          </a:p>
        </p:txBody>
      </p:sp>
      <p:sp>
        <p:nvSpPr>
          <p:cNvPr id="12" name="标题 1"/>
          <p:cNvSpPr txBox="1">
            <a:spLocks noChangeArrowheads="1"/>
          </p:cNvSpPr>
          <p:nvPr/>
        </p:nvSpPr>
        <p:spPr bwMode="auto">
          <a:xfrm>
            <a:off x="3108325" y="4791075"/>
            <a:ext cx="629761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2400" i="1">
                <a:solidFill>
                  <a:srgbClr val="FF0000"/>
                </a:solidFill>
                <a:latin typeface="Times New Roman" panose="02020603050405020304" pitchFamily="18" charset="0"/>
                <a:ea typeface="微软雅黑" panose="020B0503020204020204" charset="-122"/>
                <a:cs typeface="Times New Roman" panose="02020603050405020304" pitchFamily="18" charset="0"/>
              </a:rPr>
              <a:t>H</a:t>
            </a:r>
            <a:r>
              <a:rPr lang="en-US" altLang="zh-CN" sz="2400">
                <a:solidFill>
                  <a:srgbClr val="FF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2400" i="1">
                <a:solidFill>
                  <a:srgbClr val="FF0000"/>
                </a:solidFill>
                <a:latin typeface="Times New Roman" panose="02020603050405020304" pitchFamily="18" charset="0"/>
                <a:ea typeface="微软雅黑" panose="020B0503020204020204" charset="-122"/>
                <a:cs typeface="Times New Roman" panose="02020603050405020304" pitchFamily="18" charset="0"/>
              </a:rPr>
              <a:t>硬币</a:t>
            </a:r>
            <a:r>
              <a:rPr lang="en-US" altLang="zh-CN" sz="2400">
                <a:solidFill>
                  <a:srgbClr val="FF0000"/>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400">
                <a:latin typeface="Times New Roman" panose="02020603050405020304" pitchFamily="18" charset="0"/>
                <a:ea typeface="微软雅黑" panose="020B0503020204020204" charset="-122"/>
                <a:cs typeface="Times New Roman" panose="02020603050405020304" pitchFamily="18" charset="0"/>
              </a:rPr>
              <a:t>-3/5*log</a:t>
            </a:r>
            <a:r>
              <a:rPr lang="en-US" altLang="zh-CN" sz="2400" baseline="-25000">
                <a:latin typeface="Times New Roman" panose="02020603050405020304" pitchFamily="18" charset="0"/>
                <a:ea typeface="微软雅黑" panose="020B0503020204020204" charset="-122"/>
                <a:cs typeface="Times New Roman" panose="02020603050405020304" pitchFamily="18" charset="0"/>
              </a:rPr>
              <a:t>2</a:t>
            </a:r>
            <a:r>
              <a:rPr lang="en-US" altLang="zh-CN" sz="2400">
                <a:latin typeface="Times New Roman" panose="02020603050405020304" pitchFamily="18" charset="0"/>
                <a:ea typeface="微软雅黑" panose="020B0503020204020204" charset="-122"/>
                <a:cs typeface="Times New Roman" panose="02020603050405020304" pitchFamily="18" charset="0"/>
              </a:rPr>
              <a:t>(3/5) -2/5*log</a:t>
            </a:r>
            <a:r>
              <a:rPr lang="en-US" altLang="zh-CN" sz="2400" baseline="-25000">
                <a:latin typeface="Times New Roman" panose="02020603050405020304" pitchFamily="18" charset="0"/>
                <a:ea typeface="微软雅黑" panose="020B0503020204020204" charset="-122"/>
                <a:cs typeface="Times New Roman" panose="02020603050405020304" pitchFamily="18" charset="0"/>
              </a:rPr>
              <a:t>2</a:t>
            </a:r>
            <a:r>
              <a:rPr lang="en-US" altLang="zh-CN" sz="2400">
                <a:latin typeface="Times New Roman" panose="02020603050405020304" pitchFamily="18" charset="0"/>
                <a:ea typeface="微软雅黑" panose="020B0503020204020204" charset="-122"/>
                <a:cs typeface="Times New Roman" panose="02020603050405020304" pitchFamily="18" charset="0"/>
              </a:rPr>
              <a:t>(2/5)= 0.97095</a:t>
            </a:r>
            <a:endParaRPr lang="zh-CN" altLang="en-US" sz="2400">
              <a:latin typeface="Times New Roman" panose="02020603050405020304" pitchFamily="18" charset="0"/>
              <a:ea typeface="微软雅黑" panose="020B0503020204020204" charset="-122"/>
              <a:cs typeface="Times New Roman" panose="02020603050405020304" pitchFamily="18" charset="0"/>
            </a:endParaRPr>
          </a:p>
        </p:txBody>
      </p:sp>
      <p:pic>
        <p:nvPicPr>
          <p:cNvPr id="13" name="Picture 6"/>
          <p:cNvPicPr>
            <a:picLocks noChangeAspect="1" noChangeArrowheads="1"/>
          </p:cNvPicPr>
          <p:nvPr/>
        </p:nvPicPr>
        <p:blipFill>
          <a:blip r:embed="rId3">
            <a:duotone>
              <a:prstClr val="black"/>
              <a:schemeClr val="accent2">
                <a:tint val="45000"/>
                <a:satMod val="400000"/>
              </a:schemeClr>
            </a:duotone>
          </a:blip>
          <a:srcRect/>
          <a:stretch>
            <a:fillRect/>
          </a:stretch>
        </p:blipFill>
        <p:spPr bwMode="auto">
          <a:xfrm>
            <a:off x="407368" y="4808612"/>
            <a:ext cx="2391108" cy="595179"/>
          </a:xfrm>
          <a:prstGeom prst="rect">
            <a:avLst/>
          </a:prstGeom>
          <a:noFill/>
          <a:ln>
            <a:solidFill>
              <a:schemeClr val="bg1"/>
            </a:solid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10" grpId="0" animBg="1"/>
      <p:bldP spid="11"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0812463" y="439738"/>
            <a:ext cx="1074737" cy="2438400"/>
          </a:xfrm>
          <a:prstGeom prst="rect">
            <a:avLst/>
          </a:prstGeom>
          <a:ln w="38100">
            <a:solidFill>
              <a:srgbClr val="FF0000"/>
            </a:solidFill>
            <a:prstDash val="sysDash"/>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p>
        </p:txBody>
      </p:sp>
      <p:sp>
        <p:nvSpPr>
          <p:cNvPr id="811017" name="Rectangle 9"/>
          <p:cNvSpPr>
            <a:spLocks noChangeArrowheads="1"/>
          </p:cNvSpPr>
          <p:nvPr/>
        </p:nvSpPr>
        <p:spPr bwMode="auto">
          <a:xfrm>
            <a:off x="4822825" y="2533650"/>
            <a:ext cx="184150" cy="300038"/>
          </a:xfrm>
          <a:prstGeom prst="rect">
            <a:avLst/>
          </a:prstGeom>
          <a:noFill/>
          <a:ln>
            <a:noFill/>
          </a:ln>
          <a:effectLst/>
        </p:spPr>
        <p:txBody>
          <a:bodyPr wrap="none" anchor="ctr">
            <a:spAutoFit/>
          </a:bodyPr>
          <a:lstStyle/>
          <a:p>
            <a:pPr>
              <a:defRPr/>
            </a:pPr>
            <a:endParaRPr lang="zh-CN" altLang="en-US" sz="1350">
              <a:latin typeface="Times New Roman" panose="02020603050405020304" pitchFamily="18" charset="0"/>
              <a:ea typeface="微软雅黑" panose="020B0503020204020204" charset="-122"/>
              <a:cs typeface="Times New Roman" panose="02020603050405020304" pitchFamily="18" charset="0"/>
            </a:endParaRPr>
          </a:p>
        </p:txBody>
      </p:sp>
      <p:sp>
        <p:nvSpPr>
          <p:cNvPr id="811020" name="Rectangle 12"/>
          <p:cNvSpPr>
            <a:spLocks noChangeArrowheads="1"/>
          </p:cNvSpPr>
          <p:nvPr/>
        </p:nvSpPr>
        <p:spPr bwMode="auto">
          <a:xfrm>
            <a:off x="4822825" y="2527300"/>
            <a:ext cx="184150" cy="300038"/>
          </a:xfrm>
          <a:prstGeom prst="rect">
            <a:avLst/>
          </a:prstGeom>
          <a:noFill/>
          <a:ln>
            <a:noFill/>
          </a:ln>
          <a:effectLst/>
        </p:spPr>
        <p:txBody>
          <a:bodyPr wrap="none" anchor="ctr">
            <a:spAutoFit/>
          </a:bodyPr>
          <a:lstStyle/>
          <a:p>
            <a:pPr>
              <a:defRPr/>
            </a:pPr>
            <a:endParaRPr lang="zh-CN" altLang="en-US" sz="1350">
              <a:latin typeface="Times New Roman" panose="02020603050405020304" pitchFamily="18" charset="0"/>
              <a:ea typeface="微软雅黑" panose="020B0503020204020204" charset="-122"/>
              <a:cs typeface="Times New Roman" panose="02020603050405020304" pitchFamily="18" charset="0"/>
            </a:endParaRPr>
          </a:p>
        </p:txBody>
      </p:sp>
      <p:sp>
        <p:nvSpPr>
          <p:cNvPr id="811022" name="Rectangle 14"/>
          <p:cNvSpPr>
            <a:spLocks noChangeArrowheads="1"/>
          </p:cNvSpPr>
          <p:nvPr/>
        </p:nvSpPr>
        <p:spPr bwMode="auto">
          <a:xfrm>
            <a:off x="4822825" y="2533650"/>
            <a:ext cx="184150" cy="300038"/>
          </a:xfrm>
          <a:prstGeom prst="rect">
            <a:avLst/>
          </a:prstGeom>
          <a:noFill/>
          <a:ln>
            <a:noFill/>
          </a:ln>
          <a:effectLst/>
        </p:spPr>
        <p:txBody>
          <a:bodyPr wrap="none" anchor="ctr">
            <a:spAutoFit/>
          </a:bodyPr>
          <a:lstStyle/>
          <a:p>
            <a:pPr>
              <a:defRPr/>
            </a:pPr>
            <a:endParaRPr lang="zh-CN" altLang="en-US" sz="1350">
              <a:latin typeface="Times New Roman" panose="02020603050405020304" pitchFamily="18" charset="0"/>
              <a:ea typeface="微软雅黑" panose="020B0503020204020204" charset="-122"/>
              <a:cs typeface="Times New Roman" panose="02020603050405020304" pitchFamily="18" charset="0"/>
            </a:endParaRPr>
          </a:p>
        </p:txBody>
      </p:sp>
      <p:sp>
        <p:nvSpPr>
          <p:cNvPr id="70662" name="标题 1"/>
          <p:cNvSpPr txBox="1">
            <a:spLocks noChangeArrowheads="1"/>
          </p:cNvSpPr>
          <p:nvPr/>
        </p:nvSpPr>
        <p:spPr bwMode="auto">
          <a:xfrm>
            <a:off x="4791075" y="-60325"/>
            <a:ext cx="23510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zh-CN" altLang="en-US" sz="3600">
                <a:latin typeface="Times New Roman" panose="02020603050405020304" pitchFamily="18" charset="0"/>
                <a:ea typeface="微软雅黑" panose="020B0503020204020204" charset="-122"/>
                <a:cs typeface="Times New Roman" panose="02020603050405020304" pitchFamily="18" charset="0"/>
              </a:rPr>
              <a:t>“称一称”</a:t>
            </a:r>
          </a:p>
        </p:txBody>
      </p:sp>
      <p:graphicFrame>
        <p:nvGraphicFramePr>
          <p:cNvPr id="2" name="Table 1"/>
          <p:cNvGraphicFramePr>
            <a:graphicFrameLocks noGrp="1"/>
          </p:cNvGraphicFramePr>
          <p:nvPr/>
        </p:nvGraphicFramePr>
        <p:xfrm>
          <a:off x="9085263" y="581025"/>
          <a:ext cx="2720974" cy="2214564"/>
        </p:xfrm>
        <a:graphic>
          <a:graphicData uri="http://schemas.openxmlformats.org/drawingml/2006/table">
            <a:tbl>
              <a:tblPr firstRow="1" bandRow="1">
                <a:tableStyleId>{5940675A-B579-460E-94D1-54222C63F5DA}</a:tableStyleId>
              </a:tblPr>
              <a:tblGrid>
                <a:gridCol w="495391">
                  <a:extLst>
                    <a:ext uri="{9D8B030D-6E8A-4147-A177-3AD203B41FA5}">
                      <a16:colId xmlns:a16="http://schemas.microsoft.com/office/drawing/2014/main" val="20000"/>
                    </a:ext>
                  </a:extLst>
                </a:gridCol>
                <a:gridCol w="647819">
                  <a:extLst>
                    <a:ext uri="{9D8B030D-6E8A-4147-A177-3AD203B41FA5}">
                      <a16:colId xmlns:a16="http://schemas.microsoft.com/office/drawing/2014/main" val="20001"/>
                    </a:ext>
                  </a:extLst>
                </a:gridCol>
                <a:gridCol w="663196">
                  <a:extLst>
                    <a:ext uri="{9D8B030D-6E8A-4147-A177-3AD203B41FA5}">
                      <a16:colId xmlns:a16="http://schemas.microsoft.com/office/drawing/2014/main" val="20002"/>
                    </a:ext>
                  </a:extLst>
                </a:gridCol>
                <a:gridCol w="914568">
                  <a:extLst>
                    <a:ext uri="{9D8B030D-6E8A-4147-A177-3AD203B41FA5}">
                      <a16:colId xmlns:a16="http://schemas.microsoft.com/office/drawing/2014/main" val="20003"/>
                    </a:ext>
                  </a:extLst>
                </a:gridCol>
              </a:tblGrid>
              <a:tr h="370770">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ID</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7" marR="91457" marT="45711" marB="45711" anchor="ctr"/>
                </a:tc>
                <a:tc>
                  <a:txBody>
                    <a:bodyPr/>
                    <a:lstStyle/>
                    <a:p>
                      <a:pPr algn="ctr"/>
                      <a:r>
                        <a:rPr lang="zh-CN" altLang="en-US" sz="1800" b="1">
                          <a:solidFill>
                            <a:srgbClr val="0000CC"/>
                          </a:solidFill>
                          <a:latin typeface="Times New Roman" panose="02020603050405020304" pitchFamily="18" charset="0"/>
                          <a:ea typeface="微软雅黑" panose="020B0503020204020204" charset="-122"/>
                          <a:cs typeface="Times New Roman" panose="02020603050405020304" pitchFamily="18" charset="0"/>
                        </a:rPr>
                        <a:t>大小</a:t>
                      </a:r>
                    </a:p>
                  </a:txBody>
                  <a:tcPr marL="91457" marR="91457" marT="45711" marB="45711" anchor="ctr"/>
                </a:tc>
                <a:tc>
                  <a:txBody>
                    <a:bodyPr/>
                    <a:lstStyle/>
                    <a:p>
                      <a:pPr algn="ctr"/>
                      <a:r>
                        <a:rPr lang="zh-CN" altLang="en-US" sz="1800" b="1">
                          <a:solidFill>
                            <a:srgbClr val="00B050"/>
                          </a:solidFill>
                          <a:latin typeface="Times New Roman" panose="02020603050405020304" pitchFamily="18" charset="0"/>
                          <a:ea typeface="微软雅黑" panose="020B0503020204020204" charset="-122"/>
                          <a:cs typeface="Times New Roman" panose="02020603050405020304" pitchFamily="18" charset="0"/>
                        </a:rPr>
                        <a:t>质地</a:t>
                      </a:r>
                    </a:p>
                  </a:txBody>
                  <a:tcPr marL="91457" marR="91457" marT="45711" marB="45711" anchor="ctr"/>
                </a:tc>
                <a:tc>
                  <a:txBody>
                    <a:bodyPr/>
                    <a:lstStyle/>
                    <a:p>
                      <a:pPr algn="ctr"/>
                      <a:r>
                        <a:rPr lang="zh-CN" altLang="en-US" sz="1800" b="1">
                          <a:solidFill>
                            <a:srgbClr val="FF0000"/>
                          </a:solidFill>
                          <a:latin typeface="Times New Roman" panose="02020603050405020304" pitchFamily="18" charset="0"/>
                          <a:ea typeface="微软雅黑" panose="020B0503020204020204" charset="-122"/>
                          <a:cs typeface="Times New Roman" panose="02020603050405020304" pitchFamily="18" charset="0"/>
                        </a:rPr>
                        <a:t>真假币</a:t>
                      </a:r>
                    </a:p>
                  </a:txBody>
                  <a:tcPr marL="91457" marR="91457" marT="45711" marB="45711" anchor="ctr"/>
                </a:tc>
                <a:extLst>
                  <a:ext uri="{0D108BD9-81ED-4DB2-BD59-A6C34878D82A}">
                    <a16:rowId xmlns:a16="http://schemas.microsoft.com/office/drawing/2014/main" val="10000"/>
                  </a:ext>
                </a:extLst>
              </a:tr>
              <a:tr h="370770">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1</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7" marR="91457"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7" marR="91457" marT="45711" marB="45711"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好</a:t>
                      </a:r>
                    </a:p>
                  </a:txBody>
                  <a:tcPr marL="91457" marR="91457"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7" marR="91457" marT="45711" marB="45711" anchor="ctr"/>
                </a:tc>
                <a:extLst>
                  <a:ext uri="{0D108BD9-81ED-4DB2-BD59-A6C34878D82A}">
                    <a16:rowId xmlns:a16="http://schemas.microsoft.com/office/drawing/2014/main" val="10001"/>
                  </a:ext>
                </a:extLst>
              </a:tr>
              <a:tr h="370770">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2</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7" marR="91457"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7" marR="91457" marT="45711" marB="45711"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差</a:t>
                      </a:r>
                    </a:p>
                  </a:txBody>
                  <a:tcPr marL="91457" marR="91457"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7" marR="91457" marT="45711" marB="45711" anchor="ctr"/>
                </a:tc>
                <a:extLst>
                  <a:ext uri="{0D108BD9-81ED-4DB2-BD59-A6C34878D82A}">
                    <a16:rowId xmlns:a16="http://schemas.microsoft.com/office/drawing/2014/main" val="10002"/>
                  </a:ext>
                </a:extLst>
              </a:tr>
              <a:tr h="370770">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3</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7" marR="91457"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7" marR="91457" marT="45711" marB="45711"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好</a:t>
                      </a:r>
                    </a:p>
                  </a:txBody>
                  <a:tcPr marL="91457" marR="91457"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7" marR="91457" marT="45711" marB="45711" anchor="ctr"/>
                </a:tc>
                <a:extLst>
                  <a:ext uri="{0D108BD9-81ED-4DB2-BD59-A6C34878D82A}">
                    <a16:rowId xmlns:a16="http://schemas.microsoft.com/office/drawing/2014/main" val="10003"/>
                  </a:ext>
                </a:extLst>
              </a:tr>
              <a:tr h="365742">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4</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7" marR="91457"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7" marR="91457" marT="45711" marB="45711"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差</a:t>
                      </a:r>
                    </a:p>
                  </a:txBody>
                  <a:tcPr marL="91457" marR="91457"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N</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7" marR="91457" marT="45711" marB="45711" anchor="ctr"/>
                </a:tc>
                <a:extLst>
                  <a:ext uri="{0D108BD9-81ED-4DB2-BD59-A6C34878D82A}">
                    <a16:rowId xmlns:a16="http://schemas.microsoft.com/office/drawing/2014/main" val="10004"/>
                  </a:ext>
                </a:extLst>
              </a:tr>
              <a:tr h="365742">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5</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7" marR="91457"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B</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7" marR="91457" marT="45711" marB="45711"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差</a:t>
                      </a:r>
                    </a:p>
                  </a:txBody>
                  <a:tcPr marL="91457" marR="91457" marT="45711" marB="45711" anchor="ctr"/>
                </a:tc>
                <a:tc>
                  <a:txBody>
                    <a:bodyPr/>
                    <a:lstStyle/>
                    <a:p>
                      <a:pPr algn="ctr"/>
                      <a:r>
                        <a:rPr lang="en-US" altLang="zh-CN" sz="1800" b="1" dirty="0">
                          <a:latin typeface="Times New Roman" panose="02020603050405020304" pitchFamily="18" charset="0"/>
                          <a:ea typeface="微软雅黑" panose="020B0503020204020204" charset="-122"/>
                          <a:cs typeface="Times New Roman" panose="02020603050405020304" pitchFamily="18" charset="0"/>
                        </a:rPr>
                        <a:t>N</a:t>
                      </a:r>
                      <a:endParaRPr lang="zh-CN" altLang="en-US" sz="1800" b="1" dirty="0">
                        <a:latin typeface="Times New Roman" panose="02020603050405020304" pitchFamily="18" charset="0"/>
                        <a:ea typeface="微软雅黑" panose="020B0503020204020204" charset="-122"/>
                        <a:cs typeface="Times New Roman" panose="02020603050405020304" pitchFamily="18" charset="0"/>
                      </a:endParaRPr>
                    </a:p>
                  </a:txBody>
                  <a:tcPr marL="91457" marR="91457" marT="45711" marB="45711" anchor="ctr"/>
                </a:tc>
                <a:extLst>
                  <a:ext uri="{0D108BD9-81ED-4DB2-BD59-A6C34878D82A}">
                    <a16:rowId xmlns:a16="http://schemas.microsoft.com/office/drawing/2014/main" val="10005"/>
                  </a:ext>
                </a:extLst>
              </a:tr>
            </a:tbl>
          </a:graphicData>
        </a:graphic>
      </p:graphicFrame>
      <p:sp>
        <p:nvSpPr>
          <p:cNvPr id="12" name="TextBox 11"/>
          <p:cNvSpPr txBox="1">
            <a:spLocks noChangeArrowheads="1"/>
          </p:cNvSpPr>
          <p:nvPr/>
        </p:nvSpPr>
        <p:spPr bwMode="auto">
          <a:xfrm>
            <a:off x="120650" y="271463"/>
            <a:ext cx="42957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p"/>
            </a:pPr>
            <a:r>
              <a:rPr lang="zh-CN" altLang="en-US" sz="2800">
                <a:latin typeface="Times New Roman" panose="02020603050405020304" pitchFamily="18" charset="0"/>
                <a:ea typeface="微软雅黑" panose="020B0503020204020204" charset="-122"/>
                <a:cs typeface="Times New Roman" panose="02020603050405020304" pitchFamily="18" charset="0"/>
              </a:rPr>
              <a:t>从“</a:t>
            </a:r>
            <a:r>
              <a:rPr lang="zh-CN" altLang="en-US" sz="2800">
                <a:solidFill>
                  <a:srgbClr val="0000CC"/>
                </a:solidFill>
                <a:latin typeface="Times New Roman" panose="02020603050405020304" pitchFamily="18" charset="0"/>
                <a:ea typeface="微软雅黑" panose="020B0503020204020204" charset="-122"/>
                <a:cs typeface="Times New Roman" panose="02020603050405020304" pitchFamily="18" charset="0"/>
              </a:rPr>
              <a:t>大小</a:t>
            </a:r>
            <a:r>
              <a:rPr lang="zh-CN" altLang="en-US" sz="2800">
                <a:latin typeface="Times New Roman" panose="02020603050405020304" pitchFamily="18" charset="0"/>
                <a:ea typeface="微软雅黑" panose="020B0503020204020204" charset="-122"/>
                <a:cs typeface="Times New Roman" panose="02020603050405020304" pitchFamily="18" charset="0"/>
              </a:rPr>
              <a:t>”角度称一称</a:t>
            </a:r>
            <a:endParaRPr lang="en-US" altLang="zh-CN" sz="2800">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16" name="Table 15"/>
          <p:cNvGraphicFramePr>
            <a:graphicFrameLocks noGrp="1"/>
          </p:cNvGraphicFramePr>
          <p:nvPr/>
        </p:nvGraphicFramePr>
        <p:xfrm>
          <a:off x="1660525" y="1397000"/>
          <a:ext cx="2900363" cy="1849439"/>
        </p:xfrm>
        <a:graphic>
          <a:graphicData uri="http://schemas.openxmlformats.org/drawingml/2006/table">
            <a:tbl>
              <a:tblPr firstRow="1" bandRow="1">
                <a:tableStyleId>{5940675A-B579-460E-94D1-54222C63F5DA}</a:tableStyleId>
              </a:tblPr>
              <a:tblGrid>
                <a:gridCol w="499690">
                  <a:extLst>
                    <a:ext uri="{9D8B030D-6E8A-4147-A177-3AD203B41FA5}">
                      <a16:colId xmlns:a16="http://schemas.microsoft.com/office/drawing/2014/main" val="20000"/>
                    </a:ext>
                  </a:extLst>
                </a:gridCol>
                <a:gridCol w="714338">
                  <a:extLst>
                    <a:ext uri="{9D8B030D-6E8A-4147-A177-3AD203B41FA5}">
                      <a16:colId xmlns:a16="http://schemas.microsoft.com/office/drawing/2014/main" val="20001"/>
                    </a:ext>
                  </a:extLst>
                </a:gridCol>
                <a:gridCol w="721991">
                  <a:extLst>
                    <a:ext uri="{9D8B030D-6E8A-4147-A177-3AD203B41FA5}">
                      <a16:colId xmlns:a16="http://schemas.microsoft.com/office/drawing/2014/main" val="20002"/>
                    </a:ext>
                  </a:extLst>
                </a:gridCol>
                <a:gridCol w="964344">
                  <a:extLst>
                    <a:ext uri="{9D8B030D-6E8A-4147-A177-3AD203B41FA5}">
                      <a16:colId xmlns:a16="http://schemas.microsoft.com/office/drawing/2014/main" val="20003"/>
                    </a:ext>
                  </a:extLst>
                </a:gridCol>
              </a:tblGrid>
              <a:tr h="370904">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ID</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2" marR="91452" marT="45728" marB="45728" anchor="ctr"/>
                </a:tc>
                <a:tc>
                  <a:txBody>
                    <a:bodyPr/>
                    <a:lstStyle/>
                    <a:p>
                      <a:pPr algn="ctr"/>
                      <a:r>
                        <a:rPr lang="zh-CN" altLang="en-US" sz="1800" b="1">
                          <a:solidFill>
                            <a:srgbClr val="0000CC"/>
                          </a:solidFill>
                          <a:latin typeface="Times New Roman" panose="02020603050405020304" pitchFamily="18" charset="0"/>
                          <a:ea typeface="微软雅黑" panose="020B0503020204020204" charset="-122"/>
                          <a:cs typeface="Times New Roman" panose="02020603050405020304" pitchFamily="18" charset="0"/>
                        </a:rPr>
                        <a:t>大小</a:t>
                      </a:r>
                    </a:p>
                  </a:txBody>
                  <a:tcPr marL="91452" marR="91452" marT="45728" marB="45728" anchor="ctr"/>
                </a:tc>
                <a:tc>
                  <a:txBody>
                    <a:bodyPr/>
                    <a:lstStyle/>
                    <a:p>
                      <a:pPr algn="ctr"/>
                      <a:r>
                        <a:rPr lang="zh-CN" altLang="en-US" sz="1800" b="1">
                          <a:solidFill>
                            <a:srgbClr val="00B050"/>
                          </a:solidFill>
                          <a:latin typeface="Times New Roman" panose="02020603050405020304" pitchFamily="18" charset="0"/>
                          <a:ea typeface="微软雅黑" panose="020B0503020204020204" charset="-122"/>
                          <a:cs typeface="Times New Roman" panose="02020603050405020304" pitchFamily="18" charset="0"/>
                        </a:rPr>
                        <a:t>质地</a:t>
                      </a:r>
                    </a:p>
                  </a:txBody>
                  <a:tcPr marL="91452" marR="91452" marT="45728" marB="45728" anchor="ctr"/>
                </a:tc>
                <a:tc>
                  <a:txBody>
                    <a:bodyPr/>
                    <a:lstStyle/>
                    <a:p>
                      <a:pPr algn="ctr"/>
                      <a:r>
                        <a:rPr lang="zh-CN" altLang="en-US" sz="1800" b="1">
                          <a:solidFill>
                            <a:srgbClr val="FF0000"/>
                          </a:solidFill>
                          <a:latin typeface="Times New Roman" panose="02020603050405020304" pitchFamily="18" charset="0"/>
                          <a:ea typeface="微软雅黑" panose="020B0503020204020204" charset="-122"/>
                          <a:cs typeface="Times New Roman" panose="02020603050405020304" pitchFamily="18" charset="0"/>
                        </a:rPr>
                        <a:t>真假币</a:t>
                      </a:r>
                    </a:p>
                  </a:txBody>
                  <a:tcPr marL="91452" marR="91452" marT="45728" marB="45728" anchor="ctr"/>
                </a:tc>
                <a:extLst>
                  <a:ext uri="{0D108BD9-81ED-4DB2-BD59-A6C34878D82A}">
                    <a16:rowId xmlns:a16="http://schemas.microsoft.com/office/drawing/2014/main" val="10000"/>
                  </a:ext>
                </a:extLst>
              </a:tr>
              <a:tr h="370904">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1</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2" marR="91452" marT="45728" marB="45728"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2" marR="91452" marT="45728" marB="45728"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好</a:t>
                      </a:r>
                    </a:p>
                  </a:txBody>
                  <a:tcPr marL="91452" marR="91452" marT="45728" marB="45728"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2" marR="91452" marT="45728" marB="45728" anchor="ctr"/>
                </a:tc>
                <a:extLst>
                  <a:ext uri="{0D108BD9-81ED-4DB2-BD59-A6C34878D82A}">
                    <a16:rowId xmlns:a16="http://schemas.microsoft.com/office/drawing/2014/main" val="10001"/>
                  </a:ext>
                </a:extLst>
              </a:tr>
              <a:tr h="370904">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2</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2" marR="91452" marT="45728" marB="45728"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2" marR="91452" marT="45728" marB="45728"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差</a:t>
                      </a:r>
                    </a:p>
                  </a:txBody>
                  <a:tcPr marL="91452" marR="91452" marT="45728" marB="45728"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2" marR="91452" marT="45728" marB="45728" anchor="ctr"/>
                </a:tc>
                <a:extLst>
                  <a:ext uri="{0D108BD9-81ED-4DB2-BD59-A6C34878D82A}">
                    <a16:rowId xmlns:a16="http://schemas.microsoft.com/office/drawing/2014/main" val="10002"/>
                  </a:ext>
                </a:extLst>
              </a:tr>
              <a:tr h="370904">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3</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2" marR="91452" marT="45728" marB="45728"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2" marR="91452" marT="45728" marB="45728"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好</a:t>
                      </a:r>
                    </a:p>
                  </a:txBody>
                  <a:tcPr marL="91452" marR="91452" marT="45728" marB="45728"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2" marR="91452" marT="45728" marB="45728" anchor="ctr"/>
                </a:tc>
                <a:extLst>
                  <a:ext uri="{0D108BD9-81ED-4DB2-BD59-A6C34878D82A}">
                    <a16:rowId xmlns:a16="http://schemas.microsoft.com/office/drawing/2014/main" val="10003"/>
                  </a:ext>
                </a:extLst>
              </a:tr>
              <a:tr h="365823">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4</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2" marR="91452" marT="45728" marB="45728"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2" marR="91452" marT="45728" marB="45728"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差</a:t>
                      </a:r>
                    </a:p>
                  </a:txBody>
                  <a:tcPr marL="91452" marR="91452" marT="45728" marB="45728"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N</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2" marR="91452" marT="45728" marB="45728" anchor="ctr"/>
                </a:tc>
                <a:extLst>
                  <a:ext uri="{0D108BD9-81ED-4DB2-BD59-A6C34878D82A}">
                    <a16:rowId xmlns:a16="http://schemas.microsoft.com/office/drawing/2014/main" val="10004"/>
                  </a:ext>
                </a:extLst>
              </a:tr>
            </a:tbl>
          </a:graphicData>
        </a:graphic>
      </p:graphicFrame>
      <p:graphicFrame>
        <p:nvGraphicFramePr>
          <p:cNvPr id="17" name="Table 16"/>
          <p:cNvGraphicFramePr>
            <a:graphicFrameLocks noGrp="1"/>
          </p:cNvGraphicFramePr>
          <p:nvPr/>
        </p:nvGraphicFramePr>
        <p:xfrm>
          <a:off x="4851400" y="1401763"/>
          <a:ext cx="2900363" cy="795337"/>
        </p:xfrm>
        <a:graphic>
          <a:graphicData uri="http://schemas.openxmlformats.org/drawingml/2006/table">
            <a:tbl>
              <a:tblPr firstRow="1" bandRow="1">
                <a:tableStyleId>{5940675A-B579-460E-94D1-54222C63F5DA}</a:tableStyleId>
              </a:tblPr>
              <a:tblGrid>
                <a:gridCol w="499690">
                  <a:extLst>
                    <a:ext uri="{9D8B030D-6E8A-4147-A177-3AD203B41FA5}">
                      <a16:colId xmlns:a16="http://schemas.microsoft.com/office/drawing/2014/main" val="20000"/>
                    </a:ext>
                  </a:extLst>
                </a:gridCol>
                <a:gridCol w="714338">
                  <a:extLst>
                    <a:ext uri="{9D8B030D-6E8A-4147-A177-3AD203B41FA5}">
                      <a16:colId xmlns:a16="http://schemas.microsoft.com/office/drawing/2014/main" val="20001"/>
                    </a:ext>
                  </a:extLst>
                </a:gridCol>
                <a:gridCol w="721991">
                  <a:extLst>
                    <a:ext uri="{9D8B030D-6E8A-4147-A177-3AD203B41FA5}">
                      <a16:colId xmlns:a16="http://schemas.microsoft.com/office/drawing/2014/main" val="20002"/>
                    </a:ext>
                  </a:extLst>
                </a:gridCol>
                <a:gridCol w="964344">
                  <a:extLst>
                    <a:ext uri="{9D8B030D-6E8A-4147-A177-3AD203B41FA5}">
                      <a16:colId xmlns:a16="http://schemas.microsoft.com/office/drawing/2014/main" val="20003"/>
                    </a:ext>
                  </a:extLst>
                </a:gridCol>
              </a:tblGrid>
              <a:tr h="371298">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ID</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2" marR="91452" marT="45776" marB="45776" anchor="ctr"/>
                </a:tc>
                <a:tc>
                  <a:txBody>
                    <a:bodyPr/>
                    <a:lstStyle/>
                    <a:p>
                      <a:pPr algn="ctr"/>
                      <a:r>
                        <a:rPr lang="zh-CN" altLang="en-US" sz="1800" b="1">
                          <a:solidFill>
                            <a:srgbClr val="0000CC"/>
                          </a:solidFill>
                          <a:latin typeface="Times New Roman" panose="02020603050405020304" pitchFamily="18" charset="0"/>
                          <a:ea typeface="微软雅黑" panose="020B0503020204020204" charset="-122"/>
                          <a:cs typeface="Times New Roman" panose="02020603050405020304" pitchFamily="18" charset="0"/>
                        </a:rPr>
                        <a:t>大小</a:t>
                      </a:r>
                    </a:p>
                  </a:txBody>
                  <a:tcPr marL="91452" marR="91452" marT="45776" marB="45776" anchor="ctr"/>
                </a:tc>
                <a:tc>
                  <a:txBody>
                    <a:bodyPr/>
                    <a:lstStyle/>
                    <a:p>
                      <a:pPr algn="ctr"/>
                      <a:r>
                        <a:rPr lang="zh-CN" altLang="en-US" sz="1800" b="1">
                          <a:solidFill>
                            <a:srgbClr val="00B050"/>
                          </a:solidFill>
                          <a:latin typeface="Times New Roman" panose="02020603050405020304" pitchFamily="18" charset="0"/>
                          <a:ea typeface="微软雅黑" panose="020B0503020204020204" charset="-122"/>
                          <a:cs typeface="Times New Roman" panose="02020603050405020304" pitchFamily="18" charset="0"/>
                        </a:rPr>
                        <a:t>质地</a:t>
                      </a:r>
                    </a:p>
                  </a:txBody>
                  <a:tcPr marL="91452" marR="91452" marT="45776" marB="45776" anchor="ctr"/>
                </a:tc>
                <a:tc>
                  <a:txBody>
                    <a:bodyPr/>
                    <a:lstStyle/>
                    <a:p>
                      <a:pPr algn="ctr"/>
                      <a:r>
                        <a:rPr lang="zh-CN" altLang="en-US" sz="1800" b="1">
                          <a:solidFill>
                            <a:srgbClr val="FF0000"/>
                          </a:solidFill>
                          <a:latin typeface="Times New Roman" panose="02020603050405020304" pitchFamily="18" charset="0"/>
                          <a:ea typeface="微软雅黑" panose="020B0503020204020204" charset="-122"/>
                          <a:cs typeface="Times New Roman" panose="02020603050405020304" pitchFamily="18" charset="0"/>
                        </a:rPr>
                        <a:t>真假币</a:t>
                      </a:r>
                    </a:p>
                  </a:txBody>
                  <a:tcPr marL="91452" marR="91452" marT="45776" marB="45776" anchor="ctr"/>
                </a:tc>
                <a:extLst>
                  <a:ext uri="{0D108BD9-81ED-4DB2-BD59-A6C34878D82A}">
                    <a16:rowId xmlns:a16="http://schemas.microsoft.com/office/drawing/2014/main" val="10000"/>
                  </a:ext>
                </a:extLst>
              </a:tr>
              <a:tr h="424039">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5</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2" marR="91452" marT="45776" marB="45776"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B</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2" marR="91452" marT="45776" marB="45776"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差</a:t>
                      </a:r>
                    </a:p>
                  </a:txBody>
                  <a:tcPr marL="91452" marR="91452" marT="45776" marB="45776"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N</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2" marR="91452" marT="45776" marB="45776" anchor="ctr"/>
                </a:tc>
                <a:extLst>
                  <a:ext uri="{0D108BD9-81ED-4DB2-BD59-A6C34878D82A}">
                    <a16:rowId xmlns:a16="http://schemas.microsoft.com/office/drawing/2014/main" val="10001"/>
                  </a:ext>
                </a:extLst>
              </a:tr>
            </a:tbl>
          </a:graphicData>
        </a:graphic>
      </p:graphicFrame>
      <p:sp>
        <p:nvSpPr>
          <p:cNvPr id="70750" name="标题 1"/>
          <p:cNvSpPr txBox="1">
            <a:spLocks noChangeArrowheads="1"/>
          </p:cNvSpPr>
          <p:nvPr/>
        </p:nvSpPr>
        <p:spPr bwMode="auto">
          <a:xfrm>
            <a:off x="10404475" y="26988"/>
            <a:ext cx="173831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2400" i="1">
                <a:solidFill>
                  <a:srgbClr val="FF0000"/>
                </a:solidFill>
                <a:latin typeface="Times New Roman" panose="02020603050405020304" pitchFamily="18" charset="0"/>
                <a:ea typeface="微软雅黑" panose="020B0503020204020204" charset="-122"/>
                <a:cs typeface="Times New Roman" panose="02020603050405020304" pitchFamily="18" charset="0"/>
              </a:rPr>
              <a:t>H</a:t>
            </a:r>
            <a:r>
              <a:rPr lang="en-US" altLang="zh-CN" sz="2400">
                <a:latin typeface="Times New Roman" panose="02020603050405020304" pitchFamily="18" charset="0"/>
                <a:ea typeface="微软雅黑" panose="020B0503020204020204" charset="-122"/>
                <a:cs typeface="Times New Roman" panose="02020603050405020304" pitchFamily="18" charset="0"/>
              </a:rPr>
              <a:t>= 0.97095</a:t>
            </a:r>
            <a:endParaRPr lang="zh-CN" altLang="en-US" sz="2400">
              <a:latin typeface="Times New Roman" panose="02020603050405020304" pitchFamily="18" charset="0"/>
              <a:ea typeface="微软雅黑" panose="020B0503020204020204" charset="-122"/>
              <a:cs typeface="Times New Roman" panose="02020603050405020304" pitchFamily="18" charset="0"/>
            </a:endParaRPr>
          </a:p>
        </p:txBody>
      </p:sp>
      <p:sp>
        <p:nvSpPr>
          <p:cNvPr id="19" name="Arrow: Down 18"/>
          <p:cNvSpPr/>
          <p:nvPr/>
        </p:nvSpPr>
        <p:spPr>
          <a:xfrm rot="18445076">
            <a:off x="4979194" y="881857"/>
            <a:ext cx="187325" cy="56673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Arrow: Down 19"/>
          <p:cNvSpPr/>
          <p:nvPr/>
        </p:nvSpPr>
        <p:spPr>
          <a:xfrm rot="2642424">
            <a:off x="4071938" y="877888"/>
            <a:ext cx="187325" cy="568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TextBox 20"/>
          <p:cNvSpPr txBox="1">
            <a:spLocks noChangeArrowheads="1"/>
          </p:cNvSpPr>
          <p:nvPr/>
        </p:nvSpPr>
        <p:spPr bwMode="auto">
          <a:xfrm>
            <a:off x="5106988" y="917575"/>
            <a:ext cx="1143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b="1">
                <a:latin typeface="微软雅黑" panose="020B0503020204020204" charset="-122"/>
                <a:ea typeface="微软雅黑" panose="020B0503020204020204" charset="-122"/>
              </a:rPr>
              <a:t>大小 </a:t>
            </a:r>
            <a:r>
              <a:rPr lang="en-US" altLang="zh-CN" sz="1600" b="1">
                <a:latin typeface="微软雅黑" panose="020B0503020204020204" charset="-122"/>
                <a:ea typeface="微软雅黑" panose="020B0503020204020204" charset="-122"/>
              </a:rPr>
              <a:t>=  B</a:t>
            </a:r>
            <a:endParaRPr lang="zh-CN" altLang="en-US" sz="1600" b="1"/>
          </a:p>
        </p:txBody>
      </p:sp>
      <p:sp>
        <p:nvSpPr>
          <p:cNvPr id="22" name="TextBox 21"/>
          <p:cNvSpPr txBox="1">
            <a:spLocks noChangeArrowheads="1"/>
          </p:cNvSpPr>
          <p:nvPr/>
        </p:nvSpPr>
        <p:spPr bwMode="auto">
          <a:xfrm>
            <a:off x="3079750" y="903288"/>
            <a:ext cx="11445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b="1">
                <a:latin typeface="微软雅黑" panose="020B0503020204020204" charset="-122"/>
                <a:ea typeface="微软雅黑" panose="020B0503020204020204" charset="-122"/>
              </a:rPr>
              <a:t>大小 </a:t>
            </a:r>
            <a:r>
              <a:rPr lang="en-US" altLang="zh-CN" sz="1600" b="1">
                <a:latin typeface="微软雅黑" panose="020B0503020204020204" charset="-122"/>
                <a:ea typeface="微软雅黑" panose="020B0503020204020204" charset="-122"/>
              </a:rPr>
              <a:t>=  A</a:t>
            </a:r>
            <a:endParaRPr lang="zh-CN" altLang="en-US" sz="1600" b="1"/>
          </a:p>
        </p:txBody>
      </p:sp>
      <p:sp>
        <p:nvSpPr>
          <p:cNvPr id="23" name="标题 1"/>
          <p:cNvSpPr txBox="1">
            <a:spLocks noChangeArrowheads="1"/>
          </p:cNvSpPr>
          <p:nvPr/>
        </p:nvSpPr>
        <p:spPr bwMode="auto">
          <a:xfrm>
            <a:off x="1004888" y="3449638"/>
            <a:ext cx="4732337" cy="695325"/>
          </a:xfrm>
          <a:prstGeom prst="rect">
            <a:avLst/>
          </a:prstGeom>
          <a:noFill/>
          <a:ln w="9525">
            <a:solidFill>
              <a:srgbClr val="0000CC"/>
            </a:solidFill>
            <a:miter lim="800000"/>
          </a:ln>
          <a:extLst>
            <a:ext uri="{909E8E84-426E-40DD-AFC4-6F175D3DCCD1}">
              <a14:hiddenFill xmlns:a14="http://schemas.microsoft.com/office/drawing/2010/main">
                <a:solidFill>
                  <a:srgbClr val="FFFFFF"/>
                </a:solidFill>
              </a14:hiddenFill>
            </a:ext>
          </a:extLst>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1800" i="1">
                <a:latin typeface="Times New Roman" panose="02020603050405020304" pitchFamily="18" charset="0"/>
                <a:ea typeface="微软雅黑" panose="020B0503020204020204" charset="-122"/>
                <a:cs typeface="Times New Roman" panose="02020603050405020304" pitchFamily="18" charset="0"/>
              </a:rPr>
              <a:t>H</a:t>
            </a:r>
            <a:r>
              <a:rPr lang="en-US" altLang="zh-CN" sz="1800">
                <a:latin typeface="Times New Roman" panose="02020603050405020304" pitchFamily="18" charset="0"/>
                <a:ea typeface="微软雅黑" panose="020B0503020204020204" charset="-122"/>
                <a:cs typeface="Times New Roman" panose="02020603050405020304" pitchFamily="18" charset="0"/>
              </a:rPr>
              <a:t>(</a:t>
            </a:r>
            <a:r>
              <a:rPr lang="zh-CN" altLang="en-US" sz="1800" i="1">
                <a:latin typeface="Times New Roman" panose="02020603050405020304" pitchFamily="18" charset="0"/>
                <a:ea typeface="微软雅黑" panose="020B0503020204020204" charset="-122"/>
                <a:cs typeface="Times New Roman" panose="02020603050405020304" pitchFamily="18" charset="0"/>
              </a:rPr>
              <a:t>硬币</a:t>
            </a:r>
            <a:r>
              <a:rPr lang="en-US" altLang="zh-CN" sz="1800" i="1">
                <a:latin typeface="Times New Roman" panose="02020603050405020304" pitchFamily="18" charset="0"/>
                <a:ea typeface="微软雅黑" panose="020B0503020204020204" charset="-122"/>
                <a:cs typeface="Times New Roman" panose="02020603050405020304" pitchFamily="18" charset="0"/>
              </a:rPr>
              <a:t>|</a:t>
            </a:r>
            <a:r>
              <a:rPr lang="zh-CN" altLang="en-US" sz="1800" i="1">
                <a:latin typeface="Times New Roman" panose="02020603050405020304" pitchFamily="18" charset="0"/>
                <a:ea typeface="微软雅黑" panose="020B0503020204020204" charset="-122"/>
                <a:cs typeface="Times New Roman" panose="02020603050405020304" pitchFamily="18" charset="0"/>
              </a:rPr>
              <a:t>大小 </a:t>
            </a:r>
            <a:r>
              <a:rPr lang="en-US" altLang="zh-CN" sz="1800" i="1">
                <a:latin typeface="Times New Roman" panose="02020603050405020304" pitchFamily="18" charset="0"/>
                <a:ea typeface="微软雅黑" panose="020B0503020204020204" charset="-122"/>
                <a:cs typeface="Times New Roman" panose="02020603050405020304" pitchFamily="18" charset="0"/>
              </a:rPr>
              <a:t>= A</a:t>
            </a:r>
            <a:r>
              <a:rPr lang="en-US" altLang="zh-CN" sz="1800">
                <a:latin typeface="Times New Roman" panose="02020603050405020304" pitchFamily="18" charset="0"/>
                <a:ea typeface="微软雅黑" panose="020B0503020204020204" charset="-122"/>
                <a:cs typeface="Times New Roman" panose="02020603050405020304" pitchFamily="18" charset="0"/>
              </a:rPr>
              <a:t>)= -3/4*log</a:t>
            </a:r>
            <a:r>
              <a:rPr lang="en-US" altLang="zh-CN" sz="1800" baseline="-25000">
                <a:latin typeface="Times New Roman" panose="02020603050405020304" pitchFamily="18" charset="0"/>
                <a:ea typeface="微软雅黑" panose="020B0503020204020204" charset="-122"/>
                <a:cs typeface="Times New Roman" panose="02020603050405020304" pitchFamily="18" charset="0"/>
              </a:rPr>
              <a:t>2</a:t>
            </a:r>
            <a:r>
              <a:rPr lang="en-US" altLang="zh-CN" sz="1800">
                <a:latin typeface="Times New Roman" panose="02020603050405020304" pitchFamily="18" charset="0"/>
                <a:ea typeface="微软雅黑" panose="020B0503020204020204" charset="-122"/>
                <a:cs typeface="Times New Roman" panose="02020603050405020304" pitchFamily="18" charset="0"/>
              </a:rPr>
              <a:t>(3/4) -1/4*log</a:t>
            </a:r>
            <a:r>
              <a:rPr lang="en-US" altLang="zh-CN" sz="1800" baseline="-25000">
                <a:latin typeface="Times New Roman" panose="02020603050405020304" pitchFamily="18" charset="0"/>
                <a:ea typeface="微软雅黑" panose="020B0503020204020204" charset="-122"/>
                <a:cs typeface="Times New Roman" panose="02020603050405020304" pitchFamily="18" charset="0"/>
              </a:rPr>
              <a:t>2</a:t>
            </a:r>
            <a:r>
              <a:rPr lang="en-US" altLang="zh-CN" sz="1800">
                <a:latin typeface="Times New Roman" panose="02020603050405020304" pitchFamily="18" charset="0"/>
                <a:ea typeface="微软雅黑" panose="020B0503020204020204" charset="-122"/>
                <a:cs typeface="Times New Roman" panose="02020603050405020304" pitchFamily="18" charset="0"/>
              </a:rPr>
              <a:t>(1/4)</a:t>
            </a:r>
          </a:p>
          <a:p>
            <a:pPr eaLnBrk="1" hangingPunct="1">
              <a:lnSpc>
                <a:spcPct val="90000"/>
              </a:lnSpc>
              <a:spcBef>
                <a:spcPct val="0"/>
              </a:spcBef>
              <a:buFontTx/>
              <a:buNone/>
            </a:pPr>
            <a:r>
              <a:rPr lang="en-US" altLang="zh-CN" sz="1800">
                <a:latin typeface="Times New Roman" panose="02020603050405020304" pitchFamily="18" charset="0"/>
                <a:ea typeface="微软雅黑" panose="020B0503020204020204" charset="-122"/>
                <a:cs typeface="Times New Roman" panose="02020603050405020304" pitchFamily="18" charset="0"/>
              </a:rPr>
              <a:t>   = 0.81123</a:t>
            </a:r>
            <a:endParaRPr lang="zh-CN" altLang="en-US" sz="1800">
              <a:latin typeface="Times New Roman" panose="02020603050405020304" pitchFamily="18" charset="0"/>
              <a:ea typeface="微软雅黑" panose="020B0503020204020204" charset="-122"/>
              <a:cs typeface="Times New Roman" panose="02020603050405020304" pitchFamily="18" charset="0"/>
            </a:endParaRPr>
          </a:p>
        </p:txBody>
      </p:sp>
      <p:sp>
        <p:nvSpPr>
          <p:cNvPr id="24" name="标题 1"/>
          <p:cNvSpPr txBox="1">
            <a:spLocks noChangeArrowheads="1"/>
          </p:cNvSpPr>
          <p:nvPr/>
        </p:nvSpPr>
        <p:spPr bwMode="auto">
          <a:xfrm>
            <a:off x="4760913" y="2482850"/>
            <a:ext cx="3686175" cy="447675"/>
          </a:xfrm>
          <a:prstGeom prst="rect">
            <a:avLst/>
          </a:prstGeom>
          <a:noFill/>
          <a:ln w="9525">
            <a:solidFill>
              <a:srgbClr val="0000CC"/>
            </a:solidFill>
            <a:miter lim="800000"/>
          </a:ln>
          <a:extLst>
            <a:ext uri="{909E8E84-426E-40DD-AFC4-6F175D3DCCD1}">
              <a14:hiddenFill xmlns:a14="http://schemas.microsoft.com/office/drawing/2010/main">
                <a:solidFill>
                  <a:srgbClr val="FFFFFF"/>
                </a:solidFill>
              </a14:hiddenFill>
            </a:ext>
          </a:extLst>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1800" i="1">
                <a:latin typeface="Times New Roman" panose="02020603050405020304" pitchFamily="18" charset="0"/>
                <a:ea typeface="微软雅黑" panose="020B0503020204020204" charset="-122"/>
                <a:cs typeface="Times New Roman" panose="02020603050405020304" pitchFamily="18" charset="0"/>
              </a:rPr>
              <a:t>H</a:t>
            </a:r>
            <a:r>
              <a:rPr lang="en-US" altLang="zh-CN" sz="1800">
                <a:latin typeface="Times New Roman" panose="02020603050405020304" pitchFamily="18" charset="0"/>
                <a:ea typeface="微软雅黑" panose="020B0503020204020204" charset="-122"/>
                <a:cs typeface="Times New Roman" panose="02020603050405020304" pitchFamily="18" charset="0"/>
              </a:rPr>
              <a:t>(</a:t>
            </a:r>
            <a:r>
              <a:rPr lang="zh-CN" altLang="en-US" sz="1800" i="1">
                <a:latin typeface="Times New Roman" panose="02020603050405020304" pitchFamily="18" charset="0"/>
                <a:ea typeface="微软雅黑" panose="020B0503020204020204" charset="-122"/>
                <a:cs typeface="Times New Roman" panose="02020603050405020304" pitchFamily="18" charset="0"/>
              </a:rPr>
              <a:t>硬币</a:t>
            </a:r>
            <a:r>
              <a:rPr lang="en-US" altLang="zh-CN" sz="1800" i="1">
                <a:latin typeface="Times New Roman" panose="02020603050405020304" pitchFamily="18" charset="0"/>
                <a:ea typeface="微软雅黑" panose="020B0503020204020204" charset="-122"/>
                <a:cs typeface="Times New Roman" panose="02020603050405020304" pitchFamily="18" charset="0"/>
              </a:rPr>
              <a:t>|</a:t>
            </a:r>
            <a:r>
              <a:rPr lang="zh-CN" altLang="en-US" sz="1800" i="1">
                <a:latin typeface="Times New Roman" panose="02020603050405020304" pitchFamily="18" charset="0"/>
                <a:ea typeface="微软雅黑" panose="020B0503020204020204" charset="-122"/>
                <a:cs typeface="Times New Roman" panose="02020603050405020304" pitchFamily="18" charset="0"/>
              </a:rPr>
              <a:t>大小 </a:t>
            </a:r>
            <a:r>
              <a:rPr lang="en-US" altLang="zh-CN" sz="1800" i="1">
                <a:latin typeface="Times New Roman" panose="02020603050405020304" pitchFamily="18" charset="0"/>
                <a:ea typeface="微软雅黑" panose="020B0503020204020204" charset="-122"/>
                <a:cs typeface="Times New Roman" panose="02020603050405020304" pitchFamily="18" charset="0"/>
              </a:rPr>
              <a:t>= B</a:t>
            </a:r>
            <a:r>
              <a:rPr lang="en-US" altLang="zh-CN" sz="1800">
                <a:latin typeface="Times New Roman" panose="02020603050405020304" pitchFamily="18" charset="0"/>
                <a:ea typeface="微软雅黑" panose="020B0503020204020204" charset="-122"/>
                <a:cs typeface="Times New Roman" panose="02020603050405020304" pitchFamily="18" charset="0"/>
              </a:rPr>
              <a:t>) = -1/1*log</a:t>
            </a:r>
            <a:r>
              <a:rPr lang="en-US" altLang="zh-CN" sz="1800" baseline="-25000">
                <a:latin typeface="Times New Roman" panose="02020603050405020304" pitchFamily="18" charset="0"/>
                <a:ea typeface="微软雅黑" panose="020B0503020204020204" charset="-122"/>
                <a:cs typeface="Times New Roman" panose="02020603050405020304" pitchFamily="18" charset="0"/>
              </a:rPr>
              <a:t>2</a:t>
            </a:r>
            <a:r>
              <a:rPr lang="en-US" altLang="zh-CN" sz="1800">
                <a:latin typeface="Times New Roman" panose="02020603050405020304" pitchFamily="18" charset="0"/>
                <a:ea typeface="微软雅黑" panose="020B0503020204020204" charset="-122"/>
                <a:cs typeface="Times New Roman" panose="02020603050405020304" pitchFamily="18" charset="0"/>
              </a:rPr>
              <a:t>(1/1)=0 </a:t>
            </a:r>
          </a:p>
        </p:txBody>
      </p:sp>
      <p:sp>
        <p:nvSpPr>
          <p:cNvPr id="25" name="Arrow: Down 24"/>
          <p:cNvSpPr/>
          <p:nvPr/>
        </p:nvSpPr>
        <p:spPr>
          <a:xfrm rot="2933943">
            <a:off x="3853656" y="3239294"/>
            <a:ext cx="149225" cy="2365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Arrow: Down 27"/>
          <p:cNvSpPr/>
          <p:nvPr/>
        </p:nvSpPr>
        <p:spPr>
          <a:xfrm>
            <a:off x="7056438" y="2230438"/>
            <a:ext cx="185737" cy="2428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标题 1"/>
          <p:cNvSpPr txBox="1">
            <a:spLocks noChangeArrowheads="1"/>
          </p:cNvSpPr>
          <p:nvPr/>
        </p:nvSpPr>
        <p:spPr bwMode="auto">
          <a:xfrm>
            <a:off x="6731000" y="3246438"/>
            <a:ext cx="5411788" cy="695325"/>
          </a:xfrm>
          <a:prstGeom prst="rect">
            <a:avLst/>
          </a:prstGeom>
          <a:solidFill>
            <a:srgbClr val="0000CC"/>
          </a:solidFill>
          <a:ln w="9525">
            <a:solidFill>
              <a:srgbClr val="0000CC"/>
            </a:solidFill>
            <a:miter lim="800000"/>
          </a:ln>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H</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大小 </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 4/5*</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 H</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|A</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 1/5*</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 H</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|B</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 = 0.64902</a:t>
            </a:r>
          </a:p>
        </p:txBody>
      </p:sp>
      <p:sp>
        <p:nvSpPr>
          <p:cNvPr id="31" name="TextBox 30"/>
          <p:cNvSpPr txBox="1">
            <a:spLocks noChangeArrowheads="1"/>
          </p:cNvSpPr>
          <p:nvPr/>
        </p:nvSpPr>
        <p:spPr bwMode="auto">
          <a:xfrm>
            <a:off x="115888" y="4178300"/>
            <a:ext cx="42957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p"/>
            </a:pPr>
            <a:r>
              <a:rPr lang="zh-CN" altLang="en-US" sz="2800">
                <a:latin typeface="Times New Roman" panose="02020603050405020304" pitchFamily="18" charset="0"/>
                <a:ea typeface="微软雅黑" panose="020B0503020204020204" charset="-122"/>
                <a:cs typeface="Times New Roman" panose="02020603050405020304" pitchFamily="18" charset="0"/>
              </a:rPr>
              <a:t>从“</a:t>
            </a:r>
            <a:r>
              <a:rPr lang="zh-CN" altLang="en-US" sz="2800">
                <a:solidFill>
                  <a:srgbClr val="00B050"/>
                </a:solidFill>
                <a:latin typeface="Times New Roman" panose="02020603050405020304" pitchFamily="18" charset="0"/>
                <a:ea typeface="微软雅黑" panose="020B0503020204020204" charset="-122"/>
                <a:cs typeface="Times New Roman" panose="02020603050405020304" pitchFamily="18" charset="0"/>
              </a:rPr>
              <a:t>质地</a:t>
            </a:r>
            <a:r>
              <a:rPr lang="zh-CN" altLang="en-US" sz="2800">
                <a:latin typeface="Times New Roman" panose="02020603050405020304" pitchFamily="18" charset="0"/>
                <a:ea typeface="微软雅黑" panose="020B0503020204020204" charset="-122"/>
                <a:cs typeface="Times New Roman" panose="02020603050405020304" pitchFamily="18" charset="0"/>
              </a:rPr>
              <a:t>”角度称一称</a:t>
            </a:r>
            <a:endParaRPr lang="en-US" altLang="zh-CN" sz="2800">
              <a:latin typeface="Times New Roman" panose="02020603050405020304" pitchFamily="18" charset="0"/>
              <a:ea typeface="微软雅黑" panose="020B0503020204020204" charset="-122"/>
              <a:cs typeface="Times New Roman" panose="02020603050405020304" pitchFamily="18" charset="0"/>
            </a:endParaRPr>
          </a:p>
        </p:txBody>
      </p:sp>
      <p:sp>
        <p:nvSpPr>
          <p:cNvPr id="32" name="Arrow: Down 31"/>
          <p:cNvSpPr/>
          <p:nvPr/>
        </p:nvSpPr>
        <p:spPr>
          <a:xfrm rot="18445076">
            <a:off x="4183063" y="4549775"/>
            <a:ext cx="187325" cy="568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Arrow: Down 32"/>
          <p:cNvSpPr/>
          <p:nvPr/>
        </p:nvSpPr>
        <p:spPr>
          <a:xfrm rot="2642424">
            <a:off x="3260725" y="4679950"/>
            <a:ext cx="187325" cy="568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TextBox 33"/>
          <p:cNvSpPr txBox="1">
            <a:spLocks noChangeArrowheads="1"/>
          </p:cNvSpPr>
          <p:nvPr/>
        </p:nvSpPr>
        <p:spPr bwMode="auto">
          <a:xfrm>
            <a:off x="4310063" y="4702175"/>
            <a:ext cx="11445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b="1">
                <a:latin typeface="微软雅黑" panose="020B0503020204020204" charset="-122"/>
                <a:ea typeface="微软雅黑" panose="020B0503020204020204" charset="-122"/>
              </a:rPr>
              <a:t>质地 </a:t>
            </a:r>
            <a:r>
              <a:rPr lang="en-US" altLang="zh-CN" sz="1600" b="1">
                <a:latin typeface="微软雅黑" panose="020B0503020204020204" charset="-122"/>
                <a:ea typeface="微软雅黑" panose="020B0503020204020204" charset="-122"/>
              </a:rPr>
              <a:t>=  </a:t>
            </a:r>
            <a:r>
              <a:rPr lang="zh-CN" altLang="en-US" sz="1600" b="1">
                <a:latin typeface="微软雅黑" panose="020B0503020204020204" charset="-122"/>
                <a:ea typeface="微软雅黑" panose="020B0503020204020204" charset="-122"/>
              </a:rPr>
              <a:t>差</a:t>
            </a:r>
            <a:endParaRPr lang="zh-CN" altLang="en-US" sz="1600" b="1"/>
          </a:p>
        </p:txBody>
      </p:sp>
      <p:sp>
        <p:nvSpPr>
          <p:cNvPr id="35" name="TextBox 34"/>
          <p:cNvSpPr txBox="1">
            <a:spLocks noChangeArrowheads="1"/>
          </p:cNvSpPr>
          <p:nvPr/>
        </p:nvSpPr>
        <p:spPr bwMode="auto">
          <a:xfrm>
            <a:off x="2282825" y="4702175"/>
            <a:ext cx="11445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b="1">
                <a:latin typeface="微软雅黑" panose="020B0503020204020204" charset="-122"/>
                <a:ea typeface="微软雅黑" panose="020B0503020204020204" charset="-122"/>
              </a:rPr>
              <a:t>质地 </a:t>
            </a:r>
            <a:r>
              <a:rPr lang="en-US" altLang="zh-CN" sz="1600" b="1">
                <a:latin typeface="微软雅黑" panose="020B0503020204020204" charset="-122"/>
                <a:ea typeface="微软雅黑" panose="020B0503020204020204" charset="-122"/>
              </a:rPr>
              <a:t>=  </a:t>
            </a:r>
            <a:r>
              <a:rPr lang="zh-CN" altLang="en-US" sz="1600" b="1">
                <a:latin typeface="微软雅黑" panose="020B0503020204020204" charset="-122"/>
                <a:ea typeface="微软雅黑" panose="020B0503020204020204" charset="-122"/>
              </a:rPr>
              <a:t>好</a:t>
            </a:r>
            <a:endParaRPr lang="zh-CN" altLang="en-US" sz="1600" b="1"/>
          </a:p>
        </p:txBody>
      </p:sp>
      <p:graphicFrame>
        <p:nvGraphicFramePr>
          <p:cNvPr id="37" name="Table 36"/>
          <p:cNvGraphicFramePr>
            <a:graphicFrameLocks noGrp="1"/>
          </p:cNvGraphicFramePr>
          <p:nvPr/>
        </p:nvGraphicFramePr>
        <p:xfrm>
          <a:off x="706438" y="5189538"/>
          <a:ext cx="2720974" cy="1112838"/>
        </p:xfrm>
        <a:graphic>
          <a:graphicData uri="http://schemas.openxmlformats.org/drawingml/2006/table">
            <a:tbl>
              <a:tblPr firstRow="1" bandRow="1">
                <a:tableStyleId>{5940675A-B579-460E-94D1-54222C63F5DA}</a:tableStyleId>
              </a:tblPr>
              <a:tblGrid>
                <a:gridCol w="495391">
                  <a:extLst>
                    <a:ext uri="{9D8B030D-6E8A-4147-A177-3AD203B41FA5}">
                      <a16:colId xmlns:a16="http://schemas.microsoft.com/office/drawing/2014/main" val="20000"/>
                    </a:ext>
                  </a:extLst>
                </a:gridCol>
                <a:gridCol w="647819">
                  <a:extLst>
                    <a:ext uri="{9D8B030D-6E8A-4147-A177-3AD203B41FA5}">
                      <a16:colId xmlns:a16="http://schemas.microsoft.com/office/drawing/2014/main" val="20001"/>
                    </a:ext>
                  </a:extLst>
                </a:gridCol>
                <a:gridCol w="663196">
                  <a:extLst>
                    <a:ext uri="{9D8B030D-6E8A-4147-A177-3AD203B41FA5}">
                      <a16:colId xmlns:a16="http://schemas.microsoft.com/office/drawing/2014/main" val="20002"/>
                    </a:ext>
                  </a:extLst>
                </a:gridCol>
                <a:gridCol w="914568">
                  <a:extLst>
                    <a:ext uri="{9D8B030D-6E8A-4147-A177-3AD203B41FA5}">
                      <a16:colId xmlns:a16="http://schemas.microsoft.com/office/drawing/2014/main" val="20003"/>
                    </a:ext>
                  </a:extLst>
                </a:gridCol>
              </a:tblGrid>
              <a:tr h="370946">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ID</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7" marR="91457" marT="45733" marB="45733" anchor="ctr"/>
                </a:tc>
                <a:tc>
                  <a:txBody>
                    <a:bodyPr/>
                    <a:lstStyle/>
                    <a:p>
                      <a:pPr algn="ctr"/>
                      <a:r>
                        <a:rPr lang="zh-CN" altLang="en-US" sz="1800" b="1">
                          <a:solidFill>
                            <a:srgbClr val="0000CC"/>
                          </a:solidFill>
                          <a:latin typeface="Times New Roman" panose="02020603050405020304" pitchFamily="18" charset="0"/>
                          <a:ea typeface="微软雅黑" panose="020B0503020204020204" charset="-122"/>
                          <a:cs typeface="Times New Roman" panose="02020603050405020304" pitchFamily="18" charset="0"/>
                        </a:rPr>
                        <a:t>大小</a:t>
                      </a:r>
                    </a:p>
                  </a:txBody>
                  <a:tcPr marL="91457" marR="91457" marT="45733" marB="45733" anchor="ctr"/>
                </a:tc>
                <a:tc>
                  <a:txBody>
                    <a:bodyPr/>
                    <a:lstStyle/>
                    <a:p>
                      <a:pPr algn="ctr"/>
                      <a:r>
                        <a:rPr lang="zh-CN" altLang="en-US" sz="1800" b="1">
                          <a:solidFill>
                            <a:srgbClr val="00B050"/>
                          </a:solidFill>
                          <a:latin typeface="Times New Roman" panose="02020603050405020304" pitchFamily="18" charset="0"/>
                          <a:ea typeface="微软雅黑" panose="020B0503020204020204" charset="-122"/>
                          <a:cs typeface="Times New Roman" panose="02020603050405020304" pitchFamily="18" charset="0"/>
                        </a:rPr>
                        <a:t>质地</a:t>
                      </a:r>
                    </a:p>
                  </a:txBody>
                  <a:tcPr marL="91457" marR="91457" marT="45733" marB="45733" anchor="ctr"/>
                </a:tc>
                <a:tc>
                  <a:txBody>
                    <a:bodyPr/>
                    <a:lstStyle/>
                    <a:p>
                      <a:pPr algn="ctr"/>
                      <a:r>
                        <a:rPr lang="zh-CN" altLang="en-US" sz="1800" b="1">
                          <a:solidFill>
                            <a:srgbClr val="FF0000"/>
                          </a:solidFill>
                          <a:latin typeface="Times New Roman" panose="02020603050405020304" pitchFamily="18" charset="0"/>
                          <a:ea typeface="微软雅黑" panose="020B0503020204020204" charset="-122"/>
                          <a:cs typeface="Times New Roman" panose="02020603050405020304" pitchFamily="18" charset="0"/>
                        </a:rPr>
                        <a:t>真假币</a:t>
                      </a:r>
                    </a:p>
                  </a:txBody>
                  <a:tcPr marL="91457" marR="91457" marT="45733" marB="45733" anchor="ctr"/>
                </a:tc>
                <a:extLst>
                  <a:ext uri="{0D108BD9-81ED-4DB2-BD59-A6C34878D82A}">
                    <a16:rowId xmlns:a16="http://schemas.microsoft.com/office/drawing/2014/main" val="10000"/>
                  </a:ext>
                </a:extLst>
              </a:tr>
              <a:tr h="370946">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1</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7" marR="91457" marT="45733" marB="45733"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7" marR="91457" marT="45733" marB="45733"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好</a:t>
                      </a:r>
                    </a:p>
                  </a:txBody>
                  <a:tcPr marL="91457" marR="91457" marT="45733" marB="45733"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7" marR="91457" marT="45733" marB="45733" anchor="ctr"/>
                </a:tc>
                <a:extLst>
                  <a:ext uri="{0D108BD9-81ED-4DB2-BD59-A6C34878D82A}">
                    <a16:rowId xmlns:a16="http://schemas.microsoft.com/office/drawing/2014/main" val="10001"/>
                  </a:ext>
                </a:extLst>
              </a:tr>
              <a:tr h="370946">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3</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7" marR="91457" marT="45733" marB="45733"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7" marR="91457" marT="45733" marB="45733"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好</a:t>
                      </a:r>
                    </a:p>
                  </a:txBody>
                  <a:tcPr marL="91457" marR="91457" marT="45733" marB="45733"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7" marR="91457" marT="45733" marB="45733" anchor="ctr"/>
                </a:tc>
                <a:extLst>
                  <a:ext uri="{0D108BD9-81ED-4DB2-BD59-A6C34878D82A}">
                    <a16:rowId xmlns:a16="http://schemas.microsoft.com/office/drawing/2014/main" val="10002"/>
                  </a:ext>
                </a:extLst>
              </a:tr>
            </a:tbl>
          </a:graphicData>
        </a:graphic>
      </p:graphicFrame>
      <p:graphicFrame>
        <p:nvGraphicFramePr>
          <p:cNvPr id="38" name="Table 37"/>
          <p:cNvGraphicFramePr>
            <a:graphicFrameLocks noGrp="1"/>
          </p:cNvGraphicFramePr>
          <p:nvPr/>
        </p:nvGraphicFramePr>
        <p:xfrm>
          <a:off x="3721100" y="5024438"/>
          <a:ext cx="2720974" cy="1473200"/>
        </p:xfrm>
        <a:graphic>
          <a:graphicData uri="http://schemas.openxmlformats.org/drawingml/2006/table">
            <a:tbl>
              <a:tblPr firstRow="1" bandRow="1">
                <a:tableStyleId>{5940675A-B579-460E-94D1-54222C63F5DA}</a:tableStyleId>
              </a:tblPr>
              <a:tblGrid>
                <a:gridCol w="495391">
                  <a:extLst>
                    <a:ext uri="{9D8B030D-6E8A-4147-A177-3AD203B41FA5}">
                      <a16:colId xmlns:a16="http://schemas.microsoft.com/office/drawing/2014/main" val="20000"/>
                    </a:ext>
                  </a:extLst>
                </a:gridCol>
                <a:gridCol w="647819">
                  <a:extLst>
                    <a:ext uri="{9D8B030D-6E8A-4147-A177-3AD203B41FA5}">
                      <a16:colId xmlns:a16="http://schemas.microsoft.com/office/drawing/2014/main" val="20001"/>
                    </a:ext>
                  </a:extLst>
                </a:gridCol>
                <a:gridCol w="663196">
                  <a:extLst>
                    <a:ext uri="{9D8B030D-6E8A-4147-A177-3AD203B41FA5}">
                      <a16:colId xmlns:a16="http://schemas.microsoft.com/office/drawing/2014/main" val="20002"/>
                    </a:ext>
                  </a:extLst>
                </a:gridCol>
                <a:gridCol w="914568">
                  <a:extLst>
                    <a:ext uri="{9D8B030D-6E8A-4147-A177-3AD203B41FA5}">
                      <a16:colId xmlns:a16="http://schemas.microsoft.com/office/drawing/2014/main" val="20003"/>
                    </a:ext>
                  </a:extLst>
                </a:gridCol>
              </a:tblGrid>
              <a:tr h="370840">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ID</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57" marR="91457" anchor="ctr"/>
                </a:tc>
                <a:tc>
                  <a:txBody>
                    <a:bodyPr/>
                    <a:lstStyle/>
                    <a:p>
                      <a:pPr algn="ctr"/>
                      <a:r>
                        <a:rPr lang="zh-CN" altLang="en-US" b="1">
                          <a:solidFill>
                            <a:srgbClr val="0000CC"/>
                          </a:solidFill>
                          <a:latin typeface="Times New Roman" panose="02020603050405020304" pitchFamily="18" charset="0"/>
                          <a:ea typeface="微软雅黑" panose="020B0503020204020204" charset="-122"/>
                          <a:cs typeface="Times New Roman" panose="02020603050405020304" pitchFamily="18" charset="0"/>
                        </a:rPr>
                        <a:t>大小</a:t>
                      </a:r>
                    </a:p>
                  </a:txBody>
                  <a:tcPr marL="91457" marR="91457" anchor="ctr"/>
                </a:tc>
                <a:tc>
                  <a:txBody>
                    <a:bodyPr/>
                    <a:lstStyle/>
                    <a:p>
                      <a:pPr algn="ctr"/>
                      <a:r>
                        <a:rPr lang="zh-CN" altLang="en-US" b="1">
                          <a:solidFill>
                            <a:srgbClr val="00B050"/>
                          </a:solidFill>
                          <a:latin typeface="Times New Roman" panose="02020603050405020304" pitchFamily="18" charset="0"/>
                          <a:ea typeface="微软雅黑" panose="020B0503020204020204" charset="-122"/>
                          <a:cs typeface="Times New Roman" panose="02020603050405020304" pitchFamily="18" charset="0"/>
                        </a:rPr>
                        <a:t>质地</a:t>
                      </a:r>
                    </a:p>
                  </a:txBody>
                  <a:tcPr marL="91457" marR="91457" anchor="ctr"/>
                </a:tc>
                <a:tc>
                  <a:txBody>
                    <a:bodyPr/>
                    <a:lstStyle/>
                    <a:p>
                      <a:pPr algn="ctr"/>
                      <a:r>
                        <a:rPr lang="zh-CN" altLang="en-US" b="1">
                          <a:solidFill>
                            <a:srgbClr val="FF0000"/>
                          </a:solidFill>
                          <a:latin typeface="Times New Roman" panose="02020603050405020304" pitchFamily="18" charset="0"/>
                          <a:ea typeface="微软雅黑" panose="020B0503020204020204" charset="-122"/>
                          <a:cs typeface="Times New Roman" panose="02020603050405020304" pitchFamily="18" charset="0"/>
                        </a:rPr>
                        <a:t>真假币</a:t>
                      </a:r>
                    </a:p>
                  </a:txBody>
                  <a:tcPr marL="91457" marR="91457" anchor="ctr"/>
                </a:tc>
                <a:extLst>
                  <a:ext uri="{0D108BD9-81ED-4DB2-BD59-A6C34878D82A}">
                    <a16:rowId xmlns:a16="http://schemas.microsoft.com/office/drawing/2014/main" val="10000"/>
                  </a:ext>
                </a:extLst>
              </a:tr>
              <a:tr h="370840">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2</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57" marR="91457" anchor="ctr"/>
                </a:tc>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A</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57" marR="91457" anchor="ctr"/>
                </a:tc>
                <a:tc>
                  <a:txBody>
                    <a:bodyPr/>
                    <a:lstStyle/>
                    <a:p>
                      <a:pPr algn="ctr"/>
                      <a:r>
                        <a:rPr lang="zh-CN" altLang="en-US" b="1">
                          <a:latin typeface="Times New Roman" panose="02020603050405020304" pitchFamily="18" charset="0"/>
                          <a:ea typeface="微软雅黑" panose="020B0503020204020204" charset="-122"/>
                          <a:cs typeface="Times New Roman" panose="02020603050405020304" pitchFamily="18" charset="0"/>
                        </a:rPr>
                        <a:t>差</a:t>
                      </a:r>
                    </a:p>
                  </a:txBody>
                  <a:tcPr marL="91457" marR="91457" anchor="ctr"/>
                </a:tc>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Y</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57" marR="91457" anchor="ctr"/>
                </a:tc>
                <a:extLst>
                  <a:ext uri="{0D108BD9-81ED-4DB2-BD59-A6C34878D82A}">
                    <a16:rowId xmlns:a16="http://schemas.microsoft.com/office/drawing/2014/main" val="10001"/>
                  </a:ext>
                </a:extLst>
              </a:tr>
              <a:tr h="332246">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4</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57" marR="91457" anchor="ctr"/>
                </a:tc>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A</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57" marR="91457" anchor="ctr"/>
                </a:tc>
                <a:tc>
                  <a:txBody>
                    <a:bodyPr/>
                    <a:lstStyle/>
                    <a:p>
                      <a:pPr algn="ctr"/>
                      <a:r>
                        <a:rPr lang="zh-CN" altLang="en-US" b="1">
                          <a:latin typeface="Times New Roman" panose="02020603050405020304" pitchFamily="18" charset="0"/>
                          <a:ea typeface="微软雅黑" panose="020B0503020204020204" charset="-122"/>
                          <a:cs typeface="Times New Roman" panose="02020603050405020304" pitchFamily="18" charset="0"/>
                        </a:rPr>
                        <a:t>差</a:t>
                      </a:r>
                    </a:p>
                  </a:txBody>
                  <a:tcPr marL="91457" marR="91457" anchor="ctr"/>
                </a:tc>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N</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57" marR="91457" anchor="ctr"/>
                </a:tc>
                <a:extLst>
                  <a:ext uri="{0D108BD9-81ED-4DB2-BD59-A6C34878D82A}">
                    <a16:rowId xmlns:a16="http://schemas.microsoft.com/office/drawing/2014/main" val="10002"/>
                  </a:ext>
                </a:extLst>
              </a:tr>
              <a:tr h="332246">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5</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57" marR="91457" anchor="ctr"/>
                </a:tc>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B</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57" marR="91457" anchor="ctr"/>
                </a:tc>
                <a:tc>
                  <a:txBody>
                    <a:bodyPr/>
                    <a:lstStyle/>
                    <a:p>
                      <a:pPr algn="ctr"/>
                      <a:r>
                        <a:rPr lang="zh-CN" altLang="en-US" b="1">
                          <a:latin typeface="Times New Roman" panose="02020603050405020304" pitchFamily="18" charset="0"/>
                          <a:ea typeface="微软雅黑" panose="020B0503020204020204" charset="-122"/>
                          <a:cs typeface="Times New Roman" panose="02020603050405020304" pitchFamily="18" charset="0"/>
                        </a:rPr>
                        <a:t>差</a:t>
                      </a:r>
                    </a:p>
                  </a:txBody>
                  <a:tcPr marL="91457" marR="91457" anchor="ctr"/>
                </a:tc>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N</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57" marR="91457" anchor="ctr"/>
                </a:tc>
                <a:extLst>
                  <a:ext uri="{0D108BD9-81ED-4DB2-BD59-A6C34878D82A}">
                    <a16:rowId xmlns:a16="http://schemas.microsoft.com/office/drawing/2014/main" val="10003"/>
                  </a:ext>
                </a:extLst>
              </a:tr>
            </a:tbl>
          </a:graphicData>
        </a:graphic>
      </p:graphicFrame>
      <p:sp>
        <p:nvSpPr>
          <p:cNvPr id="40" name="标题 1"/>
          <p:cNvSpPr txBox="1">
            <a:spLocks noChangeArrowheads="1"/>
          </p:cNvSpPr>
          <p:nvPr/>
        </p:nvSpPr>
        <p:spPr bwMode="auto">
          <a:xfrm>
            <a:off x="498475" y="6465888"/>
            <a:ext cx="2366963" cy="392112"/>
          </a:xfrm>
          <a:prstGeom prst="rect">
            <a:avLst/>
          </a:prstGeom>
          <a:noFill/>
          <a:ln w="9525">
            <a:solidFill>
              <a:srgbClr val="00B050"/>
            </a:solidFill>
            <a:miter lim="800000"/>
          </a:ln>
          <a:extLst>
            <a:ext uri="{909E8E84-426E-40DD-AFC4-6F175D3DCCD1}">
              <a14:hiddenFill xmlns:a14="http://schemas.microsoft.com/office/drawing/2010/main">
                <a:solidFill>
                  <a:srgbClr val="FFFFFF"/>
                </a:solidFill>
              </a14:hiddenFill>
            </a:ext>
          </a:extLst>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1800" i="1">
                <a:latin typeface="Times New Roman" panose="02020603050405020304" pitchFamily="18" charset="0"/>
                <a:ea typeface="微软雅黑" panose="020B0503020204020204" charset="-122"/>
                <a:cs typeface="Times New Roman" panose="02020603050405020304" pitchFamily="18" charset="0"/>
              </a:rPr>
              <a:t>H</a:t>
            </a:r>
            <a:r>
              <a:rPr lang="en-US" altLang="zh-CN" sz="1800">
                <a:latin typeface="Times New Roman" panose="02020603050405020304" pitchFamily="18" charset="0"/>
                <a:ea typeface="微软雅黑" panose="020B0503020204020204" charset="-122"/>
                <a:cs typeface="Times New Roman" panose="02020603050405020304" pitchFamily="18" charset="0"/>
              </a:rPr>
              <a:t>(</a:t>
            </a:r>
            <a:r>
              <a:rPr lang="zh-CN" altLang="en-US" sz="1800" i="1">
                <a:latin typeface="Times New Roman" panose="02020603050405020304" pitchFamily="18" charset="0"/>
                <a:ea typeface="微软雅黑" panose="020B0503020204020204" charset="-122"/>
                <a:cs typeface="Times New Roman" panose="02020603050405020304" pitchFamily="18" charset="0"/>
              </a:rPr>
              <a:t>硬币</a:t>
            </a:r>
            <a:r>
              <a:rPr lang="en-US" altLang="zh-CN" sz="1800" i="1">
                <a:latin typeface="Times New Roman" panose="02020603050405020304" pitchFamily="18" charset="0"/>
                <a:ea typeface="微软雅黑" panose="020B0503020204020204" charset="-122"/>
                <a:cs typeface="Times New Roman" panose="02020603050405020304" pitchFamily="18" charset="0"/>
              </a:rPr>
              <a:t>|</a:t>
            </a:r>
            <a:r>
              <a:rPr lang="zh-CN" altLang="en-US" sz="1800" i="1">
                <a:latin typeface="Times New Roman" panose="02020603050405020304" pitchFamily="18" charset="0"/>
                <a:ea typeface="微软雅黑" panose="020B0503020204020204" charset="-122"/>
                <a:cs typeface="Times New Roman" panose="02020603050405020304" pitchFamily="18" charset="0"/>
              </a:rPr>
              <a:t>质地 </a:t>
            </a:r>
            <a:r>
              <a:rPr lang="en-US" altLang="zh-CN" sz="1800" i="1">
                <a:latin typeface="Times New Roman" panose="02020603050405020304" pitchFamily="18" charset="0"/>
                <a:ea typeface="微软雅黑" panose="020B0503020204020204" charset="-122"/>
                <a:cs typeface="Times New Roman" panose="02020603050405020304" pitchFamily="18" charset="0"/>
              </a:rPr>
              <a:t>= </a:t>
            </a:r>
            <a:r>
              <a:rPr lang="zh-CN" altLang="en-US" sz="1800" i="1">
                <a:latin typeface="Times New Roman" panose="02020603050405020304" pitchFamily="18" charset="0"/>
                <a:ea typeface="微软雅黑" panose="020B0503020204020204" charset="-122"/>
                <a:cs typeface="Times New Roman" panose="02020603050405020304" pitchFamily="18" charset="0"/>
              </a:rPr>
              <a:t>好</a:t>
            </a:r>
            <a:r>
              <a:rPr lang="en-US" altLang="zh-CN" sz="1800">
                <a:latin typeface="Times New Roman" panose="02020603050405020304" pitchFamily="18" charset="0"/>
                <a:ea typeface="微软雅黑" panose="020B0503020204020204" charset="-122"/>
                <a:cs typeface="Times New Roman" panose="02020603050405020304" pitchFamily="18" charset="0"/>
              </a:rPr>
              <a:t>)= 0</a:t>
            </a:r>
            <a:endParaRPr lang="zh-CN" altLang="en-US" sz="1800">
              <a:latin typeface="Times New Roman" panose="02020603050405020304" pitchFamily="18" charset="0"/>
              <a:ea typeface="微软雅黑" panose="020B0503020204020204" charset="-122"/>
              <a:cs typeface="Times New Roman" panose="02020603050405020304" pitchFamily="18" charset="0"/>
            </a:endParaRPr>
          </a:p>
        </p:txBody>
      </p:sp>
      <p:sp>
        <p:nvSpPr>
          <p:cNvPr id="41" name="标题 1"/>
          <p:cNvSpPr txBox="1">
            <a:spLocks noChangeArrowheads="1"/>
          </p:cNvSpPr>
          <p:nvPr/>
        </p:nvSpPr>
        <p:spPr bwMode="auto">
          <a:xfrm>
            <a:off x="3663950" y="6537325"/>
            <a:ext cx="3068638" cy="320675"/>
          </a:xfrm>
          <a:prstGeom prst="rect">
            <a:avLst/>
          </a:prstGeom>
          <a:noFill/>
          <a:ln w="9525">
            <a:solidFill>
              <a:srgbClr val="00B050"/>
            </a:solidFill>
            <a:miter lim="800000"/>
          </a:ln>
          <a:extLst>
            <a:ext uri="{909E8E84-426E-40DD-AFC4-6F175D3DCCD1}">
              <a14:hiddenFill xmlns:a14="http://schemas.microsoft.com/office/drawing/2010/main">
                <a:solidFill>
                  <a:srgbClr val="FFFFFF"/>
                </a:solidFill>
              </a14:hiddenFill>
            </a:ext>
          </a:extLst>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1800" i="1">
                <a:latin typeface="Times New Roman" panose="02020603050405020304" pitchFamily="18" charset="0"/>
                <a:ea typeface="微软雅黑" panose="020B0503020204020204" charset="-122"/>
                <a:cs typeface="Times New Roman" panose="02020603050405020304" pitchFamily="18" charset="0"/>
              </a:rPr>
              <a:t>H</a:t>
            </a:r>
            <a:r>
              <a:rPr lang="en-US" altLang="zh-CN" sz="1800">
                <a:latin typeface="Times New Roman" panose="02020603050405020304" pitchFamily="18" charset="0"/>
                <a:ea typeface="微软雅黑" panose="020B0503020204020204" charset="-122"/>
                <a:cs typeface="Times New Roman" panose="02020603050405020304" pitchFamily="18" charset="0"/>
              </a:rPr>
              <a:t>(</a:t>
            </a:r>
            <a:r>
              <a:rPr lang="zh-CN" altLang="en-US" sz="1800" i="1">
                <a:latin typeface="Times New Roman" panose="02020603050405020304" pitchFamily="18" charset="0"/>
                <a:ea typeface="微软雅黑" panose="020B0503020204020204" charset="-122"/>
                <a:cs typeface="Times New Roman" panose="02020603050405020304" pitchFamily="18" charset="0"/>
              </a:rPr>
              <a:t>硬币</a:t>
            </a:r>
            <a:r>
              <a:rPr lang="en-US" altLang="zh-CN" sz="1800" i="1">
                <a:latin typeface="Times New Roman" panose="02020603050405020304" pitchFamily="18" charset="0"/>
                <a:ea typeface="微软雅黑" panose="020B0503020204020204" charset="-122"/>
                <a:cs typeface="Times New Roman" panose="02020603050405020304" pitchFamily="18" charset="0"/>
              </a:rPr>
              <a:t>|</a:t>
            </a:r>
            <a:r>
              <a:rPr lang="zh-CN" altLang="en-US" sz="1800" i="1">
                <a:latin typeface="Times New Roman" panose="02020603050405020304" pitchFamily="18" charset="0"/>
                <a:ea typeface="微软雅黑" panose="020B0503020204020204" charset="-122"/>
                <a:cs typeface="Times New Roman" panose="02020603050405020304" pitchFamily="18" charset="0"/>
              </a:rPr>
              <a:t>质地</a:t>
            </a:r>
            <a:r>
              <a:rPr lang="en-US" altLang="zh-CN" sz="1800" i="1">
                <a:latin typeface="Times New Roman" panose="02020603050405020304" pitchFamily="18" charset="0"/>
                <a:ea typeface="微软雅黑" panose="020B0503020204020204" charset="-122"/>
                <a:cs typeface="Times New Roman" panose="02020603050405020304" pitchFamily="18" charset="0"/>
              </a:rPr>
              <a:t>= </a:t>
            </a:r>
            <a:r>
              <a:rPr lang="zh-CN" altLang="en-US" sz="1800" i="1">
                <a:latin typeface="Times New Roman" panose="02020603050405020304" pitchFamily="18" charset="0"/>
                <a:ea typeface="微软雅黑" panose="020B0503020204020204" charset="-122"/>
                <a:cs typeface="Times New Roman" panose="02020603050405020304" pitchFamily="18" charset="0"/>
              </a:rPr>
              <a:t>差</a:t>
            </a:r>
            <a:r>
              <a:rPr lang="en-US" altLang="zh-CN" sz="1800">
                <a:latin typeface="Times New Roman" panose="02020603050405020304" pitchFamily="18" charset="0"/>
                <a:ea typeface="微软雅黑" panose="020B0503020204020204" charset="-122"/>
                <a:cs typeface="Times New Roman" panose="02020603050405020304" pitchFamily="18" charset="0"/>
              </a:rPr>
              <a:t>) = 0.92830</a:t>
            </a:r>
          </a:p>
        </p:txBody>
      </p:sp>
      <p:sp>
        <p:nvSpPr>
          <p:cNvPr id="42" name="标题 1"/>
          <p:cNvSpPr txBox="1">
            <a:spLocks noChangeArrowheads="1"/>
          </p:cNvSpPr>
          <p:nvPr/>
        </p:nvSpPr>
        <p:spPr bwMode="auto">
          <a:xfrm>
            <a:off x="6618288" y="5534025"/>
            <a:ext cx="5573712" cy="696913"/>
          </a:xfrm>
          <a:prstGeom prst="rect">
            <a:avLst/>
          </a:prstGeom>
          <a:solidFill>
            <a:srgbClr val="00B050"/>
          </a:solidFill>
          <a:ln w="9525">
            <a:solidFill>
              <a:srgbClr val="00B050"/>
            </a:solidFill>
            <a:miter lim="800000"/>
          </a:ln>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H</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质地 </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 2/5*</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 H</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好</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 3/5*</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 H</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差</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 = 0.55098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barn(inVertical)">
                                      <p:cBhvr>
                                        <p:cTn id="59" dur="500"/>
                                        <p:tgtEl>
                                          <p:spTgt spid="41"/>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barn(inVertical)">
                                      <p:cBhvr>
                                        <p:cTn id="62" dur="500"/>
                                        <p:tgtEl>
                                          <p:spTgt spid="40"/>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barn(inVertical)">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animBg="1"/>
      <p:bldP spid="20" grpId="0" animBg="1"/>
      <p:bldP spid="21" grpId="0"/>
      <p:bldP spid="22" grpId="0"/>
      <p:bldP spid="23" grpId="0" animBg="1"/>
      <p:bldP spid="24" grpId="0" animBg="1"/>
      <p:bldP spid="25" grpId="0" animBg="1"/>
      <p:bldP spid="28" grpId="0" animBg="1"/>
      <p:bldP spid="29" grpId="0" animBg="1"/>
      <p:bldP spid="31" grpId="0"/>
      <p:bldP spid="32" grpId="0" animBg="1"/>
      <p:bldP spid="33" grpId="0" animBg="1"/>
      <p:bldP spid="34" grpId="0"/>
      <p:bldP spid="35" grpId="0"/>
      <p:bldP spid="40" grpId="0" animBg="1"/>
      <p:bldP spid="41" grpId="0" animBg="1"/>
      <p:bldP spid="4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Box 11"/>
          <p:cNvSpPr txBox="1">
            <a:spLocks noChangeArrowheads="1"/>
          </p:cNvSpPr>
          <p:nvPr/>
        </p:nvSpPr>
        <p:spPr bwMode="auto">
          <a:xfrm>
            <a:off x="1588" y="1200150"/>
            <a:ext cx="66246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p"/>
            </a:pPr>
            <a:r>
              <a:rPr lang="zh-CN" altLang="en-US" sz="2800">
                <a:latin typeface="Times New Roman" panose="02020603050405020304" pitchFamily="18" charset="0"/>
                <a:ea typeface="微软雅黑" panose="020B0503020204020204" charset="-122"/>
                <a:cs typeface="Times New Roman" panose="02020603050405020304" pitchFamily="18" charset="0"/>
              </a:rPr>
              <a:t>从“</a:t>
            </a:r>
            <a:r>
              <a:rPr lang="zh-CN" altLang="en-US" sz="2800">
                <a:solidFill>
                  <a:srgbClr val="0000CC"/>
                </a:solidFill>
                <a:latin typeface="Times New Roman" panose="02020603050405020304" pitchFamily="18" charset="0"/>
                <a:ea typeface="微软雅黑" panose="020B0503020204020204" charset="-122"/>
                <a:cs typeface="Times New Roman" panose="02020603050405020304" pitchFamily="18" charset="0"/>
              </a:rPr>
              <a:t>大小</a:t>
            </a:r>
            <a:r>
              <a:rPr lang="zh-CN" altLang="en-US" sz="2800">
                <a:latin typeface="Times New Roman" panose="02020603050405020304" pitchFamily="18" charset="0"/>
                <a:ea typeface="微软雅黑" panose="020B0503020204020204" charset="-122"/>
                <a:cs typeface="Times New Roman" panose="02020603050405020304" pitchFamily="18" charset="0"/>
              </a:rPr>
              <a:t>”角度称一称后，系统的熵：</a:t>
            </a:r>
            <a:endParaRPr lang="en-US" altLang="zh-CN" sz="2800">
              <a:latin typeface="Times New Roman" panose="02020603050405020304" pitchFamily="18" charset="0"/>
              <a:ea typeface="微软雅黑" panose="020B0503020204020204" charset="-122"/>
              <a:cs typeface="Times New Roman" panose="02020603050405020304" pitchFamily="18" charset="0"/>
            </a:endParaRPr>
          </a:p>
        </p:txBody>
      </p:sp>
      <p:sp>
        <p:nvSpPr>
          <p:cNvPr id="72707" name="标题 1"/>
          <p:cNvSpPr txBox="1">
            <a:spLocks noChangeArrowheads="1"/>
          </p:cNvSpPr>
          <p:nvPr/>
        </p:nvSpPr>
        <p:spPr bwMode="auto">
          <a:xfrm>
            <a:off x="3382963" y="168275"/>
            <a:ext cx="2584450" cy="412750"/>
          </a:xfrm>
          <a:prstGeom prst="rect">
            <a:avLst/>
          </a:prstGeom>
          <a:solidFill>
            <a:srgbClr val="FF0000"/>
          </a:solidFill>
          <a:ln w="9525">
            <a:solidFill>
              <a:srgbClr val="FF0000"/>
            </a:solidFill>
            <a:miter lim="800000"/>
          </a:ln>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2400" b="1" i="1">
                <a:solidFill>
                  <a:schemeClr val="bg1"/>
                </a:solidFill>
                <a:latin typeface="Times New Roman" panose="02020603050405020304" pitchFamily="18" charset="0"/>
                <a:ea typeface="微软雅黑" panose="020B0503020204020204" charset="-122"/>
                <a:cs typeface="Times New Roman" panose="02020603050405020304" pitchFamily="18" charset="0"/>
              </a:rPr>
              <a:t>H</a:t>
            </a:r>
            <a:r>
              <a:rPr lang="en-US" altLang="zh-CN" sz="2400" b="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400" b="1" i="1">
                <a:solidFill>
                  <a:schemeClr val="bg1"/>
                </a:solidFill>
                <a:latin typeface="Times New Roman" panose="02020603050405020304" pitchFamily="18" charset="0"/>
                <a:ea typeface="微软雅黑" panose="020B0503020204020204" charset="-122"/>
                <a:cs typeface="Times New Roman" panose="02020603050405020304" pitchFamily="18" charset="0"/>
              </a:rPr>
              <a:t>硬币</a:t>
            </a:r>
            <a:r>
              <a:rPr lang="en-US" altLang="zh-CN" sz="2400" b="1">
                <a:solidFill>
                  <a:schemeClr val="bg1"/>
                </a:solidFill>
                <a:latin typeface="Times New Roman" panose="02020603050405020304" pitchFamily="18" charset="0"/>
                <a:ea typeface="微软雅黑" panose="020B0503020204020204" charset="-122"/>
                <a:cs typeface="Times New Roman" panose="02020603050405020304" pitchFamily="18" charset="0"/>
              </a:rPr>
              <a:t>)= 0.97095</a:t>
            </a:r>
            <a:endParaRPr lang="zh-CN" altLang="en-US" sz="2400" b="1">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72708" name="标题 1"/>
          <p:cNvSpPr txBox="1">
            <a:spLocks noChangeArrowheads="1"/>
          </p:cNvSpPr>
          <p:nvPr/>
        </p:nvSpPr>
        <p:spPr bwMode="auto">
          <a:xfrm>
            <a:off x="6491288" y="1063625"/>
            <a:ext cx="5400675" cy="695325"/>
          </a:xfrm>
          <a:prstGeom prst="rect">
            <a:avLst/>
          </a:prstGeom>
          <a:solidFill>
            <a:srgbClr val="0000CC"/>
          </a:solidFill>
          <a:ln w="9525">
            <a:solidFill>
              <a:srgbClr val="0000CC"/>
            </a:solidFill>
            <a:miter lim="800000"/>
          </a:ln>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H</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大小 </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 4/5*</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 H</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|A</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 1/5*</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 H</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|B</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 = 0.64902</a:t>
            </a:r>
          </a:p>
        </p:txBody>
      </p:sp>
      <p:sp>
        <p:nvSpPr>
          <p:cNvPr id="72709" name="TextBox 30"/>
          <p:cNvSpPr txBox="1">
            <a:spLocks noChangeArrowheads="1"/>
          </p:cNvSpPr>
          <p:nvPr/>
        </p:nvSpPr>
        <p:spPr bwMode="auto">
          <a:xfrm>
            <a:off x="0" y="2354263"/>
            <a:ext cx="66246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p"/>
            </a:pPr>
            <a:r>
              <a:rPr lang="zh-CN" altLang="en-US" sz="2800">
                <a:latin typeface="Times New Roman" panose="02020603050405020304" pitchFamily="18" charset="0"/>
                <a:ea typeface="微软雅黑" panose="020B0503020204020204" charset="-122"/>
                <a:cs typeface="Times New Roman" panose="02020603050405020304" pitchFamily="18" charset="0"/>
              </a:rPr>
              <a:t>从“</a:t>
            </a:r>
            <a:r>
              <a:rPr lang="zh-CN" altLang="en-US" sz="2800">
                <a:solidFill>
                  <a:srgbClr val="00B050"/>
                </a:solidFill>
                <a:latin typeface="Times New Roman" panose="02020603050405020304" pitchFamily="18" charset="0"/>
                <a:ea typeface="微软雅黑" panose="020B0503020204020204" charset="-122"/>
                <a:cs typeface="Times New Roman" panose="02020603050405020304" pitchFamily="18" charset="0"/>
              </a:rPr>
              <a:t>质地</a:t>
            </a:r>
            <a:r>
              <a:rPr lang="zh-CN" altLang="en-US" sz="2800">
                <a:latin typeface="Times New Roman" panose="02020603050405020304" pitchFamily="18" charset="0"/>
                <a:ea typeface="微软雅黑" panose="020B0503020204020204" charset="-122"/>
                <a:cs typeface="Times New Roman" panose="02020603050405020304" pitchFamily="18" charset="0"/>
              </a:rPr>
              <a:t>”角度称一称后，系统的熵：</a:t>
            </a:r>
            <a:endParaRPr lang="en-US" altLang="zh-CN" sz="2800">
              <a:latin typeface="Times New Roman" panose="02020603050405020304" pitchFamily="18" charset="0"/>
              <a:ea typeface="微软雅黑" panose="020B0503020204020204" charset="-122"/>
              <a:cs typeface="Times New Roman" panose="02020603050405020304" pitchFamily="18" charset="0"/>
            </a:endParaRPr>
          </a:p>
        </p:txBody>
      </p:sp>
      <p:sp>
        <p:nvSpPr>
          <p:cNvPr id="72710" name="标题 1"/>
          <p:cNvSpPr txBox="1">
            <a:spLocks noChangeArrowheads="1"/>
          </p:cNvSpPr>
          <p:nvPr/>
        </p:nvSpPr>
        <p:spPr bwMode="auto">
          <a:xfrm>
            <a:off x="6383338" y="2312988"/>
            <a:ext cx="5689600" cy="696912"/>
          </a:xfrm>
          <a:prstGeom prst="rect">
            <a:avLst/>
          </a:prstGeom>
          <a:solidFill>
            <a:srgbClr val="00B050"/>
          </a:solidFill>
          <a:ln w="9525">
            <a:solidFill>
              <a:srgbClr val="00B050"/>
            </a:solidFill>
            <a:miter lim="800000"/>
          </a:ln>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H</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质地 </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 2/5*</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 H</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好</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 3/5*</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 H</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差</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 = 0.55098</a:t>
            </a:r>
          </a:p>
        </p:txBody>
      </p:sp>
      <p:sp>
        <p:nvSpPr>
          <p:cNvPr id="72711" name="TextBox 2"/>
          <p:cNvSpPr txBox="1">
            <a:spLocks noChangeArrowheads="1"/>
          </p:cNvSpPr>
          <p:nvPr/>
        </p:nvSpPr>
        <p:spPr bwMode="auto">
          <a:xfrm>
            <a:off x="0" y="85725"/>
            <a:ext cx="3600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p"/>
            </a:pPr>
            <a:r>
              <a:rPr lang="zh-CN" altLang="en-US" sz="2800">
                <a:solidFill>
                  <a:srgbClr val="FF0000"/>
                </a:solidFill>
                <a:latin typeface="Times New Roman" panose="02020603050405020304" pitchFamily="18" charset="0"/>
                <a:ea typeface="微软雅黑" panose="020B0503020204020204" charset="-122"/>
                <a:cs typeface="Times New Roman" panose="02020603050405020304" pitchFamily="18" charset="0"/>
              </a:rPr>
              <a:t>系统原来的熵：</a:t>
            </a:r>
            <a:endParaRPr lang="en-US" altLang="zh-CN" sz="280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72712" name="TextBox 3"/>
          <p:cNvSpPr txBox="1">
            <a:spLocks noChangeArrowheads="1"/>
          </p:cNvSpPr>
          <p:nvPr/>
        </p:nvSpPr>
        <p:spPr bwMode="auto">
          <a:xfrm>
            <a:off x="0" y="3508068"/>
            <a:ext cx="12176125"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371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p"/>
            </a:pPr>
            <a:r>
              <a:rPr lang="zh-CN" altLang="en-US" sz="2800" b="1" dirty="0">
                <a:latin typeface="Times New Roman" panose="02020603050405020304" pitchFamily="18" charset="0"/>
                <a:ea typeface="微软雅黑" panose="020B0503020204020204" charset="-122"/>
                <a:cs typeface="Times New Roman" panose="02020603050405020304" pitchFamily="18" charset="0"/>
              </a:rPr>
              <a:t>选择哪种“称”的方式</a:t>
            </a:r>
            <a:endParaRPr lang="en-US" altLang="zh-CN" sz="2800" b="1" dirty="0">
              <a:latin typeface="Times New Roman" panose="02020603050405020304" pitchFamily="18" charset="0"/>
              <a:ea typeface="微软雅黑" panose="020B0503020204020204" charset="-122"/>
              <a:cs typeface="Times New Roman" panose="02020603050405020304" pitchFamily="18" charset="0"/>
            </a:endParaRPr>
          </a:p>
          <a:p>
            <a:pPr lvl="1">
              <a:spcBef>
                <a:spcPct val="0"/>
              </a:spcBef>
              <a:buFont typeface="Wingdings" panose="05000000000000000000" pitchFamily="2" charset="2"/>
              <a:buChar char="n"/>
            </a:pPr>
            <a:r>
              <a:rPr lang="zh-CN" altLang="en-US" b="1" dirty="0">
                <a:latin typeface="Times New Roman" panose="02020603050405020304" pitchFamily="18" charset="0"/>
                <a:ea typeface="微软雅黑" panose="020B0503020204020204" charset="-122"/>
                <a:cs typeface="Times New Roman" panose="02020603050405020304" pitchFamily="18" charset="0"/>
              </a:rPr>
              <a:t>贪心策略</a:t>
            </a:r>
            <a:r>
              <a:rPr lang="zh-CN" altLang="en-US" dirty="0">
                <a:latin typeface="Times New Roman" panose="02020603050405020304" pitchFamily="18" charset="0"/>
                <a:ea typeface="微软雅黑" panose="020B0503020204020204" charset="-122"/>
                <a:cs typeface="Times New Roman" panose="02020603050405020304" pitchFamily="18" charset="0"/>
              </a:rPr>
              <a:t>：选择当前使系统的熵减少最多的“称”</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lvl="1">
              <a:spcBef>
                <a:spcPct val="0"/>
              </a:spcBef>
              <a:buFont typeface="Wingdings" panose="05000000000000000000" pitchFamily="2" charset="2"/>
              <a:buChar char="n"/>
            </a:pPr>
            <a:r>
              <a:rPr lang="zh-CN" altLang="en-US" dirty="0">
                <a:latin typeface="Times New Roman" panose="02020603050405020304" pitchFamily="18" charset="0"/>
                <a:ea typeface="微软雅黑" panose="020B0503020204020204" charset="-122"/>
                <a:cs typeface="Times New Roman" panose="02020603050405020304" pitchFamily="18" charset="0"/>
              </a:rPr>
              <a:t>此例中，</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lvl="2">
              <a:spcBef>
                <a:spcPct val="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a:t>
            </a:r>
            <a:r>
              <a:rPr lang="zh-CN" altLang="en-US" dirty="0">
                <a:solidFill>
                  <a:srgbClr val="0000CC"/>
                </a:solidFill>
                <a:latin typeface="Times New Roman" panose="02020603050405020304" pitchFamily="18" charset="0"/>
                <a:ea typeface="微软雅黑" panose="020B0503020204020204" charset="-122"/>
                <a:cs typeface="Times New Roman" panose="02020603050405020304" pitchFamily="18" charset="0"/>
              </a:rPr>
              <a:t>大小</a:t>
            </a:r>
            <a:r>
              <a:rPr lang="zh-CN" altLang="en-US" dirty="0">
                <a:latin typeface="Times New Roman" panose="02020603050405020304" pitchFamily="18" charset="0"/>
                <a:ea typeface="微软雅黑" panose="020B0503020204020204" charset="-122"/>
                <a:cs typeface="Times New Roman" panose="02020603050405020304" pitchFamily="18" charset="0"/>
              </a:rPr>
              <a:t>”减少的熵 </a:t>
            </a:r>
            <a:r>
              <a:rPr lang="en-US" altLang="zh-CN" dirty="0">
                <a:latin typeface="Times New Roman" panose="02020603050405020304" pitchFamily="18" charset="0"/>
                <a:ea typeface="微软雅黑" panose="020B0503020204020204" charset="-122"/>
                <a:cs typeface="Times New Roman" panose="02020603050405020304" pitchFamily="18" charset="0"/>
              </a:rPr>
              <a:t>= 0.97095 – 0.64902 = 0.32193</a:t>
            </a:r>
          </a:p>
          <a:p>
            <a:pPr lvl="2">
              <a:spcBef>
                <a:spcPct val="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a:t>
            </a:r>
            <a:r>
              <a:rPr lang="zh-CN" altLang="en-US" dirty="0">
                <a:solidFill>
                  <a:srgbClr val="00B050"/>
                </a:solidFill>
                <a:latin typeface="Times New Roman" panose="02020603050405020304" pitchFamily="18" charset="0"/>
                <a:ea typeface="微软雅黑" panose="020B0503020204020204" charset="-122"/>
                <a:cs typeface="Times New Roman" panose="02020603050405020304" pitchFamily="18" charset="0"/>
              </a:rPr>
              <a:t>质地</a:t>
            </a:r>
            <a:r>
              <a:rPr lang="zh-CN" altLang="en-US" dirty="0">
                <a:latin typeface="Times New Roman" panose="02020603050405020304" pitchFamily="18" charset="0"/>
                <a:ea typeface="微软雅黑" panose="020B0503020204020204" charset="-122"/>
                <a:cs typeface="Times New Roman" panose="02020603050405020304" pitchFamily="18" charset="0"/>
              </a:rPr>
              <a:t>”减少的熵</a:t>
            </a:r>
            <a:r>
              <a:rPr lang="en-US" altLang="zh-CN" dirty="0">
                <a:latin typeface="Times New Roman" panose="02020603050405020304" pitchFamily="18" charset="0"/>
                <a:ea typeface="微软雅黑" panose="020B0503020204020204" charset="-122"/>
                <a:cs typeface="Times New Roman" panose="02020603050405020304" pitchFamily="18" charset="0"/>
              </a:rPr>
              <a:t> = 0.97095 – 0.55098 = 0.41997</a:t>
            </a:r>
          </a:p>
          <a:p>
            <a:pPr lvl="2">
              <a:spcBef>
                <a:spcPct val="0"/>
              </a:spcBef>
            </a:pPr>
            <a:r>
              <a:rPr lang="zh-CN" altLang="en-US" b="1" dirty="0">
                <a:latin typeface="Times New Roman" panose="02020603050405020304" pitchFamily="18" charset="0"/>
                <a:ea typeface="微软雅黑" panose="020B0503020204020204" charset="-122"/>
                <a:cs typeface="Times New Roman" panose="02020603050405020304" pitchFamily="18" charset="0"/>
              </a:rPr>
              <a:t>因此，先选择“质地”</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a:xfrm>
            <a:off x="3175" y="2528888"/>
            <a:ext cx="2636838" cy="615950"/>
          </a:xfrm>
        </p:spPr>
        <p:txBody>
          <a:bodyPr>
            <a:normAutofit fontScale="90000"/>
          </a:bodyPr>
          <a:lstStyle/>
          <a:p>
            <a:pPr algn="l">
              <a:buFont typeface="Wingdings" panose="05000000000000000000" pitchFamily="2" charset="2"/>
              <a:buChar char="p"/>
              <a:defRPr/>
            </a:pPr>
            <a:r>
              <a:rPr lang="zh-CN" altLang="en-US" sz="3600" dirty="0">
                <a:latin typeface="微软雅黑" panose="020B0503020204020204" charset="-122"/>
                <a:ea typeface="微软雅黑" panose="020B0503020204020204" charset="-122"/>
              </a:rPr>
              <a:t>接下来呢？</a:t>
            </a:r>
          </a:p>
        </p:txBody>
      </p:sp>
      <p:grpSp>
        <p:nvGrpSpPr>
          <p:cNvPr id="74755" name="Group 6"/>
          <p:cNvGrpSpPr/>
          <p:nvPr/>
        </p:nvGrpSpPr>
        <p:grpSpPr bwMode="auto">
          <a:xfrm>
            <a:off x="5519738" y="17463"/>
            <a:ext cx="2284412" cy="727075"/>
            <a:chOff x="3126622" y="785296"/>
            <a:chExt cx="2285208" cy="727147"/>
          </a:xfrm>
        </p:grpSpPr>
        <p:sp>
          <p:nvSpPr>
            <p:cNvPr id="37" name="Rectangle 36"/>
            <p:cNvSpPr/>
            <p:nvPr/>
          </p:nvSpPr>
          <p:spPr>
            <a:xfrm>
              <a:off x="3595097" y="785296"/>
              <a:ext cx="1424484" cy="411203"/>
            </a:xfrm>
            <a:prstGeom prst="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anchor="ctr"/>
            <a:lstStyle/>
            <a:p>
              <a:pPr algn="ctr">
                <a:defRPr/>
              </a:pPr>
              <a:r>
                <a:rPr lang="zh-CN" altLang="en-US">
                  <a:solidFill>
                    <a:schemeClr val="bg1"/>
                  </a:solidFill>
                  <a:latin typeface="微软雅黑" panose="020B0503020204020204" charset="-122"/>
                  <a:ea typeface="微软雅黑" panose="020B0503020204020204" charset="-122"/>
                </a:rPr>
                <a:t>质地</a:t>
              </a:r>
            </a:p>
          </p:txBody>
        </p:sp>
        <p:cxnSp>
          <p:nvCxnSpPr>
            <p:cNvPr id="45" name="Straight Connector 44"/>
            <p:cNvCxnSpPr>
              <a:stCxn id="37" idx="2"/>
            </p:cNvCxnSpPr>
            <p:nvPr/>
          </p:nvCxnSpPr>
          <p:spPr>
            <a:xfrm>
              <a:off x="4308134" y="1196499"/>
              <a:ext cx="1010002" cy="296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855" name="TextBox 45"/>
            <p:cNvSpPr txBox="1">
              <a:spLocks noChangeArrowheads="1"/>
            </p:cNvSpPr>
            <p:nvPr/>
          </p:nvSpPr>
          <p:spPr bwMode="auto">
            <a:xfrm>
              <a:off x="4960040" y="1124692"/>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solidFill>
                    <a:srgbClr val="00B050"/>
                  </a:solidFill>
                  <a:latin typeface="微软雅黑" panose="020B0503020204020204" charset="-122"/>
                  <a:ea typeface="微软雅黑" panose="020B0503020204020204" charset="-122"/>
                </a:rPr>
                <a:t>差</a:t>
              </a:r>
              <a:endParaRPr lang="zh-CN" altLang="en-US" sz="1600">
                <a:solidFill>
                  <a:srgbClr val="00B050"/>
                </a:solidFill>
              </a:endParaRPr>
            </a:p>
          </p:txBody>
        </p:sp>
        <p:cxnSp>
          <p:nvCxnSpPr>
            <p:cNvPr id="49" name="Straight Connector 48"/>
            <p:cNvCxnSpPr>
              <a:endCxn id="37" idx="2"/>
            </p:cNvCxnSpPr>
            <p:nvPr/>
          </p:nvCxnSpPr>
          <p:spPr>
            <a:xfrm flipV="1">
              <a:off x="3126622" y="1196499"/>
              <a:ext cx="1181512" cy="3159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857" name="TextBox 54"/>
            <p:cNvSpPr txBox="1">
              <a:spLocks noChangeArrowheads="1"/>
            </p:cNvSpPr>
            <p:nvPr/>
          </p:nvSpPr>
          <p:spPr bwMode="auto">
            <a:xfrm>
              <a:off x="3217227" y="1133277"/>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solidFill>
                    <a:srgbClr val="00B050"/>
                  </a:solidFill>
                  <a:latin typeface="微软雅黑" panose="020B0503020204020204" charset="-122"/>
                  <a:ea typeface="微软雅黑" panose="020B0503020204020204" charset="-122"/>
                </a:rPr>
                <a:t>好</a:t>
              </a:r>
            </a:p>
          </p:txBody>
        </p:sp>
      </p:grpSp>
      <p:graphicFrame>
        <p:nvGraphicFramePr>
          <p:cNvPr id="8" name="Table 7"/>
          <p:cNvGraphicFramePr>
            <a:graphicFrameLocks noGrp="1"/>
          </p:cNvGraphicFramePr>
          <p:nvPr/>
        </p:nvGraphicFramePr>
        <p:xfrm>
          <a:off x="1984375" y="1385888"/>
          <a:ext cx="3535363" cy="1097010"/>
        </p:xfrm>
        <a:graphic>
          <a:graphicData uri="http://schemas.openxmlformats.org/drawingml/2006/table">
            <a:tbl>
              <a:tblPr firstRow="1" bandRow="1">
                <a:tableStyleId>{5940675A-B579-460E-94D1-54222C63F5DA}</a:tableStyleId>
              </a:tblPr>
              <a:tblGrid>
                <a:gridCol w="485843">
                  <a:extLst>
                    <a:ext uri="{9D8B030D-6E8A-4147-A177-3AD203B41FA5}">
                      <a16:colId xmlns:a16="http://schemas.microsoft.com/office/drawing/2014/main" val="20000"/>
                    </a:ext>
                  </a:extLst>
                </a:gridCol>
                <a:gridCol w="772963">
                  <a:extLst>
                    <a:ext uri="{9D8B030D-6E8A-4147-A177-3AD203B41FA5}">
                      <a16:colId xmlns:a16="http://schemas.microsoft.com/office/drawing/2014/main" val="20001"/>
                    </a:ext>
                  </a:extLst>
                </a:gridCol>
                <a:gridCol w="1010701">
                  <a:extLst>
                    <a:ext uri="{9D8B030D-6E8A-4147-A177-3AD203B41FA5}">
                      <a16:colId xmlns:a16="http://schemas.microsoft.com/office/drawing/2014/main" val="20002"/>
                    </a:ext>
                  </a:extLst>
                </a:gridCol>
                <a:gridCol w="1265856">
                  <a:extLst>
                    <a:ext uri="{9D8B030D-6E8A-4147-A177-3AD203B41FA5}">
                      <a16:colId xmlns:a16="http://schemas.microsoft.com/office/drawing/2014/main" val="20003"/>
                    </a:ext>
                  </a:extLst>
                </a:gridCol>
              </a:tblGrid>
              <a:tr h="365654">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ID</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44" marR="91444" marT="45675" marB="45675" anchor="ctr"/>
                </a:tc>
                <a:tc>
                  <a:txBody>
                    <a:bodyPr/>
                    <a:lstStyle/>
                    <a:p>
                      <a:pPr algn="ctr"/>
                      <a:r>
                        <a:rPr lang="zh-CN" altLang="en-US" sz="1800" b="1">
                          <a:solidFill>
                            <a:srgbClr val="0000CC"/>
                          </a:solidFill>
                          <a:latin typeface="Times New Roman" panose="02020603050405020304" pitchFamily="18" charset="0"/>
                          <a:ea typeface="微软雅黑" panose="020B0503020204020204" charset="-122"/>
                          <a:cs typeface="Times New Roman" panose="02020603050405020304" pitchFamily="18" charset="0"/>
                        </a:rPr>
                        <a:t>大小</a:t>
                      </a:r>
                    </a:p>
                  </a:txBody>
                  <a:tcPr marL="91444" marR="91444" marT="45675" marB="45675" anchor="ctr"/>
                </a:tc>
                <a:tc>
                  <a:txBody>
                    <a:bodyPr/>
                    <a:lstStyle/>
                    <a:p>
                      <a:pPr algn="ctr"/>
                      <a:r>
                        <a:rPr lang="zh-CN" altLang="en-US" sz="1800" b="1">
                          <a:solidFill>
                            <a:srgbClr val="00B050"/>
                          </a:solidFill>
                          <a:latin typeface="Times New Roman" panose="02020603050405020304" pitchFamily="18" charset="0"/>
                          <a:ea typeface="微软雅黑" panose="020B0503020204020204" charset="-122"/>
                          <a:cs typeface="Times New Roman" panose="02020603050405020304" pitchFamily="18" charset="0"/>
                        </a:rPr>
                        <a:t>质地</a:t>
                      </a:r>
                    </a:p>
                  </a:txBody>
                  <a:tcPr marL="91444" marR="91444" marT="45675" marB="45675" anchor="ctr"/>
                </a:tc>
                <a:tc>
                  <a:txBody>
                    <a:bodyPr/>
                    <a:lstStyle/>
                    <a:p>
                      <a:pPr algn="ctr"/>
                      <a:r>
                        <a:rPr lang="zh-CN" altLang="en-US" sz="1800" b="1">
                          <a:solidFill>
                            <a:srgbClr val="FF0000"/>
                          </a:solidFill>
                          <a:latin typeface="Times New Roman" panose="02020603050405020304" pitchFamily="18" charset="0"/>
                          <a:ea typeface="微软雅黑" panose="020B0503020204020204" charset="-122"/>
                          <a:cs typeface="Times New Roman" panose="02020603050405020304" pitchFamily="18" charset="0"/>
                        </a:rPr>
                        <a:t>真假硬币</a:t>
                      </a:r>
                    </a:p>
                  </a:txBody>
                  <a:tcPr marL="91444" marR="91444" marT="45675" marB="45675" anchor="ctr"/>
                </a:tc>
                <a:extLst>
                  <a:ext uri="{0D108BD9-81ED-4DB2-BD59-A6C34878D82A}">
                    <a16:rowId xmlns:a16="http://schemas.microsoft.com/office/drawing/2014/main" val="10000"/>
                  </a:ext>
                </a:extLst>
              </a:tr>
              <a:tr h="365654">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1</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44" marR="91444" marT="45675" marB="45675"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44" marR="91444" marT="45675" marB="45675"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好</a:t>
                      </a:r>
                    </a:p>
                  </a:txBody>
                  <a:tcPr marL="91444" marR="91444" marT="45675" marB="45675"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44" marR="91444" marT="45675" marB="45675" anchor="ctr"/>
                </a:tc>
                <a:extLst>
                  <a:ext uri="{0D108BD9-81ED-4DB2-BD59-A6C34878D82A}">
                    <a16:rowId xmlns:a16="http://schemas.microsoft.com/office/drawing/2014/main" val="10001"/>
                  </a:ext>
                </a:extLst>
              </a:tr>
              <a:tr h="365654">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3</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44" marR="91444" marT="45675" marB="45675"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44" marR="91444" marT="45675" marB="45675"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好</a:t>
                      </a:r>
                    </a:p>
                  </a:txBody>
                  <a:tcPr marL="91444" marR="91444" marT="45675" marB="45675"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44" marR="91444" marT="45675" marB="45675" anchor="ctr"/>
                </a:tc>
                <a:extLst>
                  <a:ext uri="{0D108BD9-81ED-4DB2-BD59-A6C34878D82A}">
                    <a16:rowId xmlns:a16="http://schemas.microsoft.com/office/drawing/2014/main" val="10002"/>
                  </a:ext>
                </a:extLst>
              </a:tr>
            </a:tbl>
          </a:graphicData>
        </a:graphic>
      </p:graphicFrame>
      <p:sp>
        <p:nvSpPr>
          <p:cNvPr id="9" name="Rectangle 8"/>
          <p:cNvSpPr/>
          <p:nvPr/>
        </p:nvSpPr>
        <p:spPr>
          <a:xfrm>
            <a:off x="4564063" y="744538"/>
            <a:ext cx="1423987" cy="41116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solidFill>
                <a:schemeClr val="bg1"/>
              </a:solidFill>
              <a:latin typeface="微软雅黑" panose="020B0503020204020204" charset="-122"/>
              <a:ea typeface="微软雅黑" panose="020B0503020204020204" charset="-122"/>
            </a:endParaRPr>
          </a:p>
        </p:txBody>
      </p:sp>
      <p:sp>
        <p:nvSpPr>
          <p:cNvPr id="10" name="Rectangle 9"/>
          <p:cNvSpPr/>
          <p:nvPr/>
        </p:nvSpPr>
        <p:spPr>
          <a:xfrm>
            <a:off x="7205663" y="744538"/>
            <a:ext cx="1425575" cy="41116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solidFill>
                <a:schemeClr val="bg1"/>
              </a:solidFill>
              <a:latin typeface="微软雅黑" panose="020B0503020204020204" charset="-122"/>
              <a:ea typeface="微软雅黑" panose="020B0503020204020204" charset="-122"/>
            </a:endParaRPr>
          </a:p>
        </p:txBody>
      </p:sp>
      <p:sp>
        <p:nvSpPr>
          <p:cNvPr id="11" name="Arrow: Down 10"/>
          <p:cNvSpPr/>
          <p:nvPr/>
        </p:nvSpPr>
        <p:spPr>
          <a:xfrm rot="2933943">
            <a:off x="4351338" y="1133475"/>
            <a:ext cx="147638" cy="23653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12" name="Table 11"/>
          <p:cNvGraphicFramePr>
            <a:graphicFrameLocks noGrp="1"/>
          </p:cNvGraphicFramePr>
          <p:nvPr/>
        </p:nvGraphicFramePr>
        <p:xfrm>
          <a:off x="7146925" y="1385888"/>
          <a:ext cx="3181349" cy="1473200"/>
        </p:xfrm>
        <a:graphic>
          <a:graphicData uri="http://schemas.openxmlformats.org/drawingml/2006/table">
            <a:tbl>
              <a:tblPr firstRow="1" bandRow="1">
                <a:tableStyleId>{5940675A-B579-460E-94D1-54222C63F5DA}</a:tableStyleId>
              </a:tblPr>
              <a:tblGrid>
                <a:gridCol w="499577">
                  <a:extLst>
                    <a:ext uri="{9D8B030D-6E8A-4147-A177-3AD203B41FA5}">
                      <a16:colId xmlns:a16="http://schemas.microsoft.com/office/drawing/2014/main" val="20000"/>
                    </a:ext>
                  </a:extLst>
                </a:gridCol>
                <a:gridCol w="694948">
                  <a:extLst>
                    <a:ext uri="{9D8B030D-6E8A-4147-A177-3AD203B41FA5}">
                      <a16:colId xmlns:a16="http://schemas.microsoft.com/office/drawing/2014/main" val="20001"/>
                    </a:ext>
                  </a:extLst>
                </a:gridCol>
                <a:gridCol w="749231">
                  <a:extLst>
                    <a:ext uri="{9D8B030D-6E8A-4147-A177-3AD203B41FA5}">
                      <a16:colId xmlns:a16="http://schemas.microsoft.com/office/drawing/2014/main" val="20002"/>
                    </a:ext>
                  </a:extLst>
                </a:gridCol>
                <a:gridCol w="1237593">
                  <a:extLst>
                    <a:ext uri="{9D8B030D-6E8A-4147-A177-3AD203B41FA5}">
                      <a16:colId xmlns:a16="http://schemas.microsoft.com/office/drawing/2014/main" val="20003"/>
                    </a:ext>
                  </a:extLst>
                </a:gridCol>
              </a:tblGrid>
              <a:tr h="370840">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ID</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32" marR="91432" anchor="ctr"/>
                </a:tc>
                <a:tc>
                  <a:txBody>
                    <a:bodyPr/>
                    <a:lstStyle/>
                    <a:p>
                      <a:pPr algn="ctr"/>
                      <a:r>
                        <a:rPr lang="zh-CN" altLang="en-US" b="1">
                          <a:solidFill>
                            <a:srgbClr val="0000CC"/>
                          </a:solidFill>
                          <a:latin typeface="Times New Roman" panose="02020603050405020304" pitchFamily="18" charset="0"/>
                          <a:ea typeface="微软雅黑" panose="020B0503020204020204" charset="-122"/>
                          <a:cs typeface="Times New Roman" panose="02020603050405020304" pitchFamily="18" charset="0"/>
                        </a:rPr>
                        <a:t>大小</a:t>
                      </a:r>
                    </a:p>
                  </a:txBody>
                  <a:tcPr marL="91432" marR="91432" anchor="ctr"/>
                </a:tc>
                <a:tc>
                  <a:txBody>
                    <a:bodyPr/>
                    <a:lstStyle/>
                    <a:p>
                      <a:pPr algn="ctr"/>
                      <a:r>
                        <a:rPr lang="zh-CN" altLang="en-US" b="1">
                          <a:solidFill>
                            <a:srgbClr val="00B050"/>
                          </a:solidFill>
                          <a:latin typeface="Times New Roman" panose="02020603050405020304" pitchFamily="18" charset="0"/>
                          <a:ea typeface="微软雅黑" panose="020B0503020204020204" charset="-122"/>
                          <a:cs typeface="Times New Roman" panose="02020603050405020304" pitchFamily="18" charset="0"/>
                        </a:rPr>
                        <a:t>质地</a:t>
                      </a:r>
                    </a:p>
                  </a:txBody>
                  <a:tcPr marL="91432" marR="91432" anchor="ctr"/>
                </a:tc>
                <a:tc>
                  <a:txBody>
                    <a:bodyPr/>
                    <a:lstStyle/>
                    <a:p>
                      <a:pPr algn="ctr"/>
                      <a:r>
                        <a:rPr lang="zh-CN" altLang="en-US" b="1">
                          <a:solidFill>
                            <a:srgbClr val="FF0000"/>
                          </a:solidFill>
                          <a:latin typeface="Times New Roman" panose="02020603050405020304" pitchFamily="18" charset="0"/>
                          <a:ea typeface="微软雅黑" panose="020B0503020204020204" charset="-122"/>
                          <a:cs typeface="Times New Roman" panose="02020603050405020304" pitchFamily="18" charset="0"/>
                        </a:rPr>
                        <a:t>真假硬币</a:t>
                      </a:r>
                    </a:p>
                  </a:txBody>
                  <a:tcPr marL="91432" marR="91432" anchor="ctr"/>
                </a:tc>
                <a:extLst>
                  <a:ext uri="{0D108BD9-81ED-4DB2-BD59-A6C34878D82A}">
                    <a16:rowId xmlns:a16="http://schemas.microsoft.com/office/drawing/2014/main" val="10000"/>
                  </a:ext>
                </a:extLst>
              </a:tr>
              <a:tr h="370840">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2</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32" marR="91432" anchor="ctr"/>
                </a:tc>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A</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32" marR="91432" anchor="ctr"/>
                </a:tc>
                <a:tc>
                  <a:txBody>
                    <a:bodyPr/>
                    <a:lstStyle/>
                    <a:p>
                      <a:pPr algn="ctr"/>
                      <a:r>
                        <a:rPr lang="zh-CN" altLang="en-US" b="1">
                          <a:latin typeface="Times New Roman" panose="02020603050405020304" pitchFamily="18" charset="0"/>
                          <a:ea typeface="微软雅黑" panose="020B0503020204020204" charset="-122"/>
                          <a:cs typeface="Times New Roman" panose="02020603050405020304" pitchFamily="18" charset="0"/>
                        </a:rPr>
                        <a:t>差</a:t>
                      </a:r>
                    </a:p>
                  </a:txBody>
                  <a:tcPr marL="91432" marR="91432" anchor="ctr"/>
                </a:tc>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Y</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32" marR="91432" anchor="ctr"/>
                </a:tc>
                <a:extLst>
                  <a:ext uri="{0D108BD9-81ED-4DB2-BD59-A6C34878D82A}">
                    <a16:rowId xmlns:a16="http://schemas.microsoft.com/office/drawing/2014/main" val="10001"/>
                  </a:ext>
                </a:extLst>
              </a:tr>
              <a:tr h="332246">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4</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32" marR="91432" anchor="ctr"/>
                </a:tc>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A</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32" marR="91432" anchor="ctr"/>
                </a:tc>
                <a:tc>
                  <a:txBody>
                    <a:bodyPr/>
                    <a:lstStyle/>
                    <a:p>
                      <a:pPr algn="ctr"/>
                      <a:r>
                        <a:rPr lang="zh-CN" altLang="en-US" b="1">
                          <a:latin typeface="Times New Roman" panose="02020603050405020304" pitchFamily="18" charset="0"/>
                          <a:ea typeface="微软雅黑" panose="020B0503020204020204" charset="-122"/>
                          <a:cs typeface="Times New Roman" panose="02020603050405020304" pitchFamily="18" charset="0"/>
                        </a:rPr>
                        <a:t>差</a:t>
                      </a:r>
                    </a:p>
                  </a:txBody>
                  <a:tcPr marL="91432" marR="91432" anchor="ctr"/>
                </a:tc>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N</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32" marR="91432" anchor="ctr"/>
                </a:tc>
                <a:extLst>
                  <a:ext uri="{0D108BD9-81ED-4DB2-BD59-A6C34878D82A}">
                    <a16:rowId xmlns:a16="http://schemas.microsoft.com/office/drawing/2014/main" val="10002"/>
                  </a:ext>
                </a:extLst>
              </a:tr>
              <a:tr h="332246">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5</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32" marR="91432" anchor="ctr"/>
                </a:tc>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B</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32" marR="91432" anchor="ctr"/>
                </a:tc>
                <a:tc>
                  <a:txBody>
                    <a:bodyPr/>
                    <a:lstStyle/>
                    <a:p>
                      <a:pPr algn="ctr"/>
                      <a:r>
                        <a:rPr lang="zh-CN" altLang="en-US" b="1">
                          <a:latin typeface="Times New Roman" panose="02020603050405020304" pitchFamily="18" charset="0"/>
                          <a:ea typeface="微软雅黑" panose="020B0503020204020204" charset="-122"/>
                          <a:cs typeface="Times New Roman" panose="02020603050405020304" pitchFamily="18" charset="0"/>
                        </a:rPr>
                        <a:t>差</a:t>
                      </a:r>
                    </a:p>
                  </a:txBody>
                  <a:tcPr marL="91432" marR="91432" anchor="ctr"/>
                </a:tc>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N</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32" marR="91432" anchor="ctr"/>
                </a:tc>
                <a:extLst>
                  <a:ext uri="{0D108BD9-81ED-4DB2-BD59-A6C34878D82A}">
                    <a16:rowId xmlns:a16="http://schemas.microsoft.com/office/drawing/2014/main" val="10003"/>
                  </a:ext>
                </a:extLst>
              </a:tr>
            </a:tbl>
          </a:graphicData>
        </a:graphic>
      </p:graphicFrame>
      <p:sp>
        <p:nvSpPr>
          <p:cNvPr id="13" name="Arrow: Down 12"/>
          <p:cNvSpPr/>
          <p:nvPr/>
        </p:nvSpPr>
        <p:spPr>
          <a:xfrm rot="18913710">
            <a:off x="8420100" y="1174750"/>
            <a:ext cx="149225" cy="2349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TextBox 13"/>
          <p:cNvSpPr txBox="1">
            <a:spLocks noChangeArrowheads="1"/>
          </p:cNvSpPr>
          <p:nvPr/>
        </p:nvSpPr>
        <p:spPr bwMode="auto">
          <a:xfrm>
            <a:off x="15875" y="3071813"/>
            <a:ext cx="89582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p"/>
            </a:pPr>
            <a:r>
              <a:rPr lang="zh-CN" altLang="en-US" sz="2800">
                <a:latin typeface="Times New Roman" panose="02020603050405020304" pitchFamily="18" charset="0"/>
                <a:ea typeface="微软雅黑" panose="020B0503020204020204" charset="-122"/>
                <a:cs typeface="Times New Roman" panose="02020603050405020304" pitchFamily="18" charset="0"/>
              </a:rPr>
              <a:t>递归求解：子问题与原问题具有相似</a:t>
            </a:r>
            <a:r>
              <a:rPr lang="en-US" altLang="zh-CN" sz="2800">
                <a:latin typeface="Times New Roman" panose="02020603050405020304" pitchFamily="18" charset="0"/>
                <a:ea typeface="微软雅黑" panose="020B0503020204020204" charset="-122"/>
                <a:cs typeface="Times New Roman" panose="02020603050405020304" pitchFamily="18" charset="0"/>
              </a:rPr>
              <a:t>/</a:t>
            </a:r>
            <a:r>
              <a:rPr lang="zh-CN" altLang="en-US" sz="2800">
                <a:latin typeface="Times New Roman" panose="02020603050405020304" pitchFamily="18" charset="0"/>
                <a:ea typeface="微软雅黑" panose="020B0503020204020204" charset="-122"/>
                <a:cs typeface="Times New Roman" panose="02020603050405020304" pitchFamily="18" charset="0"/>
              </a:rPr>
              <a:t>相同的表达形式</a:t>
            </a:r>
            <a:endParaRPr lang="en-US" altLang="zh-CN" sz="2800">
              <a:latin typeface="Times New Roman" panose="02020603050405020304" pitchFamily="18" charset="0"/>
              <a:ea typeface="微软雅黑" panose="020B0503020204020204" charset="-122"/>
              <a:cs typeface="Times New Roman" panose="02020603050405020304" pitchFamily="18" charset="0"/>
            </a:endParaRPr>
          </a:p>
        </p:txBody>
      </p:sp>
      <p:sp>
        <p:nvSpPr>
          <p:cNvPr id="16" name="标题 1"/>
          <p:cNvSpPr txBox="1">
            <a:spLocks noChangeArrowheads="1"/>
          </p:cNvSpPr>
          <p:nvPr/>
        </p:nvSpPr>
        <p:spPr bwMode="auto">
          <a:xfrm>
            <a:off x="3290888" y="4440238"/>
            <a:ext cx="6269037" cy="377825"/>
          </a:xfrm>
          <a:prstGeom prst="rect">
            <a:avLst/>
          </a:prstGeom>
          <a:solidFill>
            <a:srgbClr val="FF0000"/>
          </a:solidFill>
          <a:ln w="9525">
            <a:solidFill>
              <a:srgbClr val="FF0000"/>
            </a:solidFill>
            <a:miter lim="800000"/>
          </a:ln>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2400" i="1">
                <a:solidFill>
                  <a:schemeClr val="bg1"/>
                </a:solidFill>
                <a:latin typeface="Times New Roman" panose="02020603050405020304" pitchFamily="18" charset="0"/>
                <a:ea typeface="微软雅黑" panose="020B0503020204020204" charset="-122"/>
                <a:cs typeface="Times New Roman" panose="02020603050405020304" pitchFamily="18" charset="0"/>
              </a:rPr>
              <a:t>H</a:t>
            </a:r>
            <a:r>
              <a:rPr lang="en-US" altLang="zh-CN" sz="2400">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400" i="1">
                <a:solidFill>
                  <a:schemeClr val="bg1"/>
                </a:solidFill>
                <a:latin typeface="Times New Roman" panose="02020603050405020304" pitchFamily="18" charset="0"/>
                <a:ea typeface="微软雅黑" panose="020B0503020204020204" charset="-122"/>
                <a:cs typeface="Times New Roman" panose="02020603050405020304" pitchFamily="18" charset="0"/>
              </a:rPr>
              <a:t>硬币</a:t>
            </a:r>
            <a:r>
              <a:rPr lang="en-US" altLang="zh-CN" sz="2400">
                <a:solidFill>
                  <a:schemeClr val="bg1"/>
                </a:solidFill>
                <a:latin typeface="Times New Roman" panose="02020603050405020304" pitchFamily="18" charset="0"/>
                <a:ea typeface="微软雅黑" panose="020B0503020204020204" charset="-122"/>
                <a:cs typeface="Times New Roman" panose="02020603050405020304" pitchFamily="18" charset="0"/>
              </a:rPr>
              <a:t>)= -1/3*log</a:t>
            </a:r>
            <a:r>
              <a:rPr lang="en-US" altLang="zh-CN" sz="2400" baseline="-25000">
                <a:solidFill>
                  <a:schemeClr val="bg1"/>
                </a:solidFill>
                <a:latin typeface="Times New Roman" panose="02020603050405020304" pitchFamily="18" charset="0"/>
                <a:ea typeface="微软雅黑" panose="020B0503020204020204" charset="-122"/>
                <a:cs typeface="Times New Roman" panose="02020603050405020304" pitchFamily="18" charset="0"/>
              </a:rPr>
              <a:t>2</a:t>
            </a:r>
            <a:r>
              <a:rPr lang="en-US" altLang="zh-CN" sz="2400">
                <a:solidFill>
                  <a:schemeClr val="bg1"/>
                </a:solidFill>
                <a:latin typeface="Times New Roman" panose="02020603050405020304" pitchFamily="18" charset="0"/>
                <a:ea typeface="微软雅黑" panose="020B0503020204020204" charset="-122"/>
                <a:cs typeface="Times New Roman" panose="02020603050405020304" pitchFamily="18" charset="0"/>
              </a:rPr>
              <a:t>(1/3) -2/3*log</a:t>
            </a:r>
            <a:r>
              <a:rPr lang="en-US" altLang="zh-CN" sz="2400" baseline="-25000">
                <a:solidFill>
                  <a:schemeClr val="bg1"/>
                </a:solidFill>
                <a:latin typeface="Times New Roman" panose="02020603050405020304" pitchFamily="18" charset="0"/>
                <a:ea typeface="微软雅黑" panose="020B0503020204020204" charset="-122"/>
                <a:cs typeface="Times New Roman" panose="02020603050405020304" pitchFamily="18" charset="0"/>
              </a:rPr>
              <a:t>2</a:t>
            </a:r>
            <a:r>
              <a:rPr lang="en-US" altLang="zh-CN" sz="2400">
                <a:solidFill>
                  <a:schemeClr val="bg1"/>
                </a:solidFill>
                <a:latin typeface="Times New Roman" panose="02020603050405020304" pitchFamily="18" charset="0"/>
                <a:ea typeface="微软雅黑" panose="020B0503020204020204" charset="-122"/>
                <a:cs typeface="Times New Roman" panose="02020603050405020304" pitchFamily="18" charset="0"/>
              </a:rPr>
              <a:t>(2/3) = 0.91830</a:t>
            </a:r>
            <a:endParaRPr lang="zh-CN" altLang="en-US" sz="240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7" name="标题 1"/>
          <p:cNvSpPr txBox="1">
            <a:spLocks noChangeArrowheads="1"/>
          </p:cNvSpPr>
          <p:nvPr/>
        </p:nvSpPr>
        <p:spPr bwMode="auto">
          <a:xfrm>
            <a:off x="5538788" y="5445125"/>
            <a:ext cx="5065712" cy="377825"/>
          </a:xfrm>
          <a:prstGeom prst="rect">
            <a:avLst/>
          </a:prstGeom>
          <a:noFill/>
          <a:ln w="9525">
            <a:solidFill>
              <a:srgbClr val="0000CC"/>
            </a:solidFill>
            <a:miter lim="800000"/>
          </a:ln>
          <a:extLst>
            <a:ext uri="{909E8E84-426E-40DD-AFC4-6F175D3DCCD1}">
              <a14:hiddenFill xmlns:a14="http://schemas.microsoft.com/office/drawing/2010/main">
                <a:solidFill>
                  <a:srgbClr val="FFFFFF"/>
                </a:solidFill>
              </a14:hiddenFill>
            </a:ext>
          </a:extLst>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1800" i="1">
                <a:latin typeface="Times New Roman" panose="02020603050405020304" pitchFamily="18" charset="0"/>
                <a:ea typeface="微软雅黑" panose="020B0503020204020204" charset="-122"/>
                <a:cs typeface="Times New Roman" panose="02020603050405020304" pitchFamily="18" charset="0"/>
              </a:rPr>
              <a:t>H</a:t>
            </a:r>
            <a:r>
              <a:rPr lang="en-US" altLang="zh-CN" sz="1800">
                <a:latin typeface="Times New Roman" panose="02020603050405020304" pitchFamily="18" charset="0"/>
                <a:ea typeface="微软雅黑" panose="020B0503020204020204" charset="-122"/>
                <a:cs typeface="Times New Roman" panose="02020603050405020304" pitchFamily="18" charset="0"/>
              </a:rPr>
              <a:t>(</a:t>
            </a:r>
            <a:r>
              <a:rPr lang="zh-CN" altLang="en-US" sz="1800" i="1">
                <a:latin typeface="Times New Roman" panose="02020603050405020304" pitchFamily="18" charset="0"/>
                <a:ea typeface="微软雅黑" panose="020B0503020204020204" charset="-122"/>
                <a:cs typeface="Times New Roman" panose="02020603050405020304" pitchFamily="18" charset="0"/>
              </a:rPr>
              <a:t>硬币</a:t>
            </a:r>
            <a:r>
              <a:rPr lang="en-US" altLang="zh-CN" sz="1800" i="1">
                <a:latin typeface="Times New Roman" panose="02020603050405020304" pitchFamily="18" charset="0"/>
                <a:ea typeface="微软雅黑" panose="020B0503020204020204" charset="-122"/>
                <a:cs typeface="Times New Roman" panose="02020603050405020304" pitchFamily="18" charset="0"/>
              </a:rPr>
              <a:t>|</a:t>
            </a:r>
            <a:r>
              <a:rPr lang="zh-CN" altLang="en-US" sz="1800" i="1">
                <a:latin typeface="Times New Roman" panose="02020603050405020304" pitchFamily="18" charset="0"/>
                <a:ea typeface="微软雅黑" panose="020B0503020204020204" charset="-122"/>
                <a:cs typeface="Times New Roman" panose="02020603050405020304" pitchFamily="18" charset="0"/>
              </a:rPr>
              <a:t>大小 </a:t>
            </a:r>
            <a:r>
              <a:rPr lang="en-US" altLang="zh-CN" sz="1800" i="1">
                <a:latin typeface="Times New Roman" panose="02020603050405020304" pitchFamily="18" charset="0"/>
                <a:ea typeface="微软雅黑" panose="020B0503020204020204" charset="-122"/>
                <a:cs typeface="Times New Roman" panose="02020603050405020304" pitchFamily="18" charset="0"/>
              </a:rPr>
              <a:t>= A</a:t>
            </a:r>
            <a:r>
              <a:rPr lang="en-US" altLang="zh-CN" sz="1800">
                <a:latin typeface="Times New Roman" panose="02020603050405020304" pitchFamily="18" charset="0"/>
                <a:ea typeface="微软雅黑" panose="020B0503020204020204" charset="-122"/>
                <a:cs typeface="Times New Roman" panose="02020603050405020304" pitchFamily="18" charset="0"/>
              </a:rPr>
              <a:t>)= -1/2*log</a:t>
            </a:r>
            <a:r>
              <a:rPr lang="en-US" altLang="zh-CN" sz="1800" baseline="-25000">
                <a:latin typeface="Times New Roman" panose="02020603050405020304" pitchFamily="18" charset="0"/>
                <a:ea typeface="微软雅黑" panose="020B0503020204020204" charset="-122"/>
                <a:cs typeface="Times New Roman" panose="02020603050405020304" pitchFamily="18" charset="0"/>
              </a:rPr>
              <a:t>2</a:t>
            </a:r>
            <a:r>
              <a:rPr lang="en-US" altLang="zh-CN" sz="1800">
                <a:latin typeface="Times New Roman" panose="02020603050405020304" pitchFamily="18" charset="0"/>
                <a:ea typeface="微软雅黑" panose="020B0503020204020204" charset="-122"/>
                <a:cs typeface="Times New Roman" panose="02020603050405020304" pitchFamily="18" charset="0"/>
              </a:rPr>
              <a:t>(1/2) -1/2*log</a:t>
            </a:r>
            <a:r>
              <a:rPr lang="en-US" altLang="zh-CN" sz="1800" baseline="-25000">
                <a:latin typeface="Times New Roman" panose="02020603050405020304" pitchFamily="18" charset="0"/>
                <a:ea typeface="微软雅黑" panose="020B0503020204020204" charset="-122"/>
                <a:cs typeface="Times New Roman" panose="02020603050405020304" pitchFamily="18" charset="0"/>
              </a:rPr>
              <a:t>2</a:t>
            </a:r>
            <a:r>
              <a:rPr lang="en-US" altLang="zh-CN" sz="1800">
                <a:latin typeface="Times New Roman" panose="02020603050405020304" pitchFamily="18" charset="0"/>
                <a:ea typeface="微软雅黑" panose="020B0503020204020204" charset="-122"/>
                <a:cs typeface="Times New Roman" panose="02020603050405020304" pitchFamily="18" charset="0"/>
              </a:rPr>
              <a:t>(1/2)</a:t>
            </a:r>
            <a:r>
              <a:rPr lang="zh-CN" altLang="en-US" sz="1800">
                <a:latin typeface="Times New Roman" panose="02020603050405020304" pitchFamily="18" charset="0"/>
                <a:ea typeface="微软雅黑" panose="020B0503020204020204" charset="-122"/>
                <a:cs typeface="Times New Roman" panose="02020603050405020304" pitchFamily="18" charset="0"/>
              </a:rPr>
              <a:t> </a:t>
            </a:r>
            <a:r>
              <a:rPr lang="en-US" altLang="zh-CN" sz="1800">
                <a:latin typeface="Times New Roman" panose="02020603050405020304" pitchFamily="18" charset="0"/>
                <a:ea typeface="微软雅黑" panose="020B0503020204020204" charset="-122"/>
                <a:cs typeface="Times New Roman" panose="02020603050405020304" pitchFamily="18" charset="0"/>
              </a:rPr>
              <a:t>= 1 </a:t>
            </a:r>
          </a:p>
        </p:txBody>
      </p:sp>
      <p:sp>
        <p:nvSpPr>
          <p:cNvPr id="18" name="标题 1"/>
          <p:cNvSpPr txBox="1">
            <a:spLocks noChangeArrowheads="1"/>
          </p:cNvSpPr>
          <p:nvPr/>
        </p:nvSpPr>
        <p:spPr bwMode="auto">
          <a:xfrm>
            <a:off x="5538788" y="5903913"/>
            <a:ext cx="2227262" cy="293687"/>
          </a:xfrm>
          <a:prstGeom prst="rect">
            <a:avLst/>
          </a:prstGeom>
          <a:noFill/>
          <a:ln w="9525">
            <a:solidFill>
              <a:srgbClr val="0000CC"/>
            </a:solidFill>
            <a:miter lim="800000"/>
          </a:ln>
          <a:extLst>
            <a:ext uri="{909E8E84-426E-40DD-AFC4-6F175D3DCCD1}">
              <a14:hiddenFill xmlns:a14="http://schemas.microsoft.com/office/drawing/2010/main">
                <a:solidFill>
                  <a:srgbClr val="FFFFFF"/>
                </a:solidFill>
              </a14:hiddenFill>
            </a:ext>
          </a:extLst>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1800" i="1">
                <a:latin typeface="Times New Roman" panose="02020603050405020304" pitchFamily="18" charset="0"/>
                <a:ea typeface="微软雅黑" panose="020B0503020204020204" charset="-122"/>
                <a:cs typeface="Times New Roman" panose="02020603050405020304" pitchFamily="18" charset="0"/>
              </a:rPr>
              <a:t>H</a:t>
            </a:r>
            <a:r>
              <a:rPr lang="en-US" altLang="zh-CN" sz="1800">
                <a:latin typeface="Times New Roman" panose="02020603050405020304" pitchFamily="18" charset="0"/>
                <a:ea typeface="微软雅黑" panose="020B0503020204020204" charset="-122"/>
                <a:cs typeface="Times New Roman" panose="02020603050405020304" pitchFamily="18" charset="0"/>
              </a:rPr>
              <a:t>(</a:t>
            </a:r>
            <a:r>
              <a:rPr lang="zh-CN" altLang="en-US" sz="1800" i="1">
                <a:latin typeface="Times New Roman" panose="02020603050405020304" pitchFamily="18" charset="0"/>
                <a:ea typeface="微软雅黑" panose="020B0503020204020204" charset="-122"/>
                <a:cs typeface="Times New Roman" panose="02020603050405020304" pitchFamily="18" charset="0"/>
              </a:rPr>
              <a:t>硬币</a:t>
            </a:r>
            <a:r>
              <a:rPr lang="en-US" altLang="zh-CN" sz="1800" i="1">
                <a:latin typeface="Times New Roman" panose="02020603050405020304" pitchFamily="18" charset="0"/>
                <a:ea typeface="微软雅黑" panose="020B0503020204020204" charset="-122"/>
                <a:cs typeface="Times New Roman" panose="02020603050405020304" pitchFamily="18" charset="0"/>
              </a:rPr>
              <a:t>|</a:t>
            </a:r>
            <a:r>
              <a:rPr lang="zh-CN" altLang="en-US" sz="1800" i="1">
                <a:latin typeface="Times New Roman" panose="02020603050405020304" pitchFamily="18" charset="0"/>
                <a:ea typeface="微软雅黑" panose="020B0503020204020204" charset="-122"/>
                <a:cs typeface="Times New Roman" panose="02020603050405020304" pitchFamily="18" charset="0"/>
              </a:rPr>
              <a:t>大小 </a:t>
            </a:r>
            <a:r>
              <a:rPr lang="en-US" altLang="zh-CN" sz="1800" i="1">
                <a:latin typeface="Times New Roman" panose="02020603050405020304" pitchFamily="18" charset="0"/>
                <a:ea typeface="微软雅黑" panose="020B0503020204020204" charset="-122"/>
                <a:cs typeface="Times New Roman" panose="02020603050405020304" pitchFamily="18" charset="0"/>
              </a:rPr>
              <a:t>= B</a:t>
            </a:r>
            <a:r>
              <a:rPr lang="en-US" altLang="zh-CN" sz="1800">
                <a:latin typeface="Times New Roman" panose="02020603050405020304" pitchFamily="18" charset="0"/>
                <a:ea typeface="微软雅黑" panose="020B0503020204020204" charset="-122"/>
                <a:cs typeface="Times New Roman" panose="02020603050405020304" pitchFamily="18" charset="0"/>
              </a:rPr>
              <a:t>) = 0</a:t>
            </a:r>
            <a:endParaRPr lang="zh-CN" altLang="en-US" sz="1800">
              <a:latin typeface="Times New Roman" panose="02020603050405020304" pitchFamily="18" charset="0"/>
              <a:ea typeface="微软雅黑" panose="020B0503020204020204" charset="-122"/>
              <a:cs typeface="Times New Roman" panose="02020603050405020304" pitchFamily="18" charset="0"/>
            </a:endParaRPr>
          </a:p>
        </p:txBody>
      </p:sp>
      <p:sp>
        <p:nvSpPr>
          <p:cNvPr id="20" name="标题 1"/>
          <p:cNvSpPr txBox="1">
            <a:spLocks noChangeArrowheads="1"/>
          </p:cNvSpPr>
          <p:nvPr/>
        </p:nvSpPr>
        <p:spPr bwMode="auto">
          <a:xfrm>
            <a:off x="3265805" y="4943475"/>
            <a:ext cx="6753225" cy="376555"/>
          </a:xfrm>
          <a:prstGeom prst="rect">
            <a:avLst/>
          </a:prstGeom>
          <a:solidFill>
            <a:srgbClr val="0000CC"/>
          </a:solidFill>
          <a:ln w="9525">
            <a:solidFill>
              <a:srgbClr val="0000CC"/>
            </a:solidFill>
            <a:miter lim="800000"/>
          </a:ln>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H</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大小 </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 2/3*</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 H</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|A</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 1/3*</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 H</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charset="-122"/>
                <a:cs typeface="Times New Roman" panose="02020603050405020304" pitchFamily="18" charset="0"/>
              </a:rPr>
              <a:t>|B</a:t>
            </a:r>
            <a:r>
              <a:rPr lang="en-US" altLang="zh-CN" sz="2000" b="1">
                <a:solidFill>
                  <a:schemeClr val="bg1"/>
                </a:solidFill>
                <a:latin typeface="Times New Roman" panose="02020603050405020304" pitchFamily="18" charset="0"/>
                <a:ea typeface="微软雅黑" panose="020B0503020204020204" charset="-122"/>
                <a:cs typeface="Times New Roman" panose="02020603050405020304" pitchFamily="18" charset="0"/>
              </a:rPr>
              <a:t>) = 0.25163</a:t>
            </a:r>
          </a:p>
        </p:txBody>
      </p:sp>
      <p:sp>
        <p:nvSpPr>
          <p:cNvPr id="22" name="TextBox 21"/>
          <p:cNvSpPr txBox="1">
            <a:spLocks noChangeArrowheads="1"/>
          </p:cNvSpPr>
          <p:nvPr/>
        </p:nvSpPr>
        <p:spPr bwMode="auto">
          <a:xfrm>
            <a:off x="3290888" y="6276975"/>
            <a:ext cx="5351462" cy="369888"/>
          </a:xfrm>
          <a:prstGeom prst="rect">
            <a:avLst/>
          </a:prstGeom>
          <a:solidFill>
            <a:schemeClr val="tx1"/>
          </a:solidFill>
          <a:ln w="9525">
            <a:solidFill>
              <a:schemeClr val="tx1"/>
            </a:solidFill>
            <a:miter lim="800000"/>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“大小” 减少的熵</a:t>
            </a:r>
            <a:r>
              <a:rPr lang="en-US" altLang="zh-CN" sz="18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 0.91830 – 0.25163 = 0.6667</a:t>
            </a:r>
            <a:endParaRPr lang="zh-CN" altLang="en-US" sz="1800" b="1" dirty="0">
              <a:solidFill>
                <a:schemeClr val="bg1"/>
              </a:solidFill>
              <a:ea typeface="微软雅黑" panose="020B0503020204020204" charset="-122"/>
              <a:cs typeface="Times New Roman" panose="02020603050405020304" pitchFamily="18" charset="0"/>
            </a:endParaRPr>
          </a:p>
        </p:txBody>
      </p:sp>
      <p:graphicFrame>
        <p:nvGraphicFramePr>
          <p:cNvPr id="3" name="Table 2"/>
          <p:cNvGraphicFramePr>
            <a:graphicFrameLocks noGrp="1"/>
          </p:cNvGraphicFramePr>
          <p:nvPr/>
        </p:nvGraphicFramePr>
        <p:xfrm>
          <a:off x="3787775" y="4432300"/>
          <a:ext cx="4157663" cy="2214564"/>
        </p:xfrm>
        <a:graphic>
          <a:graphicData uri="http://schemas.openxmlformats.org/drawingml/2006/table">
            <a:tbl>
              <a:tblPr firstRow="1" bandRow="1">
                <a:tableStyleId>{5940675A-B579-460E-94D1-54222C63F5DA}</a:tableStyleId>
              </a:tblPr>
              <a:tblGrid>
                <a:gridCol w="499676">
                  <a:extLst>
                    <a:ext uri="{9D8B030D-6E8A-4147-A177-3AD203B41FA5}">
                      <a16:colId xmlns:a16="http://schemas.microsoft.com/office/drawing/2014/main" val="20000"/>
                    </a:ext>
                  </a:extLst>
                </a:gridCol>
                <a:gridCol w="1219329">
                  <a:extLst>
                    <a:ext uri="{9D8B030D-6E8A-4147-A177-3AD203B41FA5}">
                      <a16:colId xmlns:a16="http://schemas.microsoft.com/office/drawing/2014/main" val="20001"/>
                    </a:ext>
                  </a:extLst>
                </a:gridCol>
                <a:gridCol w="1219329">
                  <a:extLst>
                    <a:ext uri="{9D8B030D-6E8A-4147-A177-3AD203B41FA5}">
                      <a16:colId xmlns:a16="http://schemas.microsoft.com/office/drawing/2014/main" val="20002"/>
                    </a:ext>
                  </a:extLst>
                </a:gridCol>
                <a:gridCol w="1219329">
                  <a:extLst>
                    <a:ext uri="{9D8B030D-6E8A-4147-A177-3AD203B41FA5}">
                      <a16:colId xmlns:a16="http://schemas.microsoft.com/office/drawing/2014/main" val="20003"/>
                    </a:ext>
                  </a:extLst>
                </a:gridCol>
              </a:tblGrid>
              <a:tr h="370770">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ID</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tc>
                  <a:txBody>
                    <a:bodyPr/>
                    <a:lstStyle/>
                    <a:p>
                      <a:pPr algn="ctr"/>
                      <a:r>
                        <a:rPr lang="zh-CN" altLang="en-US" sz="1800" b="1">
                          <a:solidFill>
                            <a:srgbClr val="0000CC"/>
                          </a:solidFill>
                          <a:latin typeface="Times New Roman" panose="02020603050405020304" pitchFamily="18" charset="0"/>
                          <a:ea typeface="微软雅黑" panose="020B0503020204020204" charset="-122"/>
                          <a:cs typeface="Times New Roman" panose="02020603050405020304" pitchFamily="18" charset="0"/>
                        </a:rPr>
                        <a:t>大小</a:t>
                      </a:r>
                    </a:p>
                  </a:txBody>
                  <a:tcPr marL="91450" marR="91450" marT="45711" marB="45711" anchor="ctr"/>
                </a:tc>
                <a:tc>
                  <a:txBody>
                    <a:bodyPr/>
                    <a:lstStyle/>
                    <a:p>
                      <a:pPr algn="ctr"/>
                      <a:r>
                        <a:rPr lang="zh-CN" altLang="en-US" sz="1800" b="1">
                          <a:solidFill>
                            <a:srgbClr val="00B050"/>
                          </a:solidFill>
                          <a:latin typeface="Times New Roman" panose="02020603050405020304" pitchFamily="18" charset="0"/>
                          <a:ea typeface="微软雅黑" panose="020B0503020204020204" charset="-122"/>
                          <a:cs typeface="Times New Roman" panose="02020603050405020304" pitchFamily="18" charset="0"/>
                        </a:rPr>
                        <a:t>质地</a:t>
                      </a:r>
                    </a:p>
                  </a:txBody>
                  <a:tcPr marL="91450" marR="91450" marT="45711" marB="45711" anchor="ctr"/>
                </a:tc>
                <a:tc>
                  <a:txBody>
                    <a:bodyPr/>
                    <a:lstStyle/>
                    <a:p>
                      <a:pPr algn="ctr"/>
                      <a:r>
                        <a:rPr lang="zh-CN" altLang="en-US" sz="1800" b="1">
                          <a:solidFill>
                            <a:srgbClr val="FF0000"/>
                          </a:solidFill>
                          <a:latin typeface="Times New Roman" panose="02020603050405020304" pitchFamily="18" charset="0"/>
                          <a:ea typeface="微软雅黑" panose="020B0503020204020204" charset="-122"/>
                          <a:cs typeface="Times New Roman" panose="02020603050405020304" pitchFamily="18" charset="0"/>
                        </a:rPr>
                        <a:t>真假硬币</a:t>
                      </a:r>
                    </a:p>
                  </a:txBody>
                  <a:tcPr marL="91450" marR="91450" marT="45711" marB="45711" anchor="ctr"/>
                </a:tc>
                <a:extLst>
                  <a:ext uri="{0D108BD9-81ED-4DB2-BD59-A6C34878D82A}">
                    <a16:rowId xmlns:a16="http://schemas.microsoft.com/office/drawing/2014/main" val="10000"/>
                  </a:ext>
                </a:extLst>
              </a:tr>
              <a:tr h="370770">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1</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好</a:t>
                      </a: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extLst>
                  <a:ext uri="{0D108BD9-81ED-4DB2-BD59-A6C34878D82A}">
                    <a16:rowId xmlns:a16="http://schemas.microsoft.com/office/drawing/2014/main" val="10001"/>
                  </a:ext>
                </a:extLst>
              </a:tr>
              <a:tr h="370770">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2</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差</a:t>
                      </a: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extLst>
                  <a:ext uri="{0D108BD9-81ED-4DB2-BD59-A6C34878D82A}">
                    <a16:rowId xmlns:a16="http://schemas.microsoft.com/office/drawing/2014/main" val="10002"/>
                  </a:ext>
                </a:extLst>
              </a:tr>
              <a:tr h="370770">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3</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好</a:t>
                      </a: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extLst>
                  <a:ext uri="{0D108BD9-81ED-4DB2-BD59-A6C34878D82A}">
                    <a16:rowId xmlns:a16="http://schemas.microsoft.com/office/drawing/2014/main" val="10003"/>
                  </a:ext>
                </a:extLst>
              </a:tr>
              <a:tr h="365742">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4</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差</a:t>
                      </a: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N</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extLst>
                  <a:ext uri="{0D108BD9-81ED-4DB2-BD59-A6C34878D82A}">
                    <a16:rowId xmlns:a16="http://schemas.microsoft.com/office/drawing/2014/main" val="10004"/>
                  </a:ext>
                </a:extLst>
              </a:tr>
              <a:tr h="365742">
                <a:tc>
                  <a:txBody>
                    <a:bodyPr/>
                    <a:lstStyle/>
                    <a:p>
                      <a:pPr algn="ctr"/>
                      <a:r>
                        <a:rPr lang="en-US" altLang="zh-CN" sz="1800" b="1" dirty="0">
                          <a:latin typeface="Times New Roman" panose="02020603050405020304" pitchFamily="18" charset="0"/>
                          <a:ea typeface="微软雅黑" panose="020B0503020204020204" charset="-122"/>
                          <a:cs typeface="Times New Roman" panose="02020603050405020304" pitchFamily="18" charset="0"/>
                        </a:rPr>
                        <a:t>5</a:t>
                      </a:r>
                      <a:endParaRPr lang="zh-CN" altLang="en-US" sz="1800" b="1" dirty="0">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tc>
                  <a:txBody>
                    <a:bodyPr/>
                    <a:lstStyle/>
                    <a:p>
                      <a:pPr algn="ctr"/>
                      <a:r>
                        <a:rPr lang="en-US" altLang="zh-CN" sz="1800" b="1" dirty="0">
                          <a:latin typeface="Times New Roman" panose="02020603050405020304" pitchFamily="18" charset="0"/>
                          <a:ea typeface="微软雅黑" panose="020B0503020204020204" charset="-122"/>
                          <a:cs typeface="Times New Roman" panose="02020603050405020304" pitchFamily="18" charset="0"/>
                        </a:rPr>
                        <a:t>B</a:t>
                      </a:r>
                      <a:endParaRPr lang="zh-CN" altLang="en-US" sz="1800" b="1" dirty="0">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差</a:t>
                      </a:r>
                    </a:p>
                  </a:txBody>
                  <a:tcPr marL="91450" marR="91450" marT="45711" marB="45711" anchor="ctr"/>
                </a:tc>
                <a:tc>
                  <a:txBody>
                    <a:bodyPr/>
                    <a:lstStyle/>
                    <a:p>
                      <a:pPr algn="ctr"/>
                      <a:r>
                        <a:rPr lang="en-US" altLang="zh-CN" sz="1800" b="1" dirty="0">
                          <a:latin typeface="Times New Roman" panose="02020603050405020304" pitchFamily="18" charset="0"/>
                          <a:ea typeface="微软雅黑" panose="020B0503020204020204" charset="-122"/>
                          <a:cs typeface="Times New Roman" panose="02020603050405020304" pitchFamily="18" charset="0"/>
                        </a:rPr>
                        <a:t>N</a:t>
                      </a:r>
                      <a:endParaRPr lang="zh-CN" altLang="en-US" sz="1800" b="1" dirty="0">
                        <a:latin typeface="Times New Roman" panose="02020603050405020304" pitchFamily="18" charset="0"/>
                        <a:ea typeface="微软雅黑" panose="020B0503020204020204" charset="-122"/>
                        <a:cs typeface="Times New Roman" panose="02020603050405020304" pitchFamily="18" charset="0"/>
                      </a:endParaRPr>
                    </a:p>
                  </a:txBody>
                  <a:tcPr marL="91450" marR="91450" marT="45711" marB="45711" anchor="ctr"/>
                </a:tc>
                <a:extLst>
                  <a:ext uri="{0D108BD9-81ED-4DB2-BD59-A6C34878D82A}">
                    <a16:rowId xmlns:a16="http://schemas.microsoft.com/office/drawing/2014/main" val="10005"/>
                  </a:ext>
                </a:extLst>
              </a:tr>
            </a:tbl>
          </a:graphicData>
        </a:graphic>
      </p:graphicFrame>
      <p:sp>
        <p:nvSpPr>
          <p:cNvPr id="5" name="TextBox 4"/>
          <p:cNvSpPr txBox="1">
            <a:spLocks noChangeArrowheads="1"/>
          </p:cNvSpPr>
          <p:nvPr/>
        </p:nvSpPr>
        <p:spPr bwMode="auto">
          <a:xfrm>
            <a:off x="695325" y="3649663"/>
            <a:ext cx="84042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spcBef>
                <a:spcPct val="0"/>
              </a:spcBef>
              <a:buFont typeface="Wingdings" panose="05000000000000000000" pitchFamily="2" charset="2"/>
              <a:buChar char="n"/>
            </a:pPr>
            <a:r>
              <a:rPr lang="zh-CN" altLang="en-US" sz="2400" dirty="0">
                <a:latin typeface="Times New Roman" panose="02020603050405020304" pitchFamily="18" charset="0"/>
                <a:ea typeface="微软雅黑" panose="020B0503020204020204" charset="-122"/>
                <a:cs typeface="Times New Roman" panose="02020603050405020304" pitchFamily="18" charset="0"/>
              </a:rPr>
              <a:t>左结点：熵为</a:t>
            </a:r>
            <a:r>
              <a:rPr lang="en-US" altLang="zh-CN" sz="2400" dirty="0">
                <a:latin typeface="Times New Roman" panose="02020603050405020304" pitchFamily="18" charset="0"/>
                <a:ea typeface="微软雅黑" panose="020B0503020204020204" charset="-122"/>
                <a:cs typeface="Times New Roman" panose="02020603050405020304" pitchFamily="18" charset="0"/>
              </a:rPr>
              <a:t>0</a:t>
            </a:r>
            <a:r>
              <a:rPr lang="zh-CN" altLang="en-US" sz="2400" dirty="0">
                <a:latin typeface="Times New Roman" panose="02020603050405020304" pitchFamily="18" charset="0"/>
                <a:ea typeface="微软雅黑" panose="020B0503020204020204" charset="-122"/>
                <a:cs typeface="Times New Roman" panose="02020603050405020304" pitchFamily="18" charset="0"/>
              </a:rPr>
              <a:t>，求解结束，</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设置为叶子结点</a:t>
            </a:r>
            <a:endParaRPr lang="en-US" altLang="zh-CN" sz="2400" b="1" dirty="0">
              <a:latin typeface="Times New Roman" panose="02020603050405020304" pitchFamily="18" charset="0"/>
              <a:ea typeface="微软雅黑" panose="020B0503020204020204" charset="-122"/>
              <a:cs typeface="Times New Roman" panose="02020603050405020304" pitchFamily="18" charset="0"/>
            </a:endParaRPr>
          </a:p>
          <a:p>
            <a:pPr lvl="1">
              <a:spcBef>
                <a:spcPct val="0"/>
              </a:spcBef>
              <a:buFont typeface="Wingdings" panose="05000000000000000000" pitchFamily="2" charset="2"/>
              <a:buChar char="n"/>
            </a:pPr>
            <a:r>
              <a:rPr lang="zh-CN" altLang="en-US" sz="2400" dirty="0">
                <a:latin typeface="Times New Roman" panose="02020603050405020304" pitchFamily="18" charset="0"/>
                <a:ea typeface="微软雅黑" panose="020B0503020204020204" charset="-122"/>
                <a:cs typeface="Times New Roman" panose="02020603050405020304" pitchFamily="18" charset="0"/>
              </a:rPr>
              <a:t>右结点：从“</a:t>
            </a:r>
            <a:r>
              <a:rPr lang="zh-CN" altLang="en-US" sz="2400" dirty="0">
                <a:solidFill>
                  <a:srgbClr val="0000CC"/>
                </a:solidFill>
                <a:latin typeface="Times New Roman" panose="02020603050405020304" pitchFamily="18" charset="0"/>
                <a:ea typeface="微软雅黑" panose="020B0503020204020204" charset="-122"/>
                <a:cs typeface="Times New Roman" panose="02020603050405020304" pitchFamily="18" charset="0"/>
              </a:rPr>
              <a:t>大小</a:t>
            </a:r>
            <a:r>
              <a:rPr lang="zh-CN" altLang="en-US" sz="2400" dirty="0">
                <a:latin typeface="Times New Roman" panose="02020603050405020304" pitchFamily="18" charset="0"/>
                <a:ea typeface="微软雅黑" panose="020B0503020204020204" charset="-122"/>
                <a:cs typeface="Times New Roman" panose="02020603050405020304" pitchFamily="18" charset="0"/>
              </a:rPr>
              <a:t>”的角度称一称，计算减少的熵</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animBg="1"/>
      <p:bldP spid="18" grpId="0" animBg="1"/>
      <p:bldP spid="20" grpId="0" bldLvl="0" animBg="1"/>
      <p:bldP spid="22" grpId="0" animBg="1"/>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8" name="Group 6"/>
          <p:cNvGrpSpPr/>
          <p:nvPr/>
        </p:nvGrpSpPr>
        <p:grpSpPr bwMode="auto">
          <a:xfrm>
            <a:off x="5276850" y="63500"/>
            <a:ext cx="2284413" cy="727075"/>
            <a:chOff x="3126622" y="785296"/>
            <a:chExt cx="2285208" cy="727147"/>
          </a:xfrm>
        </p:grpSpPr>
        <p:sp>
          <p:nvSpPr>
            <p:cNvPr id="37" name="Rectangle 36"/>
            <p:cNvSpPr/>
            <p:nvPr/>
          </p:nvSpPr>
          <p:spPr>
            <a:xfrm>
              <a:off x="3595098" y="785296"/>
              <a:ext cx="1424483" cy="411204"/>
            </a:xfrm>
            <a:prstGeom prst="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anchor="ctr"/>
            <a:lstStyle/>
            <a:p>
              <a:pPr algn="ctr">
                <a:defRPr/>
              </a:pPr>
              <a:r>
                <a:rPr lang="zh-CN" altLang="en-US">
                  <a:solidFill>
                    <a:schemeClr val="bg1"/>
                  </a:solidFill>
                  <a:latin typeface="微软雅黑" panose="020B0503020204020204" charset="-122"/>
                  <a:ea typeface="微软雅黑" panose="020B0503020204020204" charset="-122"/>
                </a:rPr>
                <a:t>质地</a:t>
              </a:r>
            </a:p>
          </p:txBody>
        </p:sp>
        <p:cxnSp>
          <p:nvCxnSpPr>
            <p:cNvPr id="45" name="Straight Connector 44"/>
            <p:cNvCxnSpPr>
              <a:stCxn id="37" idx="2"/>
            </p:cNvCxnSpPr>
            <p:nvPr/>
          </p:nvCxnSpPr>
          <p:spPr>
            <a:xfrm>
              <a:off x="4308133" y="1196500"/>
              <a:ext cx="1010001" cy="296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891" name="TextBox 45"/>
            <p:cNvSpPr txBox="1">
              <a:spLocks noChangeArrowheads="1"/>
            </p:cNvSpPr>
            <p:nvPr/>
          </p:nvSpPr>
          <p:spPr bwMode="auto">
            <a:xfrm>
              <a:off x="4960040" y="1124692"/>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solidFill>
                    <a:srgbClr val="00B050"/>
                  </a:solidFill>
                  <a:latin typeface="微软雅黑" panose="020B0503020204020204" charset="-122"/>
                  <a:ea typeface="微软雅黑" panose="020B0503020204020204" charset="-122"/>
                </a:rPr>
                <a:t>差</a:t>
              </a:r>
              <a:endParaRPr lang="zh-CN" altLang="en-US" sz="1600">
                <a:solidFill>
                  <a:srgbClr val="00B050"/>
                </a:solidFill>
              </a:endParaRPr>
            </a:p>
          </p:txBody>
        </p:sp>
        <p:cxnSp>
          <p:nvCxnSpPr>
            <p:cNvPr id="49" name="Straight Connector 48"/>
            <p:cNvCxnSpPr>
              <a:endCxn id="37" idx="2"/>
            </p:cNvCxnSpPr>
            <p:nvPr/>
          </p:nvCxnSpPr>
          <p:spPr>
            <a:xfrm flipV="1">
              <a:off x="3126622" y="1196500"/>
              <a:ext cx="1181511" cy="315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893" name="TextBox 54"/>
            <p:cNvSpPr txBox="1">
              <a:spLocks noChangeArrowheads="1"/>
            </p:cNvSpPr>
            <p:nvPr/>
          </p:nvSpPr>
          <p:spPr bwMode="auto">
            <a:xfrm>
              <a:off x="3217227" y="1133277"/>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solidFill>
                    <a:srgbClr val="00B050"/>
                  </a:solidFill>
                  <a:latin typeface="微软雅黑" panose="020B0503020204020204" charset="-122"/>
                  <a:ea typeface="微软雅黑" panose="020B0503020204020204" charset="-122"/>
                </a:rPr>
                <a:t>好</a:t>
              </a:r>
            </a:p>
          </p:txBody>
        </p:sp>
      </p:grpSp>
      <p:graphicFrame>
        <p:nvGraphicFramePr>
          <p:cNvPr id="8" name="Table 7"/>
          <p:cNvGraphicFramePr>
            <a:graphicFrameLocks noGrp="1"/>
          </p:cNvGraphicFramePr>
          <p:nvPr/>
        </p:nvGraphicFramePr>
        <p:xfrm>
          <a:off x="1741488" y="1431925"/>
          <a:ext cx="3535362" cy="1098549"/>
        </p:xfrm>
        <a:graphic>
          <a:graphicData uri="http://schemas.openxmlformats.org/drawingml/2006/table">
            <a:tbl>
              <a:tblPr firstRow="1" bandRow="1">
                <a:tableStyleId>{5940675A-B579-460E-94D1-54222C63F5DA}</a:tableStyleId>
              </a:tblPr>
              <a:tblGrid>
                <a:gridCol w="485843">
                  <a:extLst>
                    <a:ext uri="{9D8B030D-6E8A-4147-A177-3AD203B41FA5}">
                      <a16:colId xmlns:a16="http://schemas.microsoft.com/office/drawing/2014/main" val="20000"/>
                    </a:ext>
                  </a:extLst>
                </a:gridCol>
                <a:gridCol w="772963">
                  <a:extLst>
                    <a:ext uri="{9D8B030D-6E8A-4147-A177-3AD203B41FA5}">
                      <a16:colId xmlns:a16="http://schemas.microsoft.com/office/drawing/2014/main" val="20001"/>
                    </a:ext>
                  </a:extLst>
                </a:gridCol>
                <a:gridCol w="1010701">
                  <a:extLst>
                    <a:ext uri="{9D8B030D-6E8A-4147-A177-3AD203B41FA5}">
                      <a16:colId xmlns:a16="http://schemas.microsoft.com/office/drawing/2014/main" val="20002"/>
                    </a:ext>
                  </a:extLst>
                </a:gridCol>
                <a:gridCol w="1265855">
                  <a:extLst>
                    <a:ext uri="{9D8B030D-6E8A-4147-A177-3AD203B41FA5}">
                      <a16:colId xmlns:a16="http://schemas.microsoft.com/office/drawing/2014/main" val="20003"/>
                    </a:ext>
                  </a:extLst>
                </a:gridCol>
              </a:tblGrid>
              <a:tr h="366183">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ID</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44" marR="91444" marT="45773" marB="45773" anchor="ctr"/>
                </a:tc>
                <a:tc>
                  <a:txBody>
                    <a:bodyPr/>
                    <a:lstStyle/>
                    <a:p>
                      <a:pPr algn="ctr"/>
                      <a:r>
                        <a:rPr lang="zh-CN" altLang="en-US" sz="1800" b="1">
                          <a:solidFill>
                            <a:srgbClr val="0000CC"/>
                          </a:solidFill>
                          <a:latin typeface="Times New Roman" panose="02020603050405020304" pitchFamily="18" charset="0"/>
                          <a:ea typeface="微软雅黑" panose="020B0503020204020204" charset="-122"/>
                          <a:cs typeface="Times New Roman" panose="02020603050405020304" pitchFamily="18" charset="0"/>
                        </a:rPr>
                        <a:t>大小</a:t>
                      </a:r>
                    </a:p>
                  </a:txBody>
                  <a:tcPr marL="91444" marR="91444" marT="45773" marB="45773" anchor="ctr"/>
                </a:tc>
                <a:tc>
                  <a:txBody>
                    <a:bodyPr/>
                    <a:lstStyle/>
                    <a:p>
                      <a:pPr algn="ctr"/>
                      <a:r>
                        <a:rPr lang="zh-CN" altLang="en-US" sz="1800" b="1">
                          <a:solidFill>
                            <a:srgbClr val="00B050"/>
                          </a:solidFill>
                          <a:latin typeface="Times New Roman" panose="02020603050405020304" pitchFamily="18" charset="0"/>
                          <a:ea typeface="微软雅黑" panose="020B0503020204020204" charset="-122"/>
                          <a:cs typeface="Times New Roman" panose="02020603050405020304" pitchFamily="18" charset="0"/>
                        </a:rPr>
                        <a:t>质地</a:t>
                      </a:r>
                    </a:p>
                  </a:txBody>
                  <a:tcPr marL="91444" marR="91444" marT="45773" marB="45773" anchor="ctr"/>
                </a:tc>
                <a:tc>
                  <a:txBody>
                    <a:bodyPr/>
                    <a:lstStyle/>
                    <a:p>
                      <a:pPr algn="ctr"/>
                      <a:r>
                        <a:rPr lang="zh-CN" altLang="en-US" sz="1800" b="1">
                          <a:solidFill>
                            <a:srgbClr val="FF0000"/>
                          </a:solidFill>
                          <a:latin typeface="Times New Roman" panose="02020603050405020304" pitchFamily="18" charset="0"/>
                          <a:ea typeface="微软雅黑" panose="020B0503020204020204" charset="-122"/>
                          <a:cs typeface="Times New Roman" panose="02020603050405020304" pitchFamily="18" charset="0"/>
                        </a:rPr>
                        <a:t>真假硬币</a:t>
                      </a:r>
                    </a:p>
                  </a:txBody>
                  <a:tcPr marL="91444" marR="91444" marT="45773" marB="45773" anchor="ctr"/>
                </a:tc>
                <a:extLst>
                  <a:ext uri="{0D108BD9-81ED-4DB2-BD59-A6C34878D82A}">
                    <a16:rowId xmlns:a16="http://schemas.microsoft.com/office/drawing/2014/main" val="10000"/>
                  </a:ext>
                </a:extLst>
              </a:tr>
              <a:tr h="366183">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1</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44" marR="91444" marT="45773" marB="45773"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44" marR="91444" marT="45773" marB="45773"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好</a:t>
                      </a:r>
                    </a:p>
                  </a:txBody>
                  <a:tcPr marL="91444" marR="91444" marT="45773" marB="45773"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44" marR="91444" marT="45773" marB="45773" anchor="ctr"/>
                </a:tc>
                <a:extLst>
                  <a:ext uri="{0D108BD9-81ED-4DB2-BD59-A6C34878D82A}">
                    <a16:rowId xmlns:a16="http://schemas.microsoft.com/office/drawing/2014/main" val="10001"/>
                  </a:ext>
                </a:extLst>
              </a:tr>
              <a:tr h="366183">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3</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44" marR="91444" marT="45773" marB="45773"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44" marR="91444" marT="45773" marB="45773"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好</a:t>
                      </a:r>
                    </a:p>
                  </a:txBody>
                  <a:tcPr marL="91444" marR="91444" marT="45773" marB="45773"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44" marR="91444" marT="45773" marB="45773" anchor="ctr"/>
                </a:tc>
                <a:extLst>
                  <a:ext uri="{0D108BD9-81ED-4DB2-BD59-A6C34878D82A}">
                    <a16:rowId xmlns:a16="http://schemas.microsoft.com/office/drawing/2014/main" val="10002"/>
                  </a:ext>
                </a:extLst>
              </a:tr>
            </a:tbl>
          </a:graphicData>
        </a:graphic>
      </p:graphicFrame>
      <p:sp>
        <p:nvSpPr>
          <p:cNvPr id="9" name="Rectangle 8"/>
          <p:cNvSpPr/>
          <p:nvPr/>
        </p:nvSpPr>
        <p:spPr>
          <a:xfrm>
            <a:off x="4319588" y="790575"/>
            <a:ext cx="1425575" cy="41275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solidFill>
                <a:schemeClr val="bg1"/>
              </a:solidFill>
              <a:latin typeface="微软雅黑" panose="020B0503020204020204" charset="-122"/>
              <a:ea typeface="微软雅黑" panose="020B0503020204020204" charset="-122"/>
            </a:endParaRPr>
          </a:p>
        </p:txBody>
      </p:sp>
      <p:sp>
        <p:nvSpPr>
          <p:cNvPr id="10" name="Rectangle 9"/>
          <p:cNvSpPr/>
          <p:nvPr/>
        </p:nvSpPr>
        <p:spPr>
          <a:xfrm>
            <a:off x="6962775" y="790575"/>
            <a:ext cx="1423988" cy="41275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solidFill>
                <a:schemeClr val="bg1"/>
              </a:solidFill>
              <a:latin typeface="微软雅黑" panose="020B0503020204020204" charset="-122"/>
              <a:ea typeface="微软雅黑" panose="020B0503020204020204" charset="-122"/>
            </a:endParaRPr>
          </a:p>
        </p:txBody>
      </p:sp>
      <p:sp>
        <p:nvSpPr>
          <p:cNvPr id="11" name="Arrow: Down 10"/>
          <p:cNvSpPr/>
          <p:nvPr/>
        </p:nvSpPr>
        <p:spPr>
          <a:xfrm rot="2933943">
            <a:off x="4107656" y="1180307"/>
            <a:ext cx="149225" cy="2365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12" name="Table 11"/>
          <p:cNvGraphicFramePr>
            <a:graphicFrameLocks noGrp="1"/>
          </p:cNvGraphicFramePr>
          <p:nvPr/>
        </p:nvGraphicFramePr>
        <p:xfrm>
          <a:off x="6904038" y="1431925"/>
          <a:ext cx="3181349" cy="1473200"/>
        </p:xfrm>
        <a:graphic>
          <a:graphicData uri="http://schemas.openxmlformats.org/drawingml/2006/table">
            <a:tbl>
              <a:tblPr firstRow="1" bandRow="1">
                <a:tableStyleId>{5940675A-B579-460E-94D1-54222C63F5DA}</a:tableStyleId>
              </a:tblPr>
              <a:tblGrid>
                <a:gridCol w="499577">
                  <a:extLst>
                    <a:ext uri="{9D8B030D-6E8A-4147-A177-3AD203B41FA5}">
                      <a16:colId xmlns:a16="http://schemas.microsoft.com/office/drawing/2014/main" val="20000"/>
                    </a:ext>
                  </a:extLst>
                </a:gridCol>
                <a:gridCol w="694948">
                  <a:extLst>
                    <a:ext uri="{9D8B030D-6E8A-4147-A177-3AD203B41FA5}">
                      <a16:colId xmlns:a16="http://schemas.microsoft.com/office/drawing/2014/main" val="20001"/>
                    </a:ext>
                  </a:extLst>
                </a:gridCol>
                <a:gridCol w="749231">
                  <a:extLst>
                    <a:ext uri="{9D8B030D-6E8A-4147-A177-3AD203B41FA5}">
                      <a16:colId xmlns:a16="http://schemas.microsoft.com/office/drawing/2014/main" val="20002"/>
                    </a:ext>
                  </a:extLst>
                </a:gridCol>
                <a:gridCol w="1237593">
                  <a:extLst>
                    <a:ext uri="{9D8B030D-6E8A-4147-A177-3AD203B41FA5}">
                      <a16:colId xmlns:a16="http://schemas.microsoft.com/office/drawing/2014/main" val="20003"/>
                    </a:ext>
                  </a:extLst>
                </a:gridCol>
              </a:tblGrid>
              <a:tr h="370840">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ID</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32" marR="91432" anchor="ctr"/>
                </a:tc>
                <a:tc>
                  <a:txBody>
                    <a:bodyPr/>
                    <a:lstStyle/>
                    <a:p>
                      <a:pPr algn="ctr"/>
                      <a:r>
                        <a:rPr lang="zh-CN" altLang="en-US" b="1">
                          <a:solidFill>
                            <a:srgbClr val="0000CC"/>
                          </a:solidFill>
                          <a:latin typeface="Times New Roman" panose="02020603050405020304" pitchFamily="18" charset="0"/>
                          <a:ea typeface="微软雅黑" panose="020B0503020204020204" charset="-122"/>
                          <a:cs typeface="Times New Roman" panose="02020603050405020304" pitchFamily="18" charset="0"/>
                        </a:rPr>
                        <a:t>大小</a:t>
                      </a:r>
                    </a:p>
                  </a:txBody>
                  <a:tcPr marL="91432" marR="91432" anchor="ctr"/>
                </a:tc>
                <a:tc>
                  <a:txBody>
                    <a:bodyPr/>
                    <a:lstStyle/>
                    <a:p>
                      <a:pPr algn="ctr"/>
                      <a:r>
                        <a:rPr lang="zh-CN" altLang="en-US" b="1">
                          <a:solidFill>
                            <a:srgbClr val="00B050"/>
                          </a:solidFill>
                          <a:latin typeface="Times New Roman" panose="02020603050405020304" pitchFamily="18" charset="0"/>
                          <a:ea typeface="微软雅黑" panose="020B0503020204020204" charset="-122"/>
                          <a:cs typeface="Times New Roman" panose="02020603050405020304" pitchFamily="18" charset="0"/>
                        </a:rPr>
                        <a:t>质地</a:t>
                      </a:r>
                    </a:p>
                  </a:txBody>
                  <a:tcPr marL="91432" marR="91432" anchor="ctr"/>
                </a:tc>
                <a:tc>
                  <a:txBody>
                    <a:bodyPr/>
                    <a:lstStyle/>
                    <a:p>
                      <a:pPr algn="ctr"/>
                      <a:r>
                        <a:rPr lang="zh-CN" altLang="en-US" b="1">
                          <a:solidFill>
                            <a:srgbClr val="FF0000"/>
                          </a:solidFill>
                          <a:latin typeface="Times New Roman" panose="02020603050405020304" pitchFamily="18" charset="0"/>
                          <a:ea typeface="微软雅黑" panose="020B0503020204020204" charset="-122"/>
                          <a:cs typeface="Times New Roman" panose="02020603050405020304" pitchFamily="18" charset="0"/>
                        </a:rPr>
                        <a:t>真假硬币</a:t>
                      </a:r>
                    </a:p>
                  </a:txBody>
                  <a:tcPr marL="91432" marR="91432" anchor="ctr"/>
                </a:tc>
                <a:extLst>
                  <a:ext uri="{0D108BD9-81ED-4DB2-BD59-A6C34878D82A}">
                    <a16:rowId xmlns:a16="http://schemas.microsoft.com/office/drawing/2014/main" val="10000"/>
                  </a:ext>
                </a:extLst>
              </a:tr>
              <a:tr h="370840">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2</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32" marR="91432" anchor="ctr"/>
                </a:tc>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A</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32" marR="91432" anchor="ctr"/>
                </a:tc>
                <a:tc>
                  <a:txBody>
                    <a:bodyPr/>
                    <a:lstStyle/>
                    <a:p>
                      <a:pPr algn="ctr"/>
                      <a:r>
                        <a:rPr lang="zh-CN" altLang="en-US" b="1">
                          <a:latin typeface="Times New Roman" panose="02020603050405020304" pitchFamily="18" charset="0"/>
                          <a:ea typeface="微软雅黑" panose="020B0503020204020204" charset="-122"/>
                          <a:cs typeface="Times New Roman" panose="02020603050405020304" pitchFamily="18" charset="0"/>
                        </a:rPr>
                        <a:t>差</a:t>
                      </a:r>
                    </a:p>
                  </a:txBody>
                  <a:tcPr marL="91432" marR="91432" anchor="ctr"/>
                </a:tc>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Y</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32" marR="91432" anchor="ctr"/>
                </a:tc>
                <a:extLst>
                  <a:ext uri="{0D108BD9-81ED-4DB2-BD59-A6C34878D82A}">
                    <a16:rowId xmlns:a16="http://schemas.microsoft.com/office/drawing/2014/main" val="10001"/>
                  </a:ext>
                </a:extLst>
              </a:tr>
              <a:tr h="332246">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4</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32" marR="91432" anchor="ctr"/>
                </a:tc>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A</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32" marR="91432" anchor="ctr"/>
                </a:tc>
                <a:tc>
                  <a:txBody>
                    <a:bodyPr/>
                    <a:lstStyle/>
                    <a:p>
                      <a:pPr algn="ctr"/>
                      <a:r>
                        <a:rPr lang="zh-CN" altLang="en-US" b="1">
                          <a:latin typeface="Times New Roman" panose="02020603050405020304" pitchFamily="18" charset="0"/>
                          <a:ea typeface="微软雅黑" panose="020B0503020204020204" charset="-122"/>
                          <a:cs typeface="Times New Roman" panose="02020603050405020304" pitchFamily="18" charset="0"/>
                        </a:rPr>
                        <a:t>差</a:t>
                      </a:r>
                    </a:p>
                  </a:txBody>
                  <a:tcPr marL="91432" marR="91432" anchor="ctr"/>
                </a:tc>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N</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32" marR="91432" anchor="ctr"/>
                </a:tc>
                <a:extLst>
                  <a:ext uri="{0D108BD9-81ED-4DB2-BD59-A6C34878D82A}">
                    <a16:rowId xmlns:a16="http://schemas.microsoft.com/office/drawing/2014/main" val="10002"/>
                  </a:ext>
                </a:extLst>
              </a:tr>
              <a:tr h="332246">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5</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32" marR="91432" anchor="ctr"/>
                </a:tc>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B</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32" marR="91432" anchor="ctr"/>
                </a:tc>
                <a:tc>
                  <a:txBody>
                    <a:bodyPr/>
                    <a:lstStyle/>
                    <a:p>
                      <a:pPr algn="ctr"/>
                      <a:r>
                        <a:rPr lang="zh-CN" altLang="en-US" b="1">
                          <a:latin typeface="Times New Roman" panose="02020603050405020304" pitchFamily="18" charset="0"/>
                          <a:ea typeface="微软雅黑" panose="020B0503020204020204" charset="-122"/>
                          <a:cs typeface="Times New Roman" panose="02020603050405020304" pitchFamily="18" charset="0"/>
                        </a:rPr>
                        <a:t>差</a:t>
                      </a:r>
                    </a:p>
                  </a:txBody>
                  <a:tcPr marL="91432" marR="91432" anchor="ctr"/>
                </a:tc>
                <a:tc>
                  <a:txBody>
                    <a:bodyPr/>
                    <a:lstStyle/>
                    <a:p>
                      <a:pPr algn="ctr"/>
                      <a:r>
                        <a:rPr lang="en-US" altLang="zh-CN" b="1">
                          <a:latin typeface="Times New Roman" panose="02020603050405020304" pitchFamily="18" charset="0"/>
                          <a:ea typeface="微软雅黑" panose="020B0503020204020204" charset="-122"/>
                          <a:cs typeface="Times New Roman" panose="02020603050405020304" pitchFamily="18" charset="0"/>
                        </a:rPr>
                        <a:t>N</a:t>
                      </a:r>
                      <a:endParaRPr lang="zh-CN" altLang="en-US" b="1">
                        <a:latin typeface="Times New Roman" panose="02020603050405020304" pitchFamily="18" charset="0"/>
                        <a:ea typeface="微软雅黑" panose="020B0503020204020204" charset="-122"/>
                        <a:cs typeface="Times New Roman" panose="02020603050405020304" pitchFamily="18" charset="0"/>
                      </a:endParaRPr>
                    </a:p>
                  </a:txBody>
                  <a:tcPr marL="91432" marR="91432" anchor="ctr"/>
                </a:tc>
                <a:extLst>
                  <a:ext uri="{0D108BD9-81ED-4DB2-BD59-A6C34878D82A}">
                    <a16:rowId xmlns:a16="http://schemas.microsoft.com/office/drawing/2014/main" val="10003"/>
                  </a:ext>
                </a:extLst>
              </a:tr>
            </a:tbl>
          </a:graphicData>
        </a:graphic>
      </p:graphicFrame>
      <p:sp>
        <p:nvSpPr>
          <p:cNvPr id="13" name="Arrow: Down 12"/>
          <p:cNvSpPr/>
          <p:nvPr/>
        </p:nvSpPr>
        <p:spPr>
          <a:xfrm rot="18913710">
            <a:off x="8177213" y="1220788"/>
            <a:ext cx="149225" cy="23653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30" name="Table 29"/>
          <p:cNvGraphicFramePr>
            <a:graphicFrameLocks noGrp="1"/>
          </p:cNvGraphicFramePr>
          <p:nvPr/>
        </p:nvGraphicFramePr>
        <p:xfrm>
          <a:off x="2085975" y="5413375"/>
          <a:ext cx="3182938" cy="1106488"/>
        </p:xfrm>
        <a:graphic>
          <a:graphicData uri="http://schemas.openxmlformats.org/drawingml/2006/table">
            <a:tbl>
              <a:tblPr firstRow="1" bandRow="1">
                <a:tableStyleId>{5940675A-B579-460E-94D1-54222C63F5DA}</a:tableStyleId>
              </a:tblPr>
              <a:tblGrid>
                <a:gridCol w="499827">
                  <a:extLst>
                    <a:ext uri="{9D8B030D-6E8A-4147-A177-3AD203B41FA5}">
                      <a16:colId xmlns:a16="http://schemas.microsoft.com/office/drawing/2014/main" val="20000"/>
                    </a:ext>
                  </a:extLst>
                </a:gridCol>
                <a:gridCol w="695295">
                  <a:extLst>
                    <a:ext uri="{9D8B030D-6E8A-4147-A177-3AD203B41FA5}">
                      <a16:colId xmlns:a16="http://schemas.microsoft.com/office/drawing/2014/main" val="20001"/>
                    </a:ext>
                  </a:extLst>
                </a:gridCol>
                <a:gridCol w="749605">
                  <a:extLst>
                    <a:ext uri="{9D8B030D-6E8A-4147-A177-3AD203B41FA5}">
                      <a16:colId xmlns:a16="http://schemas.microsoft.com/office/drawing/2014/main" val="20002"/>
                    </a:ext>
                  </a:extLst>
                </a:gridCol>
                <a:gridCol w="1238211">
                  <a:extLst>
                    <a:ext uri="{9D8B030D-6E8A-4147-A177-3AD203B41FA5}">
                      <a16:colId xmlns:a16="http://schemas.microsoft.com/office/drawing/2014/main" val="20003"/>
                    </a:ext>
                  </a:extLst>
                </a:gridCol>
              </a:tblGrid>
              <a:tr h="370416">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ID</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77" marR="91477" marT="45668" marB="45668" anchor="ctr"/>
                </a:tc>
                <a:tc>
                  <a:txBody>
                    <a:bodyPr/>
                    <a:lstStyle/>
                    <a:p>
                      <a:pPr algn="ctr"/>
                      <a:r>
                        <a:rPr lang="zh-CN" altLang="en-US" sz="1800" b="1">
                          <a:solidFill>
                            <a:srgbClr val="0000CC"/>
                          </a:solidFill>
                          <a:latin typeface="Times New Roman" panose="02020603050405020304" pitchFamily="18" charset="0"/>
                          <a:ea typeface="微软雅黑" panose="020B0503020204020204" charset="-122"/>
                          <a:cs typeface="Times New Roman" panose="02020603050405020304" pitchFamily="18" charset="0"/>
                        </a:rPr>
                        <a:t>大小</a:t>
                      </a:r>
                    </a:p>
                  </a:txBody>
                  <a:tcPr marL="91477" marR="91477" marT="45668" marB="45668" anchor="ctr"/>
                </a:tc>
                <a:tc>
                  <a:txBody>
                    <a:bodyPr/>
                    <a:lstStyle/>
                    <a:p>
                      <a:pPr algn="ctr"/>
                      <a:r>
                        <a:rPr lang="zh-CN" altLang="en-US" sz="1800" b="1">
                          <a:solidFill>
                            <a:srgbClr val="00B050"/>
                          </a:solidFill>
                          <a:latin typeface="Times New Roman" panose="02020603050405020304" pitchFamily="18" charset="0"/>
                          <a:ea typeface="微软雅黑" panose="020B0503020204020204" charset="-122"/>
                          <a:cs typeface="Times New Roman" panose="02020603050405020304" pitchFamily="18" charset="0"/>
                        </a:rPr>
                        <a:t>质地</a:t>
                      </a:r>
                    </a:p>
                  </a:txBody>
                  <a:tcPr marL="91477" marR="91477" marT="45668" marB="45668" anchor="ctr"/>
                </a:tc>
                <a:tc>
                  <a:txBody>
                    <a:bodyPr/>
                    <a:lstStyle/>
                    <a:p>
                      <a:pPr algn="ctr"/>
                      <a:r>
                        <a:rPr lang="zh-CN" altLang="en-US" sz="1800" b="1">
                          <a:solidFill>
                            <a:srgbClr val="FF0000"/>
                          </a:solidFill>
                          <a:latin typeface="Times New Roman" panose="02020603050405020304" pitchFamily="18" charset="0"/>
                          <a:ea typeface="微软雅黑" panose="020B0503020204020204" charset="-122"/>
                          <a:cs typeface="Times New Roman" panose="02020603050405020304" pitchFamily="18" charset="0"/>
                        </a:rPr>
                        <a:t>真假硬币</a:t>
                      </a:r>
                    </a:p>
                  </a:txBody>
                  <a:tcPr marL="91477" marR="91477" marT="45668" marB="45668" anchor="ctr"/>
                </a:tc>
                <a:extLst>
                  <a:ext uri="{0D108BD9-81ED-4DB2-BD59-A6C34878D82A}">
                    <a16:rowId xmlns:a16="http://schemas.microsoft.com/office/drawing/2014/main" val="10000"/>
                  </a:ext>
                </a:extLst>
              </a:tr>
              <a:tr h="370416">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2</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77" marR="91477" marT="45668" marB="45668"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77" marR="91477" marT="45668" marB="45668"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差</a:t>
                      </a:r>
                    </a:p>
                  </a:txBody>
                  <a:tcPr marL="91477" marR="91477" marT="45668" marB="45668"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77" marR="91477" marT="45668" marB="45668" anchor="ctr"/>
                </a:tc>
                <a:extLst>
                  <a:ext uri="{0D108BD9-81ED-4DB2-BD59-A6C34878D82A}">
                    <a16:rowId xmlns:a16="http://schemas.microsoft.com/office/drawing/2014/main" val="10001"/>
                  </a:ext>
                </a:extLst>
              </a:tr>
              <a:tr h="365655">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4</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77" marR="91477" marT="45668" marB="45668"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77" marR="91477" marT="45668" marB="45668" anchor="ctr"/>
                </a:tc>
                <a:tc>
                  <a:txBody>
                    <a:bodyPr/>
                    <a:lstStyle/>
                    <a:p>
                      <a:pPr algn="ctr"/>
                      <a:r>
                        <a:rPr lang="zh-CN" altLang="en-US" sz="1800" b="1">
                          <a:latin typeface="Times New Roman" panose="02020603050405020304" pitchFamily="18" charset="0"/>
                          <a:ea typeface="微软雅黑" panose="020B0503020204020204" charset="-122"/>
                          <a:cs typeface="Times New Roman" panose="02020603050405020304" pitchFamily="18" charset="0"/>
                        </a:rPr>
                        <a:t>差</a:t>
                      </a:r>
                    </a:p>
                  </a:txBody>
                  <a:tcPr marL="91477" marR="91477" marT="45668" marB="45668" anchor="ctr"/>
                </a:tc>
                <a:tc>
                  <a:txBody>
                    <a:bodyPr/>
                    <a:lstStyle/>
                    <a:p>
                      <a:pPr algn="ctr"/>
                      <a:r>
                        <a:rPr lang="en-US" altLang="zh-CN" sz="1800" b="1">
                          <a:latin typeface="Times New Roman" panose="02020603050405020304" pitchFamily="18" charset="0"/>
                          <a:ea typeface="微软雅黑" panose="020B0503020204020204" charset="-122"/>
                          <a:cs typeface="Times New Roman" panose="02020603050405020304" pitchFamily="18" charset="0"/>
                        </a:rPr>
                        <a:t>N</a:t>
                      </a:r>
                      <a:endParaRPr lang="zh-CN" altLang="en-US" sz="1800" b="1">
                        <a:latin typeface="Times New Roman" panose="02020603050405020304" pitchFamily="18" charset="0"/>
                        <a:ea typeface="微软雅黑" panose="020B0503020204020204" charset="-122"/>
                        <a:cs typeface="Times New Roman" panose="02020603050405020304" pitchFamily="18" charset="0"/>
                      </a:endParaRPr>
                    </a:p>
                  </a:txBody>
                  <a:tcPr marL="91477" marR="91477" marT="45668" marB="45668" anchor="ctr"/>
                </a:tc>
                <a:extLst>
                  <a:ext uri="{0D108BD9-81ED-4DB2-BD59-A6C34878D82A}">
                    <a16:rowId xmlns:a16="http://schemas.microsoft.com/office/drawing/2014/main" val="10002"/>
                  </a:ext>
                </a:extLst>
              </a:tr>
            </a:tbl>
          </a:graphicData>
        </a:graphic>
      </p:graphicFrame>
      <p:grpSp>
        <p:nvGrpSpPr>
          <p:cNvPr id="3" name="Group 2"/>
          <p:cNvGrpSpPr/>
          <p:nvPr/>
        </p:nvGrpSpPr>
        <p:grpSpPr bwMode="auto">
          <a:xfrm>
            <a:off x="2270125" y="3222625"/>
            <a:ext cx="2286000" cy="727075"/>
            <a:chOff x="3126622" y="785296"/>
            <a:chExt cx="2285208" cy="727147"/>
          </a:xfrm>
        </p:grpSpPr>
        <p:sp>
          <p:nvSpPr>
            <p:cNvPr id="4" name="Rectangle 3"/>
            <p:cNvSpPr/>
            <p:nvPr/>
          </p:nvSpPr>
          <p:spPr>
            <a:xfrm>
              <a:off x="3594773" y="785296"/>
              <a:ext cx="1425081" cy="411204"/>
            </a:xfrm>
            <a:prstGeom prst="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anchor="ctr"/>
            <a:lstStyle/>
            <a:p>
              <a:pPr algn="ctr">
                <a:defRPr/>
              </a:pPr>
              <a:r>
                <a:rPr lang="zh-CN" altLang="en-US">
                  <a:solidFill>
                    <a:schemeClr val="bg1"/>
                  </a:solidFill>
                  <a:latin typeface="微软雅黑" panose="020B0503020204020204" charset="-122"/>
                  <a:ea typeface="微软雅黑" panose="020B0503020204020204" charset="-122"/>
                </a:rPr>
                <a:t>质地</a:t>
              </a:r>
            </a:p>
          </p:txBody>
        </p:sp>
        <p:cxnSp>
          <p:nvCxnSpPr>
            <p:cNvPr id="5" name="Straight Connector 4"/>
            <p:cNvCxnSpPr>
              <a:stCxn id="4" idx="2"/>
            </p:cNvCxnSpPr>
            <p:nvPr/>
          </p:nvCxnSpPr>
          <p:spPr>
            <a:xfrm>
              <a:off x="4307313" y="1196500"/>
              <a:ext cx="1010888" cy="296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886" name="TextBox 5"/>
            <p:cNvSpPr txBox="1">
              <a:spLocks noChangeArrowheads="1"/>
            </p:cNvSpPr>
            <p:nvPr/>
          </p:nvSpPr>
          <p:spPr bwMode="auto">
            <a:xfrm>
              <a:off x="4960040" y="1124692"/>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solidFill>
                    <a:srgbClr val="00B050"/>
                  </a:solidFill>
                  <a:latin typeface="微软雅黑" panose="020B0503020204020204" charset="-122"/>
                  <a:ea typeface="微软雅黑" panose="020B0503020204020204" charset="-122"/>
                </a:rPr>
                <a:t>差</a:t>
              </a:r>
              <a:endParaRPr lang="zh-CN" altLang="en-US" sz="1600">
                <a:solidFill>
                  <a:srgbClr val="00B050"/>
                </a:solidFill>
              </a:endParaRPr>
            </a:p>
          </p:txBody>
        </p:sp>
        <p:cxnSp>
          <p:nvCxnSpPr>
            <p:cNvPr id="15" name="Straight Connector 14"/>
            <p:cNvCxnSpPr>
              <a:endCxn id="4" idx="2"/>
            </p:cNvCxnSpPr>
            <p:nvPr/>
          </p:nvCxnSpPr>
          <p:spPr>
            <a:xfrm flipV="1">
              <a:off x="3126622" y="1196500"/>
              <a:ext cx="1180691" cy="315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888" name="TextBox 18"/>
            <p:cNvSpPr txBox="1">
              <a:spLocks noChangeArrowheads="1"/>
            </p:cNvSpPr>
            <p:nvPr/>
          </p:nvSpPr>
          <p:spPr bwMode="auto">
            <a:xfrm>
              <a:off x="3217227" y="1133277"/>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solidFill>
                    <a:srgbClr val="00B050"/>
                  </a:solidFill>
                  <a:latin typeface="微软雅黑" panose="020B0503020204020204" charset="-122"/>
                  <a:ea typeface="微软雅黑" panose="020B0503020204020204" charset="-122"/>
                </a:rPr>
                <a:t>好</a:t>
              </a:r>
            </a:p>
          </p:txBody>
        </p:sp>
      </p:grpSp>
      <p:sp>
        <p:nvSpPr>
          <p:cNvPr id="21" name="Oval 20"/>
          <p:cNvSpPr/>
          <p:nvPr/>
        </p:nvSpPr>
        <p:spPr>
          <a:xfrm>
            <a:off x="1719263" y="3949700"/>
            <a:ext cx="915987" cy="536575"/>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US" altLang="zh-CN" sz="1600" b="1">
                <a:solidFill>
                  <a:schemeClr val="tx1"/>
                </a:solidFill>
                <a:latin typeface="微软雅黑" panose="020B0503020204020204" charset="-122"/>
                <a:ea typeface="微软雅黑" panose="020B0503020204020204" charset="-122"/>
              </a:rPr>
              <a:t>Y</a:t>
            </a:r>
            <a:endParaRPr lang="zh-CN" altLang="en-US" sz="1600" b="1">
              <a:solidFill>
                <a:schemeClr val="tx1"/>
              </a:solidFill>
              <a:latin typeface="微软雅黑" panose="020B0503020204020204" charset="-122"/>
              <a:ea typeface="微软雅黑" panose="020B0503020204020204" charset="-122"/>
            </a:endParaRPr>
          </a:p>
        </p:txBody>
      </p:sp>
      <p:grpSp>
        <p:nvGrpSpPr>
          <p:cNvPr id="23" name="Group 22"/>
          <p:cNvGrpSpPr/>
          <p:nvPr/>
        </p:nvGrpSpPr>
        <p:grpSpPr bwMode="auto">
          <a:xfrm>
            <a:off x="3413125" y="3930650"/>
            <a:ext cx="2284413" cy="727075"/>
            <a:chOff x="3126622" y="785296"/>
            <a:chExt cx="2285208" cy="727147"/>
          </a:xfrm>
        </p:grpSpPr>
        <p:sp>
          <p:nvSpPr>
            <p:cNvPr id="24" name="Rectangle 23"/>
            <p:cNvSpPr/>
            <p:nvPr/>
          </p:nvSpPr>
          <p:spPr>
            <a:xfrm>
              <a:off x="3595098" y="785296"/>
              <a:ext cx="1424483" cy="411204"/>
            </a:xfrm>
            <a:prstGeom prst="rect">
              <a:avLst/>
            </a:prstGeom>
            <a:solidFill>
              <a:srgbClr val="0000CC"/>
            </a:solidFill>
            <a:ln>
              <a:solidFill>
                <a:srgbClr val="0000CC"/>
              </a:solidFill>
            </a:ln>
          </p:spPr>
          <p:style>
            <a:lnRef idx="2">
              <a:schemeClr val="dk1"/>
            </a:lnRef>
            <a:fillRef idx="1">
              <a:schemeClr val="lt1"/>
            </a:fillRef>
            <a:effectRef idx="0">
              <a:schemeClr val="dk1"/>
            </a:effectRef>
            <a:fontRef idx="minor">
              <a:schemeClr val="dk1"/>
            </a:fontRef>
          </p:style>
          <p:txBody>
            <a:bodyPr anchor="ctr"/>
            <a:lstStyle/>
            <a:p>
              <a:pPr algn="ctr">
                <a:defRPr/>
              </a:pPr>
              <a:r>
                <a:rPr lang="zh-CN" altLang="en-US" b="1">
                  <a:solidFill>
                    <a:schemeClr val="bg1"/>
                  </a:solidFill>
                  <a:latin typeface="微软雅黑" panose="020B0503020204020204" charset="-122"/>
                  <a:ea typeface="微软雅黑" panose="020B0503020204020204" charset="-122"/>
                </a:rPr>
                <a:t>大小</a:t>
              </a:r>
            </a:p>
          </p:txBody>
        </p:sp>
        <p:cxnSp>
          <p:nvCxnSpPr>
            <p:cNvPr id="25" name="Straight Connector 24"/>
            <p:cNvCxnSpPr>
              <a:stCxn id="24" idx="2"/>
            </p:cNvCxnSpPr>
            <p:nvPr/>
          </p:nvCxnSpPr>
          <p:spPr>
            <a:xfrm>
              <a:off x="4308133" y="1196500"/>
              <a:ext cx="1010001" cy="296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881" name="TextBox 25"/>
            <p:cNvSpPr txBox="1">
              <a:spLocks noChangeArrowheads="1"/>
            </p:cNvSpPr>
            <p:nvPr/>
          </p:nvSpPr>
          <p:spPr bwMode="auto">
            <a:xfrm>
              <a:off x="4960040" y="1124692"/>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a:solidFill>
                    <a:srgbClr val="0000CC"/>
                  </a:solidFill>
                  <a:latin typeface="Times New Roman" panose="02020603050405020304" pitchFamily="18" charset="0"/>
                  <a:cs typeface="Times New Roman" panose="02020603050405020304" pitchFamily="18" charset="0"/>
                </a:rPr>
                <a:t>A</a:t>
              </a:r>
              <a:endParaRPr lang="zh-CN" altLang="en-US" sz="1600" b="1">
                <a:solidFill>
                  <a:srgbClr val="0000CC"/>
                </a:solidFill>
                <a:latin typeface="Times New Roman" panose="02020603050405020304" pitchFamily="18" charset="0"/>
                <a:cs typeface="Times New Roman" panose="02020603050405020304" pitchFamily="18" charset="0"/>
              </a:endParaRPr>
            </a:p>
          </p:txBody>
        </p:sp>
        <p:cxnSp>
          <p:nvCxnSpPr>
            <p:cNvPr id="27" name="Straight Connector 26"/>
            <p:cNvCxnSpPr>
              <a:endCxn id="24" idx="2"/>
            </p:cNvCxnSpPr>
            <p:nvPr/>
          </p:nvCxnSpPr>
          <p:spPr>
            <a:xfrm flipV="1">
              <a:off x="3126622" y="1196500"/>
              <a:ext cx="1181511" cy="315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883" name="TextBox 27"/>
            <p:cNvSpPr txBox="1">
              <a:spLocks noChangeArrowheads="1"/>
            </p:cNvSpPr>
            <p:nvPr/>
          </p:nvSpPr>
          <p:spPr bwMode="auto">
            <a:xfrm>
              <a:off x="3217227" y="1133277"/>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a:solidFill>
                    <a:srgbClr val="0000CC"/>
                  </a:solidFill>
                  <a:latin typeface="Times New Roman" panose="02020603050405020304" pitchFamily="18" charset="0"/>
                  <a:ea typeface="微软雅黑" panose="020B0503020204020204" charset="-122"/>
                  <a:cs typeface="Times New Roman" panose="02020603050405020304" pitchFamily="18" charset="0"/>
                </a:rPr>
                <a:t>B</a:t>
              </a:r>
              <a:endParaRPr lang="zh-CN" altLang="en-US" sz="1600" b="1">
                <a:solidFill>
                  <a:srgbClr val="0000CC"/>
                </a:solidFill>
                <a:latin typeface="Times New Roman" panose="02020603050405020304" pitchFamily="18" charset="0"/>
                <a:ea typeface="微软雅黑" panose="020B0503020204020204" charset="-122"/>
                <a:cs typeface="Times New Roman" panose="02020603050405020304" pitchFamily="18" charset="0"/>
              </a:endParaRPr>
            </a:p>
          </p:txBody>
        </p:sp>
      </p:grpSp>
      <p:sp>
        <p:nvSpPr>
          <p:cNvPr id="29" name="Oval 28"/>
          <p:cNvSpPr/>
          <p:nvPr/>
        </p:nvSpPr>
        <p:spPr>
          <a:xfrm>
            <a:off x="2813050" y="4625975"/>
            <a:ext cx="915988" cy="536575"/>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US" altLang="zh-CN" sz="1600" b="1">
                <a:solidFill>
                  <a:schemeClr val="tx1"/>
                </a:solidFill>
                <a:latin typeface="微软雅黑" panose="020B0503020204020204" charset="-122"/>
                <a:ea typeface="微软雅黑" panose="020B0503020204020204" charset="-122"/>
              </a:rPr>
              <a:t>N</a:t>
            </a:r>
            <a:endParaRPr lang="zh-CN" altLang="en-US" sz="1600" b="1">
              <a:solidFill>
                <a:schemeClr val="tx1"/>
              </a:solidFill>
              <a:latin typeface="微软雅黑" panose="020B0503020204020204" charset="-122"/>
              <a:ea typeface="微软雅黑" panose="020B0503020204020204" charset="-122"/>
            </a:endParaRPr>
          </a:p>
        </p:txBody>
      </p:sp>
      <p:sp>
        <p:nvSpPr>
          <p:cNvPr id="34" name="Rectangle 33"/>
          <p:cNvSpPr/>
          <p:nvPr/>
        </p:nvSpPr>
        <p:spPr>
          <a:xfrm>
            <a:off x="4673600" y="4651375"/>
            <a:ext cx="1423988" cy="41116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solidFill>
                <a:schemeClr val="bg1"/>
              </a:solidFill>
              <a:latin typeface="微软雅黑" panose="020B0503020204020204" charset="-122"/>
              <a:ea typeface="微软雅黑" panose="020B0503020204020204" charset="-122"/>
            </a:endParaRPr>
          </a:p>
        </p:txBody>
      </p:sp>
      <p:sp>
        <p:nvSpPr>
          <p:cNvPr id="14" name="Arrow: Right 13"/>
          <p:cNvSpPr/>
          <p:nvPr/>
        </p:nvSpPr>
        <p:spPr>
          <a:xfrm>
            <a:off x="6531754" y="4533612"/>
            <a:ext cx="1050925" cy="4191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anchor="ctr"/>
          <a:lstStyle/>
          <a:p>
            <a:pPr algn="ctr">
              <a:defRPr/>
            </a:pPr>
            <a:endParaRPr lang="zh-CN" altLang="en-US"/>
          </a:p>
        </p:txBody>
      </p:sp>
      <p:sp>
        <p:nvSpPr>
          <p:cNvPr id="16" name="Title 1"/>
          <p:cNvSpPr txBox="1"/>
          <p:nvPr/>
        </p:nvSpPr>
        <p:spPr>
          <a:xfrm>
            <a:off x="7057217" y="3429000"/>
            <a:ext cx="4727575" cy="954087"/>
          </a:xfrm>
          <a:prstGeom prst="rect">
            <a:avLst/>
          </a:prstGeom>
          <a:solidFill>
            <a:schemeClr val="bg1">
              <a:lumMod val="95000"/>
            </a:schemeClr>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defRPr/>
            </a:pPr>
            <a:r>
              <a:rPr lang="zh-CN" altLang="en-US" sz="1800" dirty="0">
                <a:latin typeface="微软雅黑" panose="020B0503020204020204" charset="-122"/>
                <a:ea typeface="微软雅黑" panose="020B0503020204020204" charset="-122"/>
              </a:rPr>
              <a:t>对于</a:t>
            </a:r>
            <a:r>
              <a:rPr lang="en-US" altLang="zh-CN" sz="1800" dirty="0">
                <a:latin typeface="微软雅黑" panose="020B0503020204020204" charset="-122"/>
                <a:ea typeface="微软雅黑" panose="020B0503020204020204" charset="-122"/>
              </a:rPr>
              <a:t>A</a:t>
            </a:r>
            <a:r>
              <a:rPr lang="zh-CN" altLang="en-US" sz="1800" dirty="0">
                <a:latin typeface="微软雅黑" panose="020B0503020204020204" charset="-122"/>
                <a:ea typeface="微软雅黑" panose="020B0503020204020204" charset="-122"/>
              </a:rPr>
              <a:t>分枝，无更多“称”可用，停止决策树的构造过程。根据叶子节点、父节点或数据集中的样本情况来设置节点标签</a:t>
            </a:r>
            <a:r>
              <a:rPr lang="en-US" altLang="zh-CN" sz="1800" dirty="0">
                <a:latin typeface="微软雅黑" panose="020B0503020204020204" charset="-122"/>
                <a:ea typeface="微软雅黑" panose="020B0503020204020204" charset="-122"/>
              </a:rPr>
              <a:t>(</a:t>
            </a:r>
            <a:r>
              <a:rPr lang="zh-CN" altLang="en-US" sz="1800" dirty="0">
                <a:latin typeface="微软雅黑" panose="020B0503020204020204" charset="-122"/>
                <a:ea typeface="微软雅黑" panose="020B0503020204020204" charset="-122"/>
              </a:rPr>
              <a:t>多数投票</a:t>
            </a:r>
            <a:r>
              <a:rPr lang="en-US" altLang="zh-CN" sz="1800" dirty="0">
                <a:latin typeface="微软雅黑" panose="020B0503020204020204" charset="-122"/>
                <a:ea typeface="微软雅黑" panose="020B0503020204020204" charset="-122"/>
              </a:rPr>
              <a:t>)</a:t>
            </a:r>
            <a:endParaRPr lang="zh-CN" altLang="en-US" sz="1800" dirty="0">
              <a:latin typeface="微软雅黑" panose="020B0503020204020204" charset="-122"/>
              <a:ea typeface="微软雅黑" panose="020B0503020204020204" charset="-122"/>
            </a:endParaRPr>
          </a:p>
        </p:txBody>
      </p:sp>
      <p:sp>
        <p:nvSpPr>
          <p:cNvPr id="50" name="Arrow: Right 49"/>
          <p:cNvSpPr/>
          <p:nvPr/>
        </p:nvSpPr>
        <p:spPr>
          <a:xfrm rot="8802040">
            <a:off x="4987925" y="2908300"/>
            <a:ext cx="647700" cy="33972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anchor="ctr"/>
          <a:lstStyle/>
          <a:p>
            <a:pPr algn="ctr">
              <a:defRPr/>
            </a:pPr>
            <a:endParaRPr lang="zh-CN" altLang="en-US"/>
          </a:p>
        </p:txBody>
      </p:sp>
      <p:grpSp>
        <p:nvGrpSpPr>
          <p:cNvPr id="53" name="Group 52"/>
          <p:cNvGrpSpPr/>
          <p:nvPr/>
        </p:nvGrpSpPr>
        <p:grpSpPr bwMode="auto">
          <a:xfrm>
            <a:off x="7317567" y="4618037"/>
            <a:ext cx="4467225" cy="1905000"/>
            <a:chOff x="4655580" y="4637744"/>
            <a:chExt cx="4467800" cy="1904765"/>
          </a:xfrm>
        </p:grpSpPr>
        <p:grpSp>
          <p:nvGrpSpPr>
            <p:cNvPr id="75864" name="Group 19"/>
            <p:cNvGrpSpPr/>
            <p:nvPr/>
          </p:nvGrpSpPr>
          <p:grpSpPr bwMode="auto">
            <a:xfrm>
              <a:off x="5206695" y="4637744"/>
              <a:ext cx="2285208" cy="727147"/>
              <a:chOff x="3126622" y="785296"/>
              <a:chExt cx="2285208" cy="727147"/>
            </a:xfrm>
          </p:grpSpPr>
          <p:sp>
            <p:nvSpPr>
              <p:cNvPr id="42" name="Rectangle 41"/>
              <p:cNvSpPr/>
              <p:nvPr/>
            </p:nvSpPr>
            <p:spPr>
              <a:xfrm>
                <a:off x="3594813" y="785296"/>
                <a:ext cx="1424170" cy="411112"/>
              </a:xfrm>
              <a:prstGeom prst="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anchor="ctr"/>
              <a:lstStyle/>
              <a:p>
                <a:pPr algn="ctr">
                  <a:defRPr/>
                </a:pPr>
                <a:r>
                  <a:rPr lang="zh-CN" altLang="en-US">
                    <a:solidFill>
                      <a:schemeClr val="bg1"/>
                    </a:solidFill>
                    <a:latin typeface="微软雅黑" panose="020B0503020204020204" charset="-122"/>
                    <a:ea typeface="微软雅黑" panose="020B0503020204020204" charset="-122"/>
                  </a:rPr>
                  <a:t>质地</a:t>
                </a:r>
              </a:p>
            </p:txBody>
          </p:sp>
          <p:cxnSp>
            <p:nvCxnSpPr>
              <p:cNvPr id="43" name="Straight Connector 42"/>
              <p:cNvCxnSpPr>
                <a:stCxn id="42" idx="2"/>
              </p:cNvCxnSpPr>
              <p:nvPr/>
            </p:nvCxnSpPr>
            <p:spPr>
              <a:xfrm>
                <a:off x="4307692" y="1196408"/>
                <a:ext cx="1009780" cy="2968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876" name="TextBox 43"/>
              <p:cNvSpPr txBox="1">
                <a:spLocks noChangeArrowheads="1"/>
              </p:cNvSpPr>
              <p:nvPr/>
            </p:nvSpPr>
            <p:spPr bwMode="auto">
              <a:xfrm>
                <a:off x="4960040" y="1124692"/>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solidFill>
                      <a:srgbClr val="00B050"/>
                    </a:solidFill>
                    <a:latin typeface="微软雅黑" panose="020B0503020204020204" charset="-122"/>
                    <a:ea typeface="微软雅黑" panose="020B0503020204020204" charset="-122"/>
                  </a:rPr>
                  <a:t>差</a:t>
                </a:r>
                <a:endParaRPr lang="zh-CN" altLang="en-US" sz="1600">
                  <a:solidFill>
                    <a:srgbClr val="00B050"/>
                  </a:solidFill>
                </a:endParaRPr>
              </a:p>
            </p:txBody>
          </p:sp>
          <p:cxnSp>
            <p:nvCxnSpPr>
              <p:cNvPr id="47" name="Straight Connector 46"/>
              <p:cNvCxnSpPr>
                <a:endCxn id="42" idx="2"/>
              </p:cNvCxnSpPr>
              <p:nvPr/>
            </p:nvCxnSpPr>
            <p:spPr>
              <a:xfrm flipV="1">
                <a:off x="3126440" y="1196408"/>
                <a:ext cx="1181252" cy="3158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878" name="TextBox 47"/>
              <p:cNvSpPr txBox="1">
                <a:spLocks noChangeArrowheads="1"/>
              </p:cNvSpPr>
              <p:nvPr/>
            </p:nvSpPr>
            <p:spPr bwMode="auto">
              <a:xfrm>
                <a:off x="3217227" y="1133277"/>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solidFill>
                      <a:srgbClr val="00B050"/>
                    </a:solidFill>
                    <a:latin typeface="微软雅黑" panose="020B0503020204020204" charset="-122"/>
                    <a:ea typeface="微软雅黑" panose="020B0503020204020204" charset="-122"/>
                  </a:rPr>
                  <a:t>好</a:t>
                </a:r>
              </a:p>
            </p:txBody>
          </p:sp>
        </p:grpSp>
        <p:sp>
          <p:nvSpPr>
            <p:cNvPr id="22" name="Oval 21"/>
            <p:cNvSpPr/>
            <p:nvPr/>
          </p:nvSpPr>
          <p:spPr>
            <a:xfrm>
              <a:off x="4655580" y="5364729"/>
              <a:ext cx="916105" cy="536509"/>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US" altLang="zh-CN" sz="1600" b="1">
                  <a:solidFill>
                    <a:schemeClr val="tx1"/>
                  </a:solidFill>
                  <a:latin typeface="微软雅黑" panose="020B0503020204020204" charset="-122"/>
                  <a:ea typeface="微软雅黑" panose="020B0503020204020204" charset="-122"/>
                </a:rPr>
                <a:t>Y</a:t>
              </a:r>
              <a:endParaRPr lang="zh-CN" altLang="en-US" sz="1600" b="1">
                <a:solidFill>
                  <a:schemeClr val="tx1"/>
                </a:solidFill>
                <a:latin typeface="微软雅黑" panose="020B0503020204020204" charset="-122"/>
                <a:ea typeface="微软雅黑" panose="020B0503020204020204" charset="-122"/>
              </a:endParaRPr>
            </a:p>
          </p:txBody>
        </p:sp>
        <p:grpSp>
          <p:nvGrpSpPr>
            <p:cNvPr id="75866" name="Group 30"/>
            <p:cNvGrpSpPr/>
            <p:nvPr/>
          </p:nvGrpSpPr>
          <p:grpSpPr bwMode="auto">
            <a:xfrm>
              <a:off x="6349299" y="5345651"/>
              <a:ext cx="2285208" cy="727147"/>
              <a:chOff x="3126622" y="785296"/>
              <a:chExt cx="2285208" cy="727147"/>
            </a:xfrm>
          </p:grpSpPr>
          <p:sp>
            <p:nvSpPr>
              <p:cNvPr id="36" name="Rectangle 35"/>
              <p:cNvSpPr/>
              <p:nvPr/>
            </p:nvSpPr>
            <p:spPr>
              <a:xfrm>
                <a:off x="3595356" y="785327"/>
                <a:ext cx="1424170" cy="411112"/>
              </a:xfrm>
              <a:prstGeom prst="rect">
                <a:avLst/>
              </a:prstGeom>
              <a:solidFill>
                <a:srgbClr val="0000CC"/>
              </a:solidFill>
              <a:ln>
                <a:solidFill>
                  <a:srgbClr val="0000CC"/>
                </a:solidFill>
              </a:ln>
            </p:spPr>
            <p:style>
              <a:lnRef idx="2">
                <a:schemeClr val="dk1"/>
              </a:lnRef>
              <a:fillRef idx="1">
                <a:schemeClr val="lt1"/>
              </a:fillRef>
              <a:effectRef idx="0">
                <a:schemeClr val="dk1"/>
              </a:effectRef>
              <a:fontRef idx="minor">
                <a:schemeClr val="dk1"/>
              </a:fontRef>
            </p:style>
            <p:txBody>
              <a:bodyPr anchor="ctr"/>
              <a:lstStyle/>
              <a:p>
                <a:pPr algn="ctr">
                  <a:defRPr/>
                </a:pPr>
                <a:r>
                  <a:rPr lang="zh-CN" altLang="en-US" b="1">
                    <a:solidFill>
                      <a:schemeClr val="bg1"/>
                    </a:solidFill>
                    <a:latin typeface="微软雅黑" panose="020B0503020204020204" charset="-122"/>
                    <a:ea typeface="微软雅黑" panose="020B0503020204020204" charset="-122"/>
                  </a:rPr>
                  <a:t>大小</a:t>
                </a:r>
              </a:p>
            </p:txBody>
          </p:sp>
          <p:cxnSp>
            <p:nvCxnSpPr>
              <p:cNvPr id="38" name="Straight Connector 37"/>
              <p:cNvCxnSpPr>
                <a:stCxn id="36" idx="2"/>
              </p:cNvCxnSpPr>
              <p:nvPr/>
            </p:nvCxnSpPr>
            <p:spPr>
              <a:xfrm>
                <a:off x="4308235" y="1196439"/>
                <a:ext cx="1009780" cy="2968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871" name="TextBox 38"/>
              <p:cNvSpPr txBox="1">
                <a:spLocks noChangeArrowheads="1"/>
              </p:cNvSpPr>
              <p:nvPr/>
            </p:nvSpPr>
            <p:spPr bwMode="auto">
              <a:xfrm>
                <a:off x="4960040" y="1124692"/>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a:solidFill>
                      <a:srgbClr val="0000CC"/>
                    </a:solidFill>
                    <a:latin typeface="Times New Roman" panose="02020603050405020304" pitchFamily="18" charset="0"/>
                    <a:cs typeface="Times New Roman" panose="02020603050405020304" pitchFamily="18" charset="0"/>
                  </a:rPr>
                  <a:t>A</a:t>
                </a:r>
                <a:endParaRPr lang="zh-CN" altLang="en-US" sz="1600" b="1">
                  <a:solidFill>
                    <a:srgbClr val="0000CC"/>
                  </a:solidFill>
                  <a:latin typeface="Times New Roman" panose="02020603050405020304" pitchFamily="18" charset="0"/>
                  <a:cs typeface="Times New Roman" panose="02020603050405020304" pitchFamily="18" charset="0"/>
                </a:endParaRPr>
              </a:p>
            </p:txBody>
          </p:sp>
          <p:cxnSp>
            <p:nvCxnSpPr>
              <p:cNvPr id="40" name="Straight Connector 39"/>
              <p:cNvCxnSpPr>
                <a:endCxn id="36" idx="2"/>
              </p:cNvCxnSpPr>
              <p:nvPr/>
            </p:nvCxnSpPr>
            <p:spPr>
              <a:xfrm flipV="1">
                <a:off x="3126983" y="1196439"/>
                <a:ext cx="1181252" cy="3158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873" name="TextBox 40"/>
              <p:cNvSpPr txBox="1">
                <a:spLocks noChangeArrowheads="1"/>
              </p:cNvSpPr>
              <p:nvPr/>
            </p:nvSpPr>
            <p:spPr bwMode="auto">
              <a:xfrm>
                <a:off x="3217227" y="1133277"/>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a:solidFill>
                      <a:srgbClr val="0000CC"/>
                    </a:solidFill>
                    <a:latin typeface="Times New Roman" panose="02020603050405020304" pitchFamily="18" charset="0"/>
                    <a:ea typeface="微软雅黑" panose="020B0503020204020204" charset="-122"/>
                    <a:cs typeface="Times New Roman" panose="02020603050405020304" pitchFamily="18" charset="0"/>
                  </a:rPr>
                  <a:t>B</a:t>
                </a:r>
                <a:endParaRPr lang="zh-CN" altLang="en-US" sz="1600" b="1">
                  <a:solidFill>
                    <a:srgbClr val="0000CC"/>
                  </a:solidFill>
                  <a:latin typeface="Times New Roman" panose="02020603050405020304" pitchFamily="18" charset="0"/>
                  <a:ea typeface="微软雅黑" panose="020B0503020204020204" charset="-122"/>
                  <a:cs typeface="Times New Roman" panose="02020603050405020304" pitchFamily="18" charset="0"/>
                </a:endParaRPr>
              </a:p>
            </p:txBody>
          </p:sp>
        </p:grpSp>
        <p:sp>
          <p:nvSpPr>
            <p:cNvPr id="33" name="Oval 32"/>
            <p:cNvSpPr/>
            <p:nvPr/>
          </p:nvSpPr>
          <p:spPr>
            <a:xfrm>
              <a:off x="8207274" y="6006000"/>
              <a:ext cx="916106" cy="536509"/>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US" altLang="zh-CN" sz="1600" b="1">
                  <a:solidFill>
                    <a:schemeClr val="tx1"/>
                  </a:solidFill>
                  <a:latin typeface="微软雅黑" panose="020B0503020204020204" charset="-122"/>
                  <a:ea typeface="微软雅黑" panose="020B0503020204020204" charset="-122"/>
                </a:rPr>
                <a:t>Y</a:t>
              </a:r>
              <a:endParaRPr lang="zh-CN" altLang="en-US" sz="1600" b="1">
                <a:solidFill>
                  <a:schemeClr val="tx1"/>
                </a:solidFill>
                <a:latin typeface="微软雅黑" panose="020B0503020204020204" charset="-122"/>
                <a:ea typeface="微软雅黑" panose="020B0503020204020204" charset="-122"/>
              </a:endParaRPr>
            </a:p>
          </p:txBody>
        </p:sp>
        <p:sp>
          <p:nvSpPr>
            <p:cNvPr id="51" name="Oval 50"/>
            <p:cNvSpPr/>
            <p:nvPr/>
          </p:nvSpPr>
          <p:spPr>
            <a:xfrm>
              <a:off x="5592326" y="6006000"/>
              <a:ext cx="916105" cy="536509"/>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US" altLang="zh-CN" sz="1600" b="1">
                  <a:solidFill>
                    <a:schemeClr val="tx1"/>
                  </a:solidFill>
                  <a:latin typeface="微软雅黑" panose="020B0503020204020204" charset="-122"/>
                  <a:ea typeface="微软雅黑" panose="020B0503020204020204" charset="-122"/>
                </a:rPr>
                <a:t>N</a:t>
              </a:r>
              <a:endParaRPr lang="zh-CN" altLang="en-US" sz="1600" b="1">
                <a:solidFill>
                  <a:schemeClr val="tx1"/>
                </a:solidFill>
                <a:latin typeface="微软雅黑" panose="020B0503020204020204" charset="-122"/>
                <a:ea typeface="微软雅黑" panose="020B0503020204020204" charset="-122"/>
              </a:endParaRPr>
            </a:p>
          </p:txBody>
        </p:sp>
      </p:grpSp>
      <p:sp>
        <p:nvSpPr>
          <p:cNvPr id="52" name="Arrow: Down 51"/>
          <p:cNvSpPr/>
          <p:nvPr/>
        </p:nvSpPr>
        <p:spPr>
          <a:xfrm rot="2933943">
            <a:off x="4541044" y="5136357"/>
            <a:ext cx="149225" cy="23653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100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100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100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9" grpId="0" animBg="1"/>
      <p:bldP spid="34" grpId="0" animBg="1"/>
      <p:bldP spid="14" grpId="0" animBg="1"/>
      <p:bldP spid="16" grpId="0" animBg="1"/>
      <p:bldP spid="50" grpId="0" animBg="1"/>
      <p:bldP spid="5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19963" y="1019175"/>
            <a:ext cx="4248150" cy="768350"/>
          </a:xfrm>
          <a:prstGeom prst="rect">
            <a:avLst/>
          </a:prstGeom>
          <a:noFill/>
        </p:spPr>
        <p:txBody>
          <a:bodyPr>
            <a:spAutoFit/>
          </a:bodyPr>
          <a:lstStyle/>
          <a:p>
            <a:pPr algn="ctr">
              <a:spcBef>
                <a:spcPts val="0"/>
              </a:spcBef>
              <a:spcAft>
                <a:spcPts val="600"/>
              </a:spcAft>
              <a:defRPr/>
            </a:pPr>
            <a:r>
              <a:rPr lang="zh-CN" altLang="en-US" sz="4400" kern="0" dirty="0">
                <a:solidFill>
                  <a:srgbClr val="0000CC"/>
                </a:solidFill>
                <a:ea typeface="黑体" panose="02010609060101010101" pitchFamily="49" charset="-122"/>
                <a:cs typeface="Times New Roman" panose="02020603050405020304" pitchFamily="18" charset="0"/>
                <a:sym typeface="+mn-ea"/>
              </a:rPr>
              <a:t>学得</a:t>
            </a:r>
            <a:r>
              <a:rPr lang="zh-CN" altLang="en-US" sz="4400" kern="0" dirty="0">
                <a:ea typeface="黑体" panose="02010609060101010101" pitchFamily="49" charset="-122"/>
                <a:cs typeface="Times New Roman" panose="02020603050405020304" pitchFamily="18" charset="0"/>
                <a:sym typeface="+mn-ea"/>
              </a:rPr>
              <a:t>一棵决策树</a:t>
            </a:r>
            <a:endParaRPr lang="zh-CN" altLang="en-US" sz="4400" kern="0" dirty="0">
              <a:latin typeface="黑体" panose="02010609060101010101" pitchFamily="49" charset="-122"/>
              <a:ea typeface="黑体" panose="02010609060101010101" pitchFamily="49" charset="-122"/>
              <a:cs typeface="黑体" panose="02010609060101010101" pitchFamily="49" charset="-122"/>
            </a:endParaRPr>
          </a:p>
        </p:txBody>
      </p:sp>
      <p:graphicFrame>
        <p:nvGraphicFramePr>
          <p:cNvPr id="77827" name="对象 4">
            <a:hlinkClick r:id="" action="ppaction://ole?verb=0"/>
          </p:cNvPr>
          <p:cNvGraphicFramePr>
            <a:graphicFrameLocks noChangeAspect="1"/>
          </p:cNvGraphicFramePr>
          <p:nvPr/>
        </p:nvGraphicFramePr>
        <p:xfrm>
          <a:off x="4932363" y="1295400"/>
          <a:ext cx="114300" cy="215900"/>
        </p:xfrm>
        <a:graphic>
          <a:graphicData uri="http://schemas.openxmlformats.org/presentationml/2006/ole">
            <mc:AlternateContent xmlns:mc="http://schemas.openxmlformats.org/markup-compatibility/2006">
              <mc:Choice xmlns:v="urn:schemas-microsoft-com:vml" Requires="v">
                <p:oleObj r:id="rId4" imgW="114300" imgH="215900" progId="Equation.KSEE3">
                  <p:embed/>
                </p:oleObj>
              </mc:Choice>
              <mc:Fallback>
                <p:oleObj r:id="rId4" imgW="114300" imgH="215900" progId="Equation.KSEE3">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129540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表格 6"/>
          <p:cNvGraphicFramePr>
            <a:graphicFrameLocks noGrp="1"/>
          </p:cNvGraphicFramePr>
          <p:nvPr/>
        </p:nvGraphicFramePr>
        <p:xfrm>
          <a:off x="0" y="269875"/>
          <a:ext cx="5616573" cy="2913066"/>
        </p:xfrm>
        <a:graphic>
          <a:graphicData uri="http://schemas.openxmlformats.org/drawingml/2006/table">
            <a:tbl>
              <a:tblPr firstRow="1" firstCol="1" bandRow="1" bandCol="1">
                <a:tableStyleId>{21E4AEA4-8DFA-4A89-87EB-49C32662AFE0}</a:tableStyleId>
              </a:tblPr>
              <a:tblGrid>
                <a:gridCol w="1127453">
                  <a:extLst>
                    <a:ext uri="{9D8B030D-6E8A-4147-A177-3AD203B41FA5}">
                      <a16:colId xmlns:a16="http://schemas.microsoft.com/office/drawing/2014/main" val="20000"/>
                    </a:ext>
                  </a:extLst>
                </a:gridCol>
                <a:gridCol w="1117107">
                  <a:extLst>
                    <a:ext uri="{9D8B030D-6E8A-4147-A177-3AD203B41FA5}">
                      <a16:colId xmlns:a16="http://schemas.microsoft.com/office/drawing/2014/main" val="20001"/>
                    </a:ext>
                  </a:extLst>
                </a:gridCol>
                <a:gridCol w="1117107">
                  <a:extLst>
                    <a:ext uri="{9D8B030D-6E8A-4147-A177-3AD203B41FA5}">
                      <a16:colId xmlns:a16="http://schemas.microsoft.com/office/drawing/2014/main" val="20002"/>
                    </a:ext>
                  </a:extLst>
                </a:gridCol>
                <a:gridCol w="1127453">
                  <a:extLst>
                    <a:ext uri="{9D8B030D-6E8A-4147-A177-3AD203B41FA5}">
                      <a16:colId xmlns:a16="http://schemas.microsoft.com/office/drawing/2014/main" val="20003"/>
                    </a:ext>
                  </a:extLst>
                </a:gridCol>
                <a:gridCol w="1127453">
                  <a:extLst>
                    <a:ext uri="{9D8B030D-6E8A-4147-A177-3AD203B41FA5}">
                      <a16:colId xmlns:a16="http://schemas.microsoft.com/office/drawing/2014/main" val="20004"/>
                    </a:ext>
                  </a:extLst>
                </a:gridCol>
              </a:tblGrid>
              <a:tr h="485511">
                <a:tc>
                  <a:txBody>
                    <a:bodyPr/>
                    <a:lstStyle/>
                    <a:p>
                      <a:pPr indent="228600" algn="ctr">
                        <a:lnSpc>
                          <a:spcPct val="120000"/>
                        </a:lnSpc>
                        <a:buNone/>
                      </a:pPr>
                      <a:r>
                        <a:rPr lang="zh-CN" sz="2000" kern="100" dirty="0">
                          <a:solidFill>
                            <a:schemeClr val="bg2"/>
                          </a:solidFill>
                          <a:effectLst/>
                          <a:latin typeface="Comic Sans MS" panose="030F0702030302020204" pitchFamily="66" charset="0"/>
                          <a:ea typeface="黑体" panose="02010609060101010101" pitchFamily="49" charset="-122"/>
                        </a:rPr>
                        <a:t>编号</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dirty="0">
                          <a:solidFill>
                            <a:srgbClr val="FF0000"/>
                          </a:solidFill>
                          <a:effectLst/>
                          <a:latin typeface="Comic Sans MS" panose="030F0702030302020204" pitchFamily="66" charset="0"/>
                          <a:ea typeface="黑体" panose="02010609060101010101" pitchFamily="49" charset="-122"/>
                        </a:rPr>
                        <a:t>音色</a:t>
                      </a:r>
                      <a:endParaRPr lang="zh-CN" sz="20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rgbClr val="FF0000"/>
                          </a:solidFill>
                          <a:effectLst/>
                          <a:latin typeface="Comic Sans MS" panose="030F0702030302020204" pitchFamily="66" charset="0"/>
                          <a:ea typeface="黑体" panose="02010609060101010101" pitchFamily="49" charset="-122"/>
                        </a:rPr>
                        <a:t>色泽</a:t>
                      </a:r>
                      <a:endParaRPr lang="zh-CN" sz="20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rgbClr val="FF0000"/>
                          </a:solidFill>
                          <a:effectLst/>
                          <a:latin typeface="Comic Sans MS" panose="030F0702030302020204" pitchFamily="66" charset="0"/>
                          <a:ea typeface="黑体" panose="02010609060101010101" pitchFamily="49" charset="-122"/>
                        </a:rPr>
                        <a:t>质地</a:t>
                      </a:r>
                      <a:endParaRPr lang="zh-CN" sz="20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真伪</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0"/>
                  </a:ext>
                </a:extLst>
              </a:tr>
              <a:tr h="485511">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1</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正常</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明亮</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均匀</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真</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1"/>
                  </a:ext>
                </a:extLst>
              </a:tr>
              <a:tr h="485511">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2</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正常</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明亮</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粗糙</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真</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2"/>
                  </a:ext>
                </a:extLst>
              </a:tr>
              <a:tr h="485511">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3</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正常</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明亮</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均匀</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真</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3"/>
                  </a:ext>
                </a:extLst>
              </a:tr>
              <a:tr h="485511">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4</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低沉</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明亮</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粗糙</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假</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4"/>
                  </a:ext>
                </a:extLst>
              </a:tr>
              <a:tr h="485511">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5</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正常</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灰暗</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粗糙</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假</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5"/>
                  </a:ext>
                </a:extLst>
              </a:tr>
            </a:tbl>
          </a:graphicData>
        </a:graphic>
      </p:graphicFrame>
      <p:sp>
        <p:nvSpPr>
          <p:cNvPr id="77872" name="文本框 7"/>
          <p:cNvSpPr txBox="1">
            <a:spLocks noChangeArrowheads="1"/>
          </p:cNvSpPr>
          <p:nvPr>
            <p:custDataLst>
              <p:tags r:id="rId1"/>
            </p:custDataLst>
          </p:nvPr>
        </p:nvSpPr>
        <p:spPr bwMode="auto">
          <a:xfrm>
            <a:off x="1008063" y="-63500"/>
            <a:ext cx="3146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a:latin typeface="黑体" panose="02010609060101010101" pitchFamily="49" charset="-122"/>
                <a:ea typeface="黑体" panose="02010609060101010101" pitchFamily="49" charset="-122"/>
              </a:rPr>
              <a:t>表</a:t>
            </a:r>
            <a:r>
              <a:rPr lang="en-US" altLang="zh-CN" sz="1600">
                <a:latin typeface="黑体" panose="02010609060101010101" pitchFamily="49" charset="-122"/>
                <a:ea typeface="黑体" panose="02010609060101010101" pitchFamily="49" charset="-122"/>
              </a:rPr>
              <a:t>1. </a:t>
            </a:r>
            <a:r>
              <a:rPr lang="zh-CN" altLang="en-US" sz="1600">
                <a:latin typeface="黑体" panose="02010609060101010101" pitchFamily="49" charset="-122"/>
                <a:ea typeface="黑体" panose="02010609060101010101" pitchFamily="49" charset="-122"/>
              </a:rPr>
              <a:t>关于硬币真伪的数据集</a:t>
            </a:r>
          </a:p>
        </p:txBody>
      </p:sp>
      <p:sp>
        <p:nvSpPr>
          <p:cNvPr id="9" name="箭头: 上弧形 8"/>
          <p:cNvSpPr/>
          <p:nvPr/>
        </p:nvSpPr>
        <p:spPr>
          <a:xfrm rot="2642720">
            <a:off x="5715000" y="1406525"/>
            <a:ext cx="2547938" cy="973138"/>
          </a:xfrm>
          <a:prstGeom prst="curvedDownArrow">
            <a:avLst/>
          </a:prstGeom>
        </p:spPr>
        <p:style>
          <a:lnRef idx="2">
            <a:schemeClr val="accent6">
              <a:shade val="15000"/>
            </a:schemeClr>
          </a:lnRef>
          <a:fillRef idx="1">
            <a:schemeClr val="accent6"/>
          </a:fillRef>
          <a:effectRef idx="0">
            <a:schemeClr val="accent6"/>
          </a:effectRef>
          <a:fontRef idx="minor">
            <a:schemeClr val="lt1"/>
          </a:fontRef>
        </p:style>
        <p:txBody>
          <a:bodyPr anchor="ctr"/>
          <a:lstStyle/>
          <a:p>
            <a:pPr algn="ctr">
              <a:defRPr/>
            </a:pPr>
            <a:endParaRPr lang="zh-CN" altLang="en-US" dirty="0">
              <a:solidFill>
                <a:schemeClr val="tx1"/>
              </a:solidFill>
            </a:endParaRPr>
          </a:p>
        </p:txBody>
      </p:sp>
      <p:pic>
        <p:nvPicPr>
          <p:cNvPr id="77874" name="图片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9200" y="3001963"/>
            <a:ext cx="8437563" cy="385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图片 2"/>
          <p:cNvPicPr>
            <a:picLocks noChangeAspect="1" noChangeArrowheads="1"/>
          </p:cNvPicPr>
          <p:nvPr/>
        </p:nvPicPr>
        <p:blipFill>
          <a:blip r:embed="rId2"/>
          <a:srcRect/>
          <a:stretch>
            <a:fillRect/>
          </a:stretch>
        </p:blipFill>
        <p:spPr bwMode="auto">
          <a:xfrm>
            <a:off x="479425" y="757238"/>
            <a:ext cx="10704513" cy="598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2"/>
          <p:cNvSpPr txBox="1"/>
          <p:nvPr/>
        </p:nvSpPr>
        <p:spPr>
          <a:xfrm>
            <a:off x="2817813" y="0"/>
            <a:ext cx="6556375" cy="769938"/>
          </a:xfrm>
          <a:prstGeom prst="rect">
            <a:avLst/>
          </a:prstGeom>
          <a:noFill/>
        </p:spPr>
        <p:txBody>
          <a:bodyPr>
            <a:spAutoFit/>
          </a:bodyPr>
          <a:lstStyle/>
          <a:p>
            <a:pPr algn="ctr">
              <a:spcBef>
                <a:spcPts val="0"/>
              </a:spcBef>
              <a:spcAft>
                <a:spcPts val="600"/>
              </a:spcAft>
              <a:defRPr/>
            </a:pPr>
            <a:r>
              <a:rPr lang="zh-CN" altLang="en-US" sz="4400" b="1" kern="0" dirty="0">
                <a:solidFill>
                  <a:srgbClr val="0000CC"/>
                </a:solidFill>
                <a:ea typeface="黑体" panose="02010609060101010101" pitchFamily="49" charset="-122"/>
                <a:cs typeface="Times New Roman" panose="02020603050405020304" pitchFamily="18" charset="0"/>
                <a:sym typeface="+mn-ea"/>
              </a:rPr>
              <a:t>人工神经网络</a:t>
            </a:r>
            <a:endParaRPr lang="zh-CN" altLang="en-US" sz="4400" b="1" kern="0" dirty="0">
              <a:solidFill>
                <a:srgbClr val="0000CC"/>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8" name="组合 15"/>
          <p:cNvGrpSpPr/>
          <p:nvPr/>
        </p:nvGrpSpPr>
        <p:grpSpPr bwMode="auto">
          <a:xfrm>
            <a:off x="5699125" y="669925"/>
            <a:ext cx="5943600" cy="5727700"/>
            <a:chOff x="196096" y="0"/>
            <a:chExt cx="2509004" cy="1920240"/>
          </a:xfrm>
        </p:grpSpPr>
        <p:pic>
          <p:nvPicPr>
            <p:cNvPr id="91142" name="图片 16" descr="F:\教材编写\AI第4版\第6章 类脑计算与深度学习\第6章用到的图\神经元结构(图6-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0180" y="0"/>
              <a:ext cx="1264920" cy="192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143" name="组合 17"/>
            <p:cNvGrpSpPr/>
            <p:nvPr/>
          </p:nvGrpSpPr>
          <p:grpSpPr bwMode="auto">
            <a:xfrm>
              <a:off x="196096" y="160093"/>
              <a:ext cx="2173349" cy="1721739"/>
              <a:chOff x="196096" y="190573"/>
              <a:chExt cx="2173349" cy="1721739"/>
            </a:xfrm>
          </p:grpSpPr>
          <p:sp>
            <p:nvSpPr>
              <p:cNvPr id="8" name="文本框 2"/>
              <p:cNvSpPr txBox="1">
                <a:spLocks noChangeArrowheads="1"/>
              </p:cNvSpPr>
              <p:nvPr/>
            </p:nvSpPr>
            <p:spPr bwMode="auto">
              <a:xfrm>
                <a:off x="196096" y="803792"/>
                <a:ext cx="231199" cy="427370"/>
              </a:xfrm>
              <a:prstGeom prst="rect">
                <a:avLst/>
              </a:prstGeom>
              <a:solidFill>
                <a:srgbClr val="FFFFFF"/>
              </a:solidFill>
              <a:ln w="9525">
                <a:noFill/>
                <a:miter lim="800000"/>
              </a:ln>
            </p:spPr>
            <p:txBody>
              <a:bodyPr/>
              <a:lstStyle/>
              <a:p>
                <a:pPr algn="just" eaLnBrk="1" hangingPunct="1">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panose="02020603050405020304"/>
                  </a:rPr>
                  <a:t>神</a:t>
                </a:r>
              </a:p>
              <a:p>
                <a:pPr algn="just" eaLnBrk="1" hangingPunct="1">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panose="02020603050405020304"/>
                  </a:rPr>
                  <a:t>经</a:t>
                </a:r>
              </a:p>
              <a:p>
                <a:pPr algn="just" eaLnBrk="1" hangingPunct="1">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panose="02020603050405020304"/>
                  </a:rPr>
                  <a:t>元</a:t>
                </a:r>
              </a:p>
            </p:txBody>
          </p:sp>
          <p:sp>
            <p:nvSpPr>
              <p:cNvPr id="9" name="文本框 2"/>
              <p:cNvSpPr txBox="1">
                <a:spLocks noChangeArrowheads="1"/>
              </p:cNvSpPr>
              <p:nvPr/>
            </p:nvSpPr>
            <p:spPr bwMode="auto">
              <a:xfrm>
                <a:off x="480235" y="265188"/>
                <a:ext cx="266716" cy="304428"/>
              </a:xfrm>
              <a:prstGeom prst="rect">
                <a:avLst/>
              </a:prstGeom>
              <a:solidFill>
                <a:srgbClr val="FFFFFF"/>
              </a:solidFill>
              <a:ln w="9525">
                <a:noFill/>
                <a:miter lim="800000"/>
              </a:ln>
            </p:spPr>
            <p:txBody>
              <a:bodyPr/>
              <a:lstStyle/>
              <a:p>
                <a:pPr algn="just" eaLnBrk="1" hangingPunct="1">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panose="02020603050405020304"/>
                  </a:rPr>
                  <a:t>树</a:t>
                </a:r>
              </a:p>
              <a:p>
                <a:pPr algn="just" eaLnBrk="1" hangingPunct="1">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panose="02020603050405020304"/>
                  </a:rPr>
                  <a:t>突</a:t>
                </a:r>
              </a:p>
            </p:txBody>
          </p:sp>
          <p:sp>
            <p:nvSpPr>
              <p:cNvPr id="10" name="文本框 2"/>
              <p:cNvSpPr txBox="1">
                <a:spLocks noChangeArrowheads="1"/>
              </p:cNvSpPr>
              <p:nvPr/>
            </p:nvSpPr>
            <p:spPr bwMode="auto">
              <a:xfrm>
                <a:off x="488277" y="685640"/>
                <a:ext cx="259344" cy="464626"/>
              </a:xfrm>
              <a:prstGeom prst="rect">
                <a:avLst/>
              </a:prstGeom>
              <a:solidFill>
                <a:srgbClr val="FFFFFF"/>
              </a:solidFill>
              <a:ln w="9525">
                <a:noFill/>
                <a:miter lim="800000"/>
              </a:ln>
            </p:spPr>
            <p:txBody>
              <a:bodyPr/>
              <a:lstStyle/>
              <a:p>
                <a:pPr algn="just" eaLnBrk="1" hangingPunct="1">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panose="02020603050405020304"/>
                  </a:rPr>
                  <a:t>细</a:t>
                </a:r>
              </a:p>
              <a:p>
                <a:pPr algn="just" eaLnBrk="1" hangingPunct="1">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panose="02020603050405020304"/>
                  </a:rPr>
                  <a:t>胞</a:t>
                </a:r>
              </a:p>
              <a:p>
                <a:pPr algn="just" eaLnBrk="1" hangingPunct="1">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panose="02020603050405020304"/>
                  </a:rPr>
                  <a:t>体</a:t>
                </a:r>
              </a:p>
            </p:txBody>
          </p:sp>
          <p:sp>
            <p:nvSpPr>
              <p:cNvPr id="11" name="左大括号 10"/>
              <p:cNvSpPr/>
              <p:nvPr/>
            </p:nvSpPr>
            <p:spPr>
              <a:xfrm>
                <a:off x="350228" y="259866"/>
                <a:ext cx="138049" cy="1386426"/>
              </a:xfrm>
              <a:prstGeom prst="leftBrace">
                <a:avLst/>
              </a:prstGeom>
              <a:ln w="9525">
                <a:solidFill>
                  <a:srgbClr val="0000CC"/>
                </a:solidFill>
              </a:ln>
            </p:spPr>
            <p:style>
              <a:lnRef idx="1">
                <a:schemeClr val="accent1"/>
              </a:lnRef>
              <a:fillRef idx="0">
                <a:schemeClr val="accent1"/>
              </a:fillRef>
              <a:effectRef idx="0">
                <a:schemeClr val="accent1"/>
              </a:effectRef>
              <a:fontRef idx="minor">
                <a:schemeClr val="tx1"/>
              </a:fontRef>
            </p:style>
            <p:txBody>
              <a:bodyPr anchor="ctr"/>
              <a:lstStyle/>
              <a:p>
                <a:pPr eaLnBrk="1" hangingPunct="1">
                  <a:buFont typeface="Arial" panose="020B0604020202020204" pitchFamily="34" charset="0"/>
                  <a:buNone/>
                  <a:defRPr/>
                </a:pPr>
                <a:endParaRPr lang="zh-CN" altLang="en-US">
                  <a:latin typeface="黑体" panose="02010609060101010101" pitchFamily="49" charset="-122"/>
                  <a:ea typeface="黑体" panose="02010609060101010101" pitchFamily="49" charset="-122"/>
                </a:endParaRPr>
              </a:p>
            </p:txBody>
          </p:sp>
          <p:sp>
            <p:nvSpPr>
              <p:cNvPr id="12" name="左大括号 11"/>
              <p:cNvSpPr/>
              <p:nvPr/>
            </p:nvSpPr>
            <p:spPr>
              <a:xfrm>
                <a:off x="777108" y="571745"/>
                <a:ext cx="137378" cy="464626"/>
              </a:xfrm>
              <a:prstGeom prst="leftBrace">
                <a:avLst/>
              </a:prstGeom>
              <a:ln w="9525">
                <a:solidFill>
                  <a:srgbClr val="0000CC"/>
                </a:solidFill>
              </a:ln>
            </p:spPr>
            <p:style>
              <a:lnRef idx="1">
                <a:schemeClr val="accent1"/>
              </a:lnRef>
              <a:fillRef idx="0">
                <a:schemeClr val="accent1"/>
              </a:fillRef>
              <a:effectRef idx="0">
                <a:schemeClr val="accent1"/>
              </a:effectRef>
              <a:fontRef idx="minor">
                <a:schemeClr val="tx1"/>
              </a:fontRef>
            </p:style>
            <p:txBody>
              <a:bodyPr anchor="ctr"/>
              <a:lstStyle/>
              <a:p>
                <a:pPr eaLnBrk="1" hangingPunct="1">
                  <a:buFont typeface="Arial" panose="020B0604020202020204" pitchFamily="34" charset="0"/>
                  <a:buNone/>
                  <a:defRPr/>
                </a:pPr>
                <a:endParaRPr lang="zh-CN" altLang="en-US">
                  <a:latin typeface="黑体" panose="02010609060101010101" pitchFamily="49" charset="-122"/>
                  <a:ea typeface="黑体" panose="02010609060101010101" pitchFamily="49" charset="-122"/>
                </a:endParaRPr>
              </a:p>
            </p:txBody>
          </p:sp>
          <p:sp>
            <p:nvSpPr>
              <p:cNvPr id="13" name="文本框 2"/>
              <p:cNvSpPr txBox="1">
                <a:spLocks noChangeArrowheads="1"/>
              </p:cNvSpPr>
              <p:nvPr/>
            </p:nvSpPr>
            <p:spPr bwMode="auto">
              <a:xfrm>
                <a:off x="898403" y="963457"/>
                <a:ext cx="503945" cy="145295"/>
              </a:xfrm>
              <a:prstGeom prst="rect">
                <a:avLst/>
              </a:prstGeom>
              <a:solidFill>
                <a:srgbClr val="FFFFFF"/>
              </a:solidFill>
              <a:ln w="9525">
                <a:noFill/>
                <a:miter lim="800000"/>
              </a:ln>
            </p:spPr>
            <p:txBody>
              <a:bodyPr/>
              <a:lstStyle/>
              <a:p>
                <a:pPr algn="just" eaLnBrk="1" hangingPunct="1">
                  <a:lnSpc>
                    <a:spcPts val="1000"/>
                  </a:lnSpc>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panose="02020603050405020304"/>
                  </a:rPr>
                  <a:t>细胞质</a:t>
                </a:r>
              </a:p>
            </p:txBody>
          </p:sp>
          <p:sp>
            <p:nvSpPr>
              <p:cNvPr id="14" name="文本框 2"/>
              <p:cNvSpPr txBox="1">
                <a:spLocks noChangeArrowheads="1"/>
              </p:cNvSpPr>
              <p:nvPr/>
            </p:nvSpPr>
            <p:spPr bwMode="auto">
              <a:xfrm>
                <a:off x="908455" y="570681"/>
                <a:ext cx="540803" cy="107508"/>
              </a:xfrm>
              <a:prstGeom prst="rect">
                <a:avLst/>
              </a:prstGeom>
              <a:solidFill>
                <a:srgbClr val="FFFFFF"/>
              </a:solidFill>
              <a:ln w="9525">
                <a:noFill/>
                <a:miter lim="800000"/>
              </a:ln>
            </p:spPr>
            <p:txBody>
              <a:bodyPr/>
              <a:lstStyle/>
              <a:p>
                <a:pPr algn="just" eaLnBrk="1" hangingPunct="1">
                  <a:lnSpc>
                    <a:spcPts val="1000"/>
                  </a:lnSpc>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panose="02020603050405020304"/>
                  </a:rPr>
                  <a:t>细胞膜</a:t>
                </a:r>
              </a:p>
            </p:txBody>
          </p:sp>
          <p:sp>
            <p:nvSpPr>
              <p:cNvPr id="15" name="文本框 2"/>
              <p:cNvSpPr txBox="1">
                <a:spLocks noChangeArrowheads="1"/>
              </p:cNvSpPr>
              <p:nvPr/>
            </p:nvSpPr>
            <p:spPr bwMode="auto">
              <a:xfrm>
                <a:off x="906444" y="788890"/>
                <a:ext cx="533431" cy="126135"/>
              </a:xfrm>
              <a:prstGeom prst="rect">
                <a:avLst/>
              </a:prstGeom>
              <a:solidFill>
                <a:srgbClr val="FFFFFF"/>
              </a:solidFill>
              <a:ln w="9525">
                <a:noFill/>
                <a:miter lim="800000"/>
              </a:ln>
            </p:spPr>
            <p:txBody>
              <a:bodyPr/>
              <a:lstStyle/>
              <a:p>
                <a:pPr algn="just" eaLnBrk="1" hangingPunct="1">
                  <a:lnSpc>
                    <a:spcPts val="1000"/>
                  </a:lnSpc>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panose="02020603050405020304"/>
                  </a:rPr>
                  <a:t>细胞核</a:t>
                </a:r>
              </a:p>
            </p:txBody>
          </p:sp>
          <p:sp>
            <p:nvSpPr>
              <p:cNvPr id="16" name="文本框 2"/>
              <p:cNvSpPr txBox="1">
                <a:spLocks noChangeArrowheads="1"/>
              </p:cNvSpPr>
              <p:nvPr/>
            </p:nvSpPr>
            <p:spPr bwMode="auto">
              <a:xfrm>
                <a:off x="498999" y="1447775"/>
                <a:ext cx="229188" cy="343280"/>
              </a:xfrm>
              <a:prstGeom prst="rect">
                <a:avLst/>
              </a:prstGeom>
              <a:solidFill>
                <a:srgbClr val="FFFFFF"/>
              </a:solidFill>
              <a:ln w="9525">
                <a:noFill/>
                <a:miter lim="800000"/>
              </a:ln>
            </p:spPr>
            <p:txBody>
              <a:bodyPr/>
              <a:lstStyle/>
              <a:p>
                <a:pPr algn="just" eaLnBrk="1" hangingPunct="1">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panose="02020603050405020304"/>
                  </a:rPr>
                  <a:t>轴</a:t>
                </a:r>
              </a:p>
              <a:p>
                <a:pPr algn="just" eaLnBrk="1" hangingPunct="1">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panose="02020603050405020304"/>
                  </a:rPr>
                  <a:t>突</a:t>
                </a:r>
              </a:p>
            </p:txBody>
          </p:sp>
          <p:sp>
            <p:nvSpPr>
              <p:cNvPr id="17" name="文本框 2"/>
              <p:cNvSpPr txBox="1">
                <a:spLocks noChangeArrowheads="1"/>
              </p:cNvSpPr>
              <p:nvPr/>
            </p:nvSpPr>
            <p:spPr bwMode="auto">
              <a:xfrm>
                <a:off x="922528" y="1440856"/>
                <a:ext cx="388681" cy="118152"/>
              </a:xfrm>
              <a:prstGeom prst="rect">
                <a:avLst/>
              </a:prstGeom>
              <a:solidFill>
                <a:srgbClr val="FFFFFF"/>
              </a:solidFill>
              <a:ln w="9525">
                <a:noFill/>
                <a:miter lim="800000"/>
              </a:ln>
            </p:spPr>
            <p:txBody>
              <a:bodyPr/>
              <a:lstStyle/>
              <a:p>
                <a:pPr algn="just" eaLnBrk="1" hangingPunct="1">
                  <a:lnSpc>
                    <a:spcPts val="1000"/>
                  </a:lnSpc>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panose="02020603050405020304"/>
                  </a:rPr>
                  <a:t>主支</a:t>
                </a:r>
              </a:p>
            </p:txBody>
          </p:sp>
          <p:sp>
            <p:nvSpPr>
              <p:cNvPr id="18" name="左大括号 17"/>
              <p:cNvSpPr/>
              <p:nvPr/>
            </p:nvSpPr>
            <p:spPr>
              <a:xfrm>
                <a:off x="784479" y="1257241"/>
                <a:ext cx="121965" cy="609921"/>
              </a:xfrm>
              <a:prstGeom prst="leftBrace">
                <a:avLst/>
              </a:prstGeom>
              <a:ln w="9525">
                <a:solidFill>
                  <a:srgbClr val="0000CC"/>
                </a:solidFill>
              </a:ln>
            </p:spPr>
            <p:style>
              <a:lnRef idx="1">
                <a:schemeClr val="accent1"/>
              </a:lnRef>
              <a:fillRef idx="0">
                <a:schemeClr val="accent1"/>
              </a:fillRef>
              <a:effectRef idx="0">
                <a:schemeClr val="accent1"/>
              </a:effectRef>
              <a:fontRef idx="minor">
                <a:schemeClr val="tx1"/>
              </a:fontRef>
            </p:style>
            <p:txBody>
              <a:bodyPr anchor="ctr"/>
              <a:lstStyle/>
              <a:p>
                <a:pPr eaLnBrk="1" hangingPunct="1">
                  <a:buFont typeface="Arial" panose="020B0604020202020204" pitchFamily="34" charset="0"/>
                  <a:buNone/>
                  <a:defRPr/>
                </a:pPr>
                <a:endParaRPr lang="zh-CN" altLang="en-US">
                  <a:latin typeface="黑体" panose="02010609060101010101" pitchFamily="49" charset="-122"/>
                  <a:ea typeface="黑体" panose="02010609060101010101" pitchFamily="49" charset="-122"/>
                </a:endParaRPr>
              </a:p>
            </p:txBody>
          </p:sp>
          <p:sp>
            <p:nvSpPr>
              <p:cNvPr id="19" name="文本框 2"/>
              <p:cNvSpPr txBox="1">
                <a:spLocks noChangeArrowheads="1"/>
              </p:cNvSpPr>
              <p:nvPr/>
            </p:nvSpPr>
            <p:spPr bwMode="auto">
              <a:xfrm>
                <a:off x="898403" y="1587216"/>
                <a:ext cx="731793" cy="117620"/>
              </a:xfrm>
              <a:prstGeom prst="rect">
                <a:avLst/>
              </a:prstGeom>
              <a:solidFill>
                <a:srgbClr val="FFFFFF"/>
              </a:solidFill>
              <a:ln w="9525">
                <a:noFill/>
                <a:miter lim="800000"/>
              </a:ln>
            </p:spPr>
            <p:txBody>
              <a:bodyPr/>
              <a:lstStyle/>
              <a:p>
                <a:pPr algn="just" eaLnBrk="1" hangingPunct="1">
                  <a:lnSpc>
                    <a:spcPts val="1000"/>
                  </a:lnSpc>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panose="02020603050405020304"/>
                  </a:rPr>
                  <a:t>轴突末梢</a:t>
                </a:r>
              </a:p>
            </p:txBody>
          </p:sp>
          <p:sp>
            <p:nvSpPr>
              <p:cNvPr id="20" name="文本框 2"/>
              <p:cNvSpPr txBox="1">
                <a:spLocks noChangeArrowheads="1"/>
              </p:cNvSpPr>
              <p:nvPr/>
            </p:nvSpPr>
            <p:spPr bwMode="auto">
              <a:xfrm>
                <a:off x="914486" y="1801167"/>
                <a:ext cx="365896" cy="111233"/>
              </a:xfrm>
              <a:prstGeom prst="rect">
                <a:avLst/>
              </a:prstGeom>
              <a:solidFill>
                <a:srgbClr val="FFFFFF"/>
              </a:solidFill>
              <a:ln w="9525">
                <a:noFill/>
                <a:miter lim="800000"/>
              </a:ln>
            </p:spPr>
            <p:txBody>
              <a:bodyPr/>
              <a:lstStyle/>
              <a:p>
                <a:pPr algn="just" eaLnBrk="1" hangingPunct="1">
                  <a:lnSpc>
                    <a:spcPts val="1000"/>
                  </a:lnSpc>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panose="02020603050405020304"/>
                  </a:rPr>
                  <a:t>突触</a:t>
                </a:r>
              </a:p>
            </p:txBody>
          </p:sp>
          <p:cxnSp>
            <p:nvCxnSpPr>
              <p:cNvPr id="21" name="直接连接符 20"/>
              <p:cNvCxnSpPr/>
              <p:nvPr/>
            </p:nvCxnSpPr>
            <p:spPr>
              <a:xfrm flipV="1">
                <a:off x="1295126" y="1074690"/>
                <a:ext cx="1027995" cy="373085"/>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311209" y="521717"/>
                <a:ext cx="701637" cy="78768"/>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311209" y="495106"/>
                <a:ext cx="738494" cy="307089"/>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1317240" y="548860"/>
                <a:ext cx="816230" cy="413533"/>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708753" y="320539"/>
                <a:ext cx="1568797" cy="53222"/>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384254" y="1645760"/>
                <a:ext cx="855099" cy="175632"/>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241514" y="1821392"/>
                <a:ext cx="1127846" cy="91009"/>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708753" y="190678"/>
                <a:ext cx="1141919" cy="152746"/>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sp>
            <p:nvSpPr>
              <p:cNvPr id="30" name="文本框 2"/>
              <p:cNvSpPr txBox="1">
                <a:spLocks noChangeArrowheads="1"/>
              </p:cNvSpPr>
              <p:nvPr/>
            </p:nvSpPr>
            <p:spPr bwMode="auto">
              <a:xfrm>
                <a:off x="913816" y="1249790"/>
                <a:ext cx="388681" cy="117620"/>
              </a:xfrm>
              <a:prstGeom prst="rect">
                <a:avLst/>
              </a:prstGeom>
              <a:solidFill>
                <a:srgbClr val="FFFFFF"/>
              </a:solidFill>
              <a:ln w="9525">
                <a:noFill/>
                <a:miter lim="800000"/>
              </a:ln>
            </p:spPr>
            <p:txBody>
              <a:bodyPr/>
              <a:lstStyle/>
              <a:p>
                <a:pPr algn="just" eaLnBrk="1" hangingPunct="1">
                  <a:lnSpc>
                    <a:spcPts val="1000"/>
                  </a:lnSpc>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panose="02020603050405020304"/>
                  </a:rPr>
                  <a:t>始段</a:t>
                </a:r>
              </a:p>
            </p:txBody>
          </p:sp>
          <p:cxnSp>
            <p:nvCxnSpPr>
              <p:cNvPr id="31" name="直接连接符 30"/>
              <p:cNvCxnSpPr/>
              <p:nvPr/>
            </p:nvCxnSpPr>
            <p:spPr>
              <a:xfrm flipV="1">
                <a:off x="1234143" y="678189"/>
                <a:ext cx="1005210" cy="579052"/>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grpSp>
      </p:grpSp>
      <p:pic>
        <p:nvPicPr>
          <p:cNvPr id="91139" name="图片 34"/>
          <p:cNvPicPr>
            <a:picLocks noChangeAspect="1" noChangeArrowheads="1"/>
          </p:cNvPicPr>
          <p:nvPr/>
        </p:nvPicPr>
        <p:blipFill>
          <a:blip r:embed="rId3"/>
          <a:srcRect/>
          <a:stretch>
            <a:fillRect/>
          </a:stretch>
        </p:blipFill>
        <p:spPr bwMode="auto">
          <a:xfrm>
            <a:off x="579438" y="920750"/>
            <a:ext cx="45593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0" name="矩形 2"/>
          <p:cNvSpPr>
            <a:spLocks noChangeArrowheads="1"/>
          </p:cNvSpPr>
          <p:nvPr/>
        </p:nvSpPr>
        <p:spPr bwMode="auto">
          <a:xfrm>
            <a:off x="4470400" y="7938"/>
            <a:ext cx="3005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latin typeface="黑体" panose="02010609060101010101" pitchFamily="49" charset="-122"/>
                <a:ea typeface="黑体" panose="02010609060101010101" pitchFamily="49" charset="-122"/>
              </a:rPr>
              <a:t>生物神经元</a:t>
            </a:r>
            <a:endParaRPr lang="zh-TW" altLang="en-US" sz="4400">
              <a:latin typeface="黑体" panose="02010609060101010101" pitchFamily="49" charset="-122"/>
              <a:ea typeface="黑体" panose="02010609060101010101" pitchFamily="49" charset="-122"/>
            </a:endParaRPr>
          </a:p>
        </p:txBody>
      </p:sp>
      <p:sp>
        <p:nvSpPr>
          <p:cNvPr id="37" name="文本框 481"/>
          <p:cNvSpPr txBox="1"/>
          <p:nvPr/>
        </p:nvSpPr>
        <p:spPr bwMode="auto">
          <a:xfrm>
            <a:off x="7513638" y="6397625"/>
            <a:ext cx="2576512" cy="46037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eaLnBrk="1" hangingPunct="1">
              <a:spcAft>
                <a:spcPts val="0"/>
              </a:spcAft>
              <a:buFont typeface="Arial" panose="020B0604020202020204" pitchFamily="34" charset="0"/>
              <a:buNone/>
              <a:defRPr/>
            </a:pPr>
            <a:r>
              <a:rPr lang="zh-CN" b="1" kern="100" dirty="0">
                <a:solidFill>
                  <a:schemeClr val="tx1"/>
                </a:solidFill>
                <a:latin typeface="黑体" panose="02010609060101010101" pitchFamily="49" charset="-122"/>
                <a:ea typeface="黑体" panose="02010609060101010101" pitchFamily="49" charset="-122"/>
                <a:cs typeface="Times New Roman" panose="02020603050405020304"/>
              </a:rPr>
              <a:t>人脑神经元的基本结构</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a:extLst>
              <a:ext uri="{FF2B5EF4-FFF2-40B4-BE49-F238E27FC236}">
                <a16:creationId xmlns:a16="http://schemas.microsoft.com/office/drawing/2014/main" id="{427955A8-2D3B-982B-BCEB-7E94501A1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0" y="0"/>
            <a:ext cx="1168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Object 12"/>
          <p:cNvGraphicFramePr>
            <a:graphicFrameLocks noChangeAspect="1"/>
          </p:cNvGraphicFramePr>
          <p:nvPr/>
        </p:nvGraphicFramePr>
        <p:xfrm>
          <a:off x="7640638" y="2667000"/>
          <a:ext cx="3754437" cy="390525"/>
        </p:xfrm>
        <a:graphic>
          <a:graphicData uri="http://schemas.openxmlformats.org/presentationml/2006/ole">
            <mc:AlternateContent xmlns:mc="http://schemas.openxmlformats.org/markup-compatibility/2006">
              <mc:Choice xmlns:v="urn:schemas-microsoft-com:vml" Requires="v">
                <p:oleObj name="Equation" r:id="rId3" imgW="2184400" imgH="228600" progId="Equation.DSMT4">
                  <p:embed/>
                </p:oleObj>
              </mc:Choice>
              <mc:Fallback>
                <p:oleObj name="Equation" r:id="rId3" imgW="2184400" imgH="228600"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0638" y="2667000"/>
                        <a:ext cx="3754437"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矩形 25"/>
          <p:cNvSpPr/>
          <p:nvPr/>
        </p:nvSpPr>
        <p:spPr>
          <a:xfrm>
            <a:off x="6181725" y="2320925"/>
            <a:ext cx="622300" cy="26670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cxnSp>
        <p:nvCxnSpPr>
          <p:cNvPr id="36" name="直線單箭頭接點 35"/>
          <p:cNvCxnSpPr/>
          <p:nvPr/>
        </p:nvCxnSpPr>
        <p:spPr>
          <a:xfrm flipV="1">
            <a:off x="9767888" y="3824288"/>
            <a:ext cx="80327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7842250" y="4845050"/>
            <a:ext cx="596900" cy="584200"/>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sp>
        <p:nvSpPr>
          <p:cNvPr id="5" name="矩形 4"/>
          <p:cNvSpPr/>
          <p:nvPr/>
        </p:nvSpPr>
        <p:spPr>
          <a:xfrm>
            <a:off x="5167313" y="2233613"/>
            <a:ext cx="596900" cy="3182937"/>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cxnSp>
        <p:nvCxnSpPr>
          <p:cNvPr id="6" name="直線單箭頭接點 5"/>
          <p:cNvCxnSpPr>
            <a:stCxn id="18" idx="3"/>
            <a:endCxn id="22" idx="1"/>
          </p:cNvCxnSpPr>
          <p:nvPr/>
        </p:nvCxnSpPr>
        <p:spPr>
          <a:xfrm flipV="1">
            <a:off x="5756275" y="3833813"/>
            <a:ext cx="2146300" cy="12541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橢圓 6"/>
          <p:cNvSpPr/>
          <p:nvPr/>
        </p:nvSpPr>
        <p:spPr>
          <a:xfrm>
            <a:off x="9056688" y="3325813"/>
            <a:ext cx="941387" cy="941387"/>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buFont typeface="Arial" panose="020B0604020202020204" pitchFamily="34" charset="0"/>
              <a:buNone/>
              <a:defRPr/>
            </a:pPr>
            <a:endParaRPr lang="zh-TW" altLang="en-US" sz="2400" dirty="0">
              <a:latin typeface="Comic Sans MS" panose="030F0702030302020204" pitchFamily="66" charset="0"/>
              <a:ea typeface="黑体" panose="02010609060101010101" pitchFamily="49" charset="-122"/>
            </a:endParaRPr>
          </a:p>
        </p:txBody>
      </p:sp>
      <p:graphicFrame>
        <p:nvGraphicFramePr>
          <p:cNvPr id="8" name="Object 12"/>
          <p:cNvGraphicFramePr>
            <a:graphicFrameLocks noChangeAspect="1"/>
          </p:cNvGraphicFramePr>
          <p:nvPr/>
        </p:nvGraphicFramePr>
        <p:xfrm>
          <a:off x="8585200" y="3436938"/>
          <a:ext cx="352425" cy="350837"/>
        </p:xfrm>
        <a:graphic>
          <a:graphicData uri="http://schemas.openxmlformats.org/presentationml/2006/ole">
            <mc:AlternateContent xmlns:mc="http://schemas.openxmlformats.org/markup-compatibility/2006">
              <mc:Choice xmlns:v="urn:schemas-microsoft-com:vml" Requires="v">
                <p:oleObj name="方程式" r:id="rId5" imgW="127000" imgH="127000" progId="Equation.3">
                  <p:embed/>
                </p:oleObj>
              </mc:Choice>
              <mc:Fallback>
                <p:oleObj name="方程式" r:id="rId5" imgW="127000" imgH="1270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5200" y="3436938"/>
                        <a:ext cx="35242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2"/>
          <p:cNvGraphicFramePr>
            <a:graphicFrameLocks noChangeAspect="1"/>
          </p:cNvGraphicFramePr>
          <p:nvPr/>
        </p:nvGraphicFramePr>
        <p:xfrm>
          <a:off x="6210300" y="2341563"/>
          <a:ext cx="493713" cy="595312"/>
        </p:xfrm>
        <a:graphic>
          <a:graphicData uri="http://schemas.openxmlformats.org/presentationml/2006/ole">
            <mc:AlternateContent xmlns:mc="http://schemas.openxmlformats.org/markup-compatibility/2006">
              <mc:Choice xmlns:v="urn:schemas-microsoft-com:vml" Requires="v">
                <p:oleObj name="方程式" r:id="rId7" imgW="177800" imgH="215900" progId="Equation.3">
                  <p:embed/>
                </p:oleObj>
              </mc:Choice>
              <mc:Fallback>
                <p:oleObj name="方程式" r:id="rId7" imgW="177800" imgH="2159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0300" y="2341563"/>
                        <a:ext cx="4937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2"/>
          <p:cNvGraphicFramePr>
            <a:graphicFrameLocks noChangeAspect="1"/>
          </p:cNvGraphicFramePr>
          <p:nvPr/>
        </p:nvGraphicFramePr>
        <p:xfrm>
          <a:off x="6215063" y="3251200"/>
          <a:ext cx="563562" cy="630238"/>
        </p:xfrm>
        <a:graphic>
          <a:graphicData uri="http://schemas.openxmlformats.org/presentationml/2006/ole">
            <mc:AlternateContent xmlns:mc="http://schemas.openxmlformats.org/markup-compatibility/2006">
              <mc:Choice xmlns:v="urn:schemas-microsoft-com:vml" Requires="v">
                <p:oleObj name="方程式" r:id="rId9" imgW="203200" imgH="228600" progId="Equation.3">
                  <p:embed/>
                </p:oleObj>
              </mc:Choice>
              <mc:Fallback>
                <p:oleObj name="方程式" r:id="rId9" imgW="203200" imgH="22860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5063" y="3251200"/>
                        <a:ext cx="563562"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nvGraphicFramePr>
        <p:xfrm>
          <a:off x="6230938" y="4303713"/>
          <a:ext cx="598487" cy="595312"/>
        </p:xfrm>
        <a:graphic>
          <a:graphicData uri="http://schemas.openxmlformats.org/presentationml/2006/ole">
            <mc:AlternateContent xmlns:mc="http://schemas.openxmlformats.org/markup-compatibility/2006">
              <mc:Choice xmlns:v="urn:schemas-microsoft-com:vml" Requires="v">
                <p:oleObj name="方程式" r:id="rId11" imgW="215900" imgH="215900" progId="Equation.3">
                  <p:embed/>
                </p:oleObj>
              </mc:Choice>
              <mc:Fallback>
                <p:oleObj name="方程式" r:id="rId11" imgW="215900" imgH="215900"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30938" y="4303713"/>
                        <a:ext cx="598487"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5" name="直線單箭頭接點 11"/>
          <p:cNvCxnSpPr/>
          <p:nvPr/>
        </p:nvCxnSpPr>
        <p:spPr>
          <a:xfrm flipV="1">
            <a:off x="8243888" y="3803650"/>
            <a:ext cx="80486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2"/>
          <p:cNvCxnSpPr>
            <a:stCxn id="5" idx="3"/>
            <a:endCxn id="22" idx="1"/>
          </p:cNvCxnSpPr>
          <p:nvPr/>
        </p:nvCxnSpPr>
        <p:spPr>
          <a:xfrm>
            <a:off x="5764213" y="3825875"/>
            <a:ext cx="2138362" cy="79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3"/>
          <p:cNvCxnSpPr>
            <a:endCxn id="22" idx="1"/>
          </p:cNvCxnSpPr>
          <p:nvPr/>
        </p:nvCxnSpPr>
        <p:spPr>
          <a:xfrm>
            <a:off x="5764213" y="2549525"/>
            <a:ext cx="2138362" cy="12842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4"/>
          <p:cNvSpPr txBox="1">
            <a:spLocks noChangeArrowheads="1"/>
          </p:cNvSpPr>
          <p:nvPr/>
        </p:nvSpPr>
        <p:spPr bwMode="auto">
          <a:xfrm rot="5400000">
            <a:off x="5160963" y="4213225"/>
            <a:ext cx="768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800">
                <a:latin typeface="Comic Sans MS" panose="030F0702030302020204" pitchFamily="66" charset="0"/>
                <a:ea typeface="黑体" panose="02010609060101010101" pitchFamily="49" charset="-122"/>
              </a:rPr>
              <a:t>…</a:t>
            </a:r>
            <a:endParaRPr lang="zh-TW" altLang="en-US" sz="2800">
              <a:latin typeface="Comic Sans MS" panose="030F0702030302020204" pitchFamily="66" charset="0"/>
              <a:ea typeface="黑体" panose="02010609060101010101" pitchFamily="49" charset="-122"/>
            </a:endParaRPr>
          </a:p>
        </p:txBody>
      </p:sp>
      <p:graphicFrame>
        <p:nvGraphicFramePr>
          <p:cNvPr id="19" name="Object 12"/>
          <p:cNvGraphicFramePr>
            <a:graphicFrameLocks noChangeAspect="1"/>
          </p:cNvGraphicFramePr>
          <p:nvPr/>
        </p:nvGraphicFramePr>
        <p:xfrm>
          <a:off x="5249863" y="2190750"/>
          <a:ext cx="495300" cy="630238"/>
        </p:xfrm>
        <a:graphic>
          <a:graphicData uri="http://schemas.openxmlformats.org/presentationml/2006/ole">
            <mc:AlternateContent xmlns:mc="http://schemas.openxmlformats.org/markup-compatibility/2006">
              <mc:Choice xmlns:v="urn:schemas-microsoft-com:vml" Requires="v">
                <p:oleObj name="方程式" r:id="rId13" imgW="177800" imgH="228600" progId="Equation.3">
                  <p:embed/>
                </p:oleObj>
              </mc:Choice>
              <mc:Fallback>
                <p:oleObj name="方程式" r:id="rId13" imgW="177800" imgH="22860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49863" y="2190750"/>
                        <a:ext cx="4953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12"/>
          <p:cNvGraphicFramePr>
            <a:graphicFrameLocks noChangeAspect="1"/>
          </p:cNvGraphicFramePr>
          <p:nvPr/>
        </p:nvGraphicFramePr>
        <p:xfrm>
          <a:off x="5249863" y="3406775"/>
          <a:ext cx="495300" cy="665163"/>
        </p:xfrm>
        <a:graphic>
          <a:graphicData uri="http://schemas.openxmlformats.org/presentationml/2006/ole">
            <mc:AlternateContent xmlns:mc="http://schemas.openxmlformats.org/markup-compatibility/2006">
              <mc:Choice xmlns:v="urn:schemas-microsoft-com:vml" Requires="v">
                <p:oleObj name="方程式" r:id="rId15" imgW="177800" imgH="241300" progId="Equation.3">
                  <p:embed/>
                </p:oleObj>
              </mc:Choice>
              <mc:Fallback>
                <p:oleObj name="方程式" r:id="rId15" imgW="177800" imgH="241300" progId="Equation.3">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49863" y="3406775"/>
                        <a:ext cx="4953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12"/>
          <p:cNvGraphicFramePr>
            <a:graphicFrameLocks noChangeAspect="1"/>
          </p:cNvGraphicFramePr>
          <p:nvPr/>
        </p:nvGraphicFramePr>
        <p:xfrm>
          <a:off x="5222875" y="4772025"/>
          <a:ext cx="533400" cy="630238"/>
        </p:xfrm>
        <a:graphic>
          <a:graphicData uri="http://schemas.openxmlformats.org/presentationml/2006/ole">
            <mc:AlternateContent xmlns:mc="http://schemas.openxmlformats.org/markup-compatibility/2006">
              <mc:Choice xmlns:v="urn:schemas-microsoft-com:vml" Requires="v">
                <p:oleObj name="方程式" r:id="rId17" imgW="190500" imgH="228600" progId="Equation.3">
                  <p:embed/>
                </p:oleObj>
              </mc:Choice>
              <mc:Fallback>
                <p:oleObj name="方程式" r:id="rId17" imgW="190500" imgH="228600" progId="Equation.3">
                  <p:embed/>
                  <p:pic>
                    <p:nvPicPr>
                      <p:cNvPr id="0"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22875" y="4772025"/>
                        <a:ext cx="5334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5" name="群組 20"/>
          <p:cNvGrpSpPr/>
          <p:nvPr/>
        </p:nvGrpSpPr>
        <p:grpSpPr bwMode="auto">
          <a:xfrm>
            <a:off x="7902575" y="3575050"/>
            <a:ext cx="520700" cy="519113"/>
            <a:chOff x="3342651" y="3507082"/>
            <a:chExt cx="520319" cy="520319"/>
          </a:xfrm>
        </p:grpSpPr>
        <p:sp>
          <p:nvSpPr>
            <p:cNvPr id="27" name="矩形 26"/>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graphicFrame>
          <p:nvGraphicFramePr>
            <p:cNvPr id="92195"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19" imgW="139700" imgH="139700" progId="Equation.3">
                    <p:embed/>
                  </p:oleObj>
                </mc:Choice>
                <mc:Fallback>
                  <p:oleObj name="方程式" r:id="rId19" imgW="139700" imgH="139700" progId="Equation.3">
                    <p:embed/>
                    <p:pic>
                      <p:nvPicPr>
                        <p:cNvPr id="0"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35128" y="3545009"/>
                          <a:ext cx="3857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9" name="Object 12"/>
          <p:cNvGraphicFramePr>
            <a:graphicFrameLocks noChangeAspect="1"/>
          </p:cNvGraphicFramePr>
          <p:nvPr/>
        </p:nvGraphicFramePr>
        <p:xfrm>
          <a:off x="7959725" y="4927600"/>
          <a:ext cx="354013" cy="488950"/>
        </p:xfrm>
        <a:graphic>
          <a:graphicData uri="http://schemas.openxmlformats.org/presentationml/2006/ole">
            <mc:AlternateContent xmlns:mc="http://schemas.openxmlformats.org/markup-compatibility/2006">
              <mc:Choice xmlns:v="urn:schemas-microsoft-com:vml" Requires="v">
                <p:oleObj name="方程式" r:id="rId21" imgW="127000" imgH="177165" progId="Equation.3">
                  <p:embed/>
                </p:oleObj>
              </mc:Choice>
              <mc:Fallback>
                <p:oleObj name="方程式" r:id="rId21" imgW="127000" imgH="177165" progId="Equation.3">
                  <p:embed/>
                  <p:pic>
                    <p:nvPicPr>
                      <p:cNvPr id="0" name="Object 1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59725" y="4927600"/>
                        <a:ext cx="3540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1" name="直線單箭頭接點 24"/>
          <p:cNvCxnSpPr/>
          <p:nvPr/>
        </p:nvCxnSpPr>
        <p:spPr>
          <a:xfrm flipV="1">
            <a:off x="8153400" y="4105275"/>
            <a:ext cx="0" cy="75406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Object 12"/>
          <p:cNvGraphicFramePr>
            <a:graphicFrameLocks noChangeAspect="1"/>
          </p:cNvGraphicFramePr>
          <p:nvPr/>
        </p:nvGraphicFramePr>
        <p:xfrm>
          <a:off x="9123363" y="3521075"/>
          <a:ext cx="787400" cy="533400"/>
        </p:xfrm>
        <a:graphic>
          <a:graphicData uri="http://schemas.openxmlformats.org/presentationml/2006/ole">
            <mc:AlternateContent xmlns:mc="http://schemas.openxmlformats.org/markup-compatibility/2006">
              <mc:Choice xmlns:v="urn:schemas-microsoft-com:vml" Requires="v">
                <p:oleObj name="方程式" r:id="rId23" imgW="316865" imgH="215900" progId="Equation.3">
                  <p:embed/>
                </p:oleObj>
              </mc:Choice>
              <mc:Fallback>
                <p:oleObj name="方程式" r:id="rId23" imgW="316865" imgH="215900" progId="Equation.3">
                  <p:embed/>
                  <p:pic>
                    <p:nvPicPr>
                      <p:cNvPr id="0" name="Object 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123363" y="3521075"/>
                        <a:ext cx="787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文字方塊 33"/>
          <p:cNvSpPr txBox="1">
            <a:spLocks noChangeArrowheads="1"/>
          </p:cNvSpPr>
          <p:nvPr/>
        </p:nvSpPr>
        <p:spPr bwMode="auto">
          <a:xfrm>
            <a:off x="8407400" y="4987925"/>
            <a:ext cx="1044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solidFill>
                  <a:srgbClr val="0000FF"/>
                </a:solidFill>
                <a:latin typeface="Comic Sans MS" panose="030F0702030302020204" pitchFamily="66" charset="0"/>
                <a:ea typeface="黑体" panose="02010609060101010101" pitchFamily="49" charset="-122"/>
              </a:rPr>
              <a:t>偏置</a:t>
            </a:r>
            <a:endParaRPr lang="zh-TW" altLang="en-US" sz="2800" b="1">
              <a:solidFill>
                <a:srgbClr val="0000FF"/>
              </a:solidFill>
              <a:latin typeface="Comic Sans MS" panose="030F0702030302020204" pitchFamily="66" charset="0"/>
              <a:ea typeface="黑体" panose="02010609060101010101" pitchFamily="49" charset="-122"/>
            </a:endParaRPr>
          </a:p>
        </p:txBody>
      </p:sp>
      <p:graphicFrame>
        <p:nvGraphicFramePr>
          <p:cNvPr id="37" name="Object 12"/>
          <p:cNvGraphicFramePr>
            <a:graphicFrameLocks noChangeAspect="1"/>
          </p:cNvGraphicFramePr>
          <p:nvPr/>
        </p:nvGraphicFramePr>
        <p:xfrm>
          <a:off x="10633075" y="3614738"/>
          <a:ext cx="352425" cy="385762"/>
        </p:xfrm>
        <a:graphic>
          <a:graphicData uri="http://schemas.openxmlformats.org/presentationml/2006/ole">
            <mc:AlternateContent xmlns:mc="http://schemas.openxmlformats.org/markup-compatibility/2006">
              <mc:Choice xmlns:v="urn:schemas-microsoft-com:vml" Requires="v">
                <p:oleObj name="方程式" r:id="rId25" imgW="127000" imgH="139700" progId="Equation.3">
                  <p:embed/>
                </p:oleObj>
              </mc:Choice>
              <mc:Fallback>
                <p:oleObj name="方程式" r:id="rId25" imgW="127000" imgH="139700" progId="Equation.3">
                  <p:embed/>
                  <p:pic>
                    <p:nvPicPr>
                      <p:cNvPr id="0" name="Object 1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33075" y="3614738"/>
                        <a:ext cx="35242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 name="文字方塊 38"/>
          <p:cNvSpPr txBox="1">
            <a:spLocks noChangeArrowheads="1"/>
          </p:cNvSpPr>
          <p:nvPr/>
        </p:nvSpPr>
        <p:spPr bwMode="auto">
          <a:xfrm>
            <a:off x="5937250" y="4987925"/>
            <a:ext cx="1185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solidFill>
                  <a:srgbClr val="0000FF"/>
                </a:solidFill>
                <a:latin typeface="Comic Sans MS" panose="030F0702030302020204" pitchFamily="66" charset="0"/>
                <a:ea typeface="黑体" panose="02010609060101010101" pitchFamily="49" charset="-122"/>
              </a:rPr>
              <a:t>权值</a:t>
            </a:r>
            <a:endParaRPr lang="zh-TW" altLang="en-US" sz="2800" b="1">
              <a:solidFill>
                <a:srgbClr val="0000FF"/>
              </a:solidFill>
              <a:latin typeface="Comic Sans MS" panose="030F0702030302020204" pitchFamily="66" charset="0"/>
              <a:ea typeface="黑体" panose="02010609060101010101" pitchFamily="49" charset="-122"/>
            </a:endParaRPr>
          </a:p>
        </p:txBody>
      </p:sp>
      <p:sp>
        <p:nvSpPr>
          <p:cNvPr id="41" name="文字方塊 40"/>
          <p:cNvSpPr txBox="1">
            <a:spLocks noChangeArrowheads="1"/>
          </p:cNvSpPr>
          <p:nvPr/>
        </p:nvSpPr>
        <p:spPr bwMode="auto">
          <a:xfrm rot="5400000">
            <a:off x="5153025" y="2889250"/>
            <a:ext cx="7699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800">
                <a:latin typeface="Comic Sans MS" panose="030F0702030302020204" pitchFamily="66" charset="0"/>
                <a:ea typeface="黑体" panose="02010609060101010101" pitchFamily="49" charset="-122"/>
              </a:rPr>
              <a:t>…</a:t>
            </a:r>
            <a:endParaRPr lang="zh-TW" altLang="en-US" sz="2800">
              <a:latin typeface="Comic Sans MS" panose="030F0702030302020204" pitchFamily="66" charset="0"/>
              <a:ea typeface="黑体" panose="02010609060101010101" pitchFamily="49" charset="-122"/>
            </a:endParaRPr>
          </a:p>
        </p:txBody>
      </p:sp>
      <p:sp>
        <p:nvSpPr>
          <p:cNvPr id="42" name="文字方塊 41"/>
          <p:cNvSpPr txBox="1">
            <a:spLocks noChangeArrowheads="1"/>
          </p:cNvSpPr>
          <p:nvPr/>
        </p:nvSpPr>
        <p:spPr bwMode="auto">
          <a:xfrm rot="5400000">
            <a:off x="6186488" y="3946525"/>
            <a:ext cx="768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800">
                <a:latin typeface="Comic Sans MS" panose="030F0702030302020204" pitchFamily="66" charset="0"/>
                <a:ea typeface="黑体" panose="02010609060101010101" pitchFamily="49" charset="-122"/>
              </a:rPr>
              <a:t>…</a:t>
            </a:r>
            <a:endParaRPr lang="zh-TW" altLang="en-US" sz="2800">
              <a:latin typeface="Comic Sans MS" panose="030F0702030302020204" pitchFamily="66" charset="0"/>
              <a:ea typeface="黑体" panose="02010609060101010101" pitchFamily="49" charset="-122"/>
            </a:endParaRPr>
          </a:p>
        </p:txBody>
      </p:sp>
      <p:sp>
        <p:nvSpPr>
          <p:cNvPr id="43" name="文字方塊 42"/>
          <p:cNvSpPr txBox="1">
            <a:spLocks noChangeArrowheads="1"/>
          </p:cNvSpPr>
          <p:nvPr/>
        </p:nvSpPr>
        <p:spPr bwMode="auto">
          <a:xfrm rot="5400000">
            <a:off x="6178550" y="2971800"/>
            <a:ext cx="7699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800">
                <a:latin typeface="Comic Sans MS" panose="030F0702030302020204" pitchFamily="66" charset="0"/>
                <a:ea typeface="黑体" panose="02010609060101010101" pitchFamily="49" charset="-122"/>
              </a:rPr>
              <a:t>…</a:t>
            </a:r>
            <a:endParaRPr lang="zh-TW" altLang="en-US" sz="2800">
              <a:latin typeface="Comic Sans MS" panose="030F0702030302020204" pitchFamily="66" charset="0"/>
              <a:ea typeface="黑体" panose="02010609060101010101" pitchFamily="49" charset="-122"/>
            </a:endParaRPr>
          </a:p>
        </p:txBody>
      </p:sp>
      <p:sp>
        <p:nvSpPr>
          <p:cNvPr id="40" name="文字方塊 18"/>
          <p:cNvSpPr txBox="1"/>
          <p:nvPr/>
        </p:nvSpPr>
        <p:spPr>
          <a:xfrm>
            <a:off x="6308725" y="1236663"/>
            <a:ext cx="4592638" cy="646112"/>
          </a:xfrm>
          <a:prstGeom prst="rect">
            <a:avLst/>
          </a:prstGeom>
        </p:spPr>
        <p:style>
          <a:lnRef idx="2">
            <a:schemeClr val="dk1">
              <a:shade val="15000"/>
            </a:schemeClr>
          </a:lnRef>
          <a:fillRef idx="1">
            <a:schemeClr val="dk1"/>
          </a:fillRef>
          <a:effectRef idx="0">
            <a:schemeClr val="dk1"/>
          </a:effectRef>
          <a:fontRef idx="minor">
            <a:schemeClr val="lt1"/>
          </a:fontRef>
        </p:style>
        <p:txBody>
          <a:bodyPr>
            <a:spAutoFit/>
          </a:bodyPr>
          <a:lstStyle/>
          <a:p>
            <a:pPr algn="ctr" eaLnBrk="1" hangingPunct="1">
              <a:buFont typeface="Arial" panose="020B0604020202020204" pitchFamily="34" charset="0"/>
              <a:buNone/>
              <a:defRPr/>
            </a:pPr>
            <a:r>
              <a:rPr lang="zh-CN" altLang="en-US" sz="3600" b="1" dirty="0">
                <a:solidFill>
                  <a:schemeClr val="bg1"/>
                </a:solidFill>
                <a:latin typeface="Comic Sans MS" panose="030F0702030302020204" pitchFamily="66" charset="0"/>
                <a:ea typeface="黑体" panose="02010609060101010101" pitchFamily="49" charset="-122"/>
              </a:rPr>
              <a:t>一个简单的计算式</a:t>
            </a:r>
            <a:endParaRPr lang="zh-TW" altLang="en-US" sz="3600" b="1" dirty="0">
              <a:solidFill>
                <a:schemeClr val="bg1"/>
              </a:solidFill>
              <a:latin typeface="Comic Sans MS" panose="030F0702030302020204" pitchFamily="66" charset="0"/>
              <a:ea typeface="黑体" panose="02010609060101010101" pitchFamily="49" charset="-122"/>
            </a:endParaRPr>
          </a:p>
        </p:txBody>
      </p:sp>
      <p:sp>
        <p:nvSpPr>
          <p:cNvPr id="44" name="文字方塊 43"/>
          <p:cNvSpPr txBox="1">
            <a:spLocks noChangeArrowheads="1"/>
          </p:cNvSpPr>
          <p:nvPr/>
        </p:nvSpPr>
        <p:spPr bwMode="auto">
          <a:xfrm>
            <a:off x="8580438" y="4211638"/>
            <a:ext cx="1893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solidFill>
                  <a:srgbClr val="0000FF"/>
                </a:solidFill>
                <a:latin typeface="Comic Sans MS" panose="030F0702030302020204" pitchFamily="66" charset="0"/>
                <a:ea typeface="黑体" panose="02010609060101010101" pitchFamily="49" charset="-122"/>
              </a:rPr>
              <a:t>激活函数</a:t>
            </a:r>
            <a:endParaRPr lang="zh-TW" altLang="en-US" sz="2800" b="1">
              <a:solidFill>
                <a:srgbClr val="0000FF"/>
              </a:solidFill>
              <a:latin typeface="Comic Sans MS" panose="030F0702030302020204" pitchFamily="66" charset="0"/>
              <a:ea typeface="黑体" panose="02010609060101010101" pitchFamily="49" charset="-122"/>
            </a:endParaRPr>
          </a:p>
        </p:txBody>
      </p:sp>
      <p:pic>
        <p:nvPicPr>
          <p:cNvPr id="92192" name="图片 19"/>
          <p:cNvPicPr>
            <a:picLocks noChangeAspect="1" noChangeArrowheads="1"/>
          </p:cNvPicPr>
          <p:nvPr/>
        </p:nvPicPr>
        <p:blipFill>
          <a:blip r:embed="rId27"/>
          <a:srcRect/>
          <a:stretch>
            <a:fillRect/>
          </a:stretch>
        </p:blipFill>
        <p:spPr bwMode="auto">
          <a:xfrm>
            <a:off x="152400" y="979488"/>
            <a:ext cx="4149725"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3" name="矩形 2"/>
          <p:cNvSpPr>
            <a:spLocks noChangeArrowheads="1"/>
          </p:cNvSpPr>
          <p:nvPr/>
        </p:nvSpPr>
        <p:spPr bwMode="auto">
          <a:xfrm>
            <a:off x="4078288" y="-46038"/>
            <a:ext cx="30130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latin typeface="Comic Sans MS" panose="030F0702030302020204" pitchFamily="66" charset="0"/>
                <a:ea typeface="黑体" panose="02010609060101010101" pitchFamily="49" charset="-122"/>
              </a:rPr>
              <a:t>人工神经元</a:t>
            </a:r>
            <a:endParaRPr lang="zh-TW" altLang="en-US" sz="4400">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 grpId="0" animBg="1"/>
      <p:bldP spid="5" grpId="0" animBg="1"/>
      <p:bldP spid="7" grpId="0" animBg="1"/>
      <p:bldP spid="15" grpId="0" animBg="1"/>
      <p:bldP spid="34" grpId="0"/>
      <p:bldP spid="39" grpId="0"/>
      <p:bldP spid="41" grpId="0"/>
      <p:bldP spid="42" grpId="0"/>
      <p:bldP spid="43" grpId="0"/>
      <p:bldP spid="4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3778E-0EB1-5291-4822-B8FF9F7B59F9}"/>
            </a:ext>
          </a:extLst>
        </p:cNvPr>
        <p:cNvGrpSpPr/>
        <p:nvPr/>
      </p:nvGrpSpPr>
      <p:grpSpPr>
        <a:xfrm>
          <a:off x="0" y="0"/>
          <a:ext cx="0" cy="0"/>
          <a:chOff x="0" y="0"/>
          <a:chExt cx="0" cy="0"/>
        </a:xfrm>
      </p:grpSpPr>
      <p:sp>
        <p:nvSpPr>
          <p:cNvPr id="92193" name="矩形 2">
            <a:extLst>
              <a:ext uri="{FF2B5EF4-FFF2-40B4-BE49-F238E27FC236}">
                <a16:creationId xmlns:a16="http://schemas.microsoft.com/office/drawing/2014/main" id="{9FC388C6-24B2-3263-7181-53A19CDED62E}"/>
              </a:ext>
            </a:extLst>
          </p:cNvPr>
          <p:cNvSpPr>
            <a:spLocks noChangeArrowheads="1"/>
          </p:cNvSpPr>
          <p:nvPr/>
        </p:nvSpPr>
        <p:spPr bwMode="auto">
          <a:xfrm>
            <a:off x="4078288" y="-46038"/>
            <a:ext cx="30130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latin typeface="Comic Sans MS" panose="030F0702030302020204" pitchFamily="66" charset="0"/>
                <a:ea typeface="黑体" panose="02010609060101010101" pitchFamily="49" charset="-122"/>
              </a:rPr>
              <a:t>人工神经元</a:t>
            </a:r>
            <a:endParaRPr lang="zh-TW" altLang="en-US" sz="4400">
              <a:latin typeface="Comic Sans MS" panose="030F0702030302020204" pitchFamily="66" charset="0"/>
              <a:ea typeface="黑体" panose="02010609060101010101" pitchFamily="49" charset="-122"/>
            </a:endParaRPr>
          </a:p>
        </p:txBody>
      </p:sp>
      <p:graphicFrame>
        <p:nvGraphicFramePr>
          <p:cNvPr id="2" name="Object 12">
            <a:extLst>
              <a:ext uri="{FF2B5EF4-FFF2-40B4-BE49-F238E27FC236}">
                <a16:creationId xmlns:a16="http://schemas.microsoft.com/office/drawing/2014/main" id="{2DCBCE5C-1B44-5944-4DB6-03DF44BCB9BC}"/>
              </a:ext>
            </a:extLst>
          </p:cNvPr>
          <p:cNvGraphicFramePr>
            <a:graphicFrameLocks noChangeAspect="1"/>
          </p:cNvGraphicFramePr>
          <p:nvPr>
            <p:extLst>
              <p:ext uri="{D42A27DB-BD31-4B8C-83A1-F6EECF244321}">
                <p14:modId xmlns:p14="http://schemas.microsoft.com/office/powerpoint/2010/main" val="3922042964"/>
              </p:ext>
            </p:extLst>
          </p:nvPr>
        </p:nvGraphicFramePr>
        <p:xfrm>
          <a:off x="7755721" y="2910571"/>
          <a:ext cx="4083337" cy="425325"/>
        </p:xfrm>
        <a:graphic>
          <a:graphicData uri="http://schemas.openxmlformats.org/presentationml/2006/ole">
            <mc:AlternateContent xmlns:mc="http://schemas.openxmlformats.org/markup-compatibility/2006">
              <mc:Choice xmlns:v="urn:schemas-microsoft-com:vml" Requires="v">
                <p:oleObj name="方程式" r:id="rId3" imgW="2184400" imgH="228600" progId="Equation.3">
                  <p:embed/>
                </p:oleObj>
              </mc:Choice>
              <mc:Fallback>
                <p:oleObj name="方程式" r:id="rId3" imgW="2184400" imgH="228600" progId="Equation.3">
                  <p:embed/>
                  <p:pic>
                    <p:nvPicPr>
                      <p:cNvPr id="38" name="Object 12">
                        <a:extLst>
                          <a:ext uri="{FF2B5EF4-FFF2-40B4-BE49-F238E27FC236}">
                            <a16:creationId xmlns:a16="http://schemas.microsoft.com/office/drawing/2014/main" id="{5E1F7909-8267-D5D5-5033-1D45DD6774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5721" y="2910571"/>
                        <a:ext cx="4083337" cy="425325"/>
                      </a:xfrm>
                      <a:prstGeom prst="rect">
                        <a:avLst/>
                      </a:prstGeom>
                      <a:noFill/>
                      <a:ln>
                        <a:noFill/>
                      </a:ln>
                    </p:spPr>
                  </p:pic>
                </p:oleObj>
              </mc:Fallback>
            </mc:AlternateContent>
          </a:graphicData>
        </a:graphic>
      </p:graphicFrame>
      <p:sp>
        <p:nvSpPr>
          <p:cNvPr id="3" name="矩形 2">
            <a:extLst>
              <a:ext uri="{FF2B5EF4-FFF2-40B4-BE49-F238E27FC236}">
                <a16:creationId xmlns:a16="http://schemas.microsoft.com/office/drawing/2014/main" id="{652DA188-2EE3-1998-130E-BB02A05F3CF3}"/>
              </a:ext>
            </a:extLst>
          </p:cNvPr>
          <p:cNvSpPr/>
          <p:nvPr/>
        </p:nvSpPr>
        <p:spPr>
          <a:xfrm>
            <a:off x="6111788" y="2938165"/>
            <a:ext cx="622300" cy="26670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10" name="直線單箭頭接點 35">
            <a:extLst>
              <a:ext uri="{FF2B5EF4-FFF2-40B4-BE49-F238E27FC236}">
                <a16:creationId xmlns:a16="http://schemas.microsoft.com/office/drawing/2014/main" id="{B9CC0D87-E6D2-BF68-4616-1F851E475DA7}"/>
              </a:ext>
            </a:extLst>
          </p:cNvPr>
          <p:cNvCxnSpPr/>
          <p:nvPr/>
        </p:nvCxnSpPr>
        <p:spPr>
          <a:xfrm flipV="1">
            <a:off x="9697951" y="4441527"/>
            <a:ext cx="80327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B6D46EF-C451-235C-63BF-11D8FEE0506F}"/>
              </a:ext>
            </a:extLst>
          </p:cNvPr>
          <p:cNvSpPr/>
          <p:nvPr/>
        </p:nvSpPr>
        <p:spPr>
          <a:xfrm>
            <a:off x="7772313" y="5462290"/>
            <a:ext cx="596900" cy="584200"/>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14" name="矩形 13">
            <a:extLst>
              <a:ext uri="{FF2B5EF4-FFF2-40B4-BE49-F238E27FC236}">
                <a16:creationId xmlns:a16="http://schemas.microsoft.com/office/drawing/2014/main" id="{421ED469-25FA-3866-4F83-A3BA268C4F1C}"/>
              </a:ext>
            </a:extLst>
          </p:cNvPr>
          <p:cNvSpPr/>
          <p:nvPr/>
        </p:nvSpPr>
        <p:spPr>
          <a:xfrm>
            <a:off x="5097376" y="2850852"/>
            <a:ext cx="596900" cy="3182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20" name="直線單箭頭接點 5">
            <a:extLst>
              <a:ext uri="{FF2B5EF4-FFF2-40B4-BE49-F238E27FC236}">
                <a16:creationId xmlns:a16="http://schemas.microsoft.com/office/drawing/2014/main" id="{D50F07A3-765F-4043-1DF5-4384F5183D12}"/>
              </a:ext>
            </a:extLst>
          </p:cNvPr>
          <p:cNvCxnSpPr>
            <a:stCxn id="50" idx="3"/>
            <a:endCxn id="52" idx="1"/>
          </p:cNvCxnSpPr>
          <p:nvPr/>
        </p:nvCxnSpPr>
        <p:spPr>
          <a:xfrm flipV="1">
            <a:off x="5686338" y="4451052"/>
            <a:ext cx="2146300" cy="12541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橢圓 6">
            <a:extLst>
              <a:ext uri="{FF2B5EF4-FFF2-40B4-BE49-F238E27FC236}">
                <a16:creationId xmlns:a16="http://schemas.microsoft.com/office/drawing/2014/main" id="{04369236-348A-9ED7-A5CD-AF05EADB73FD}"/>
              </a:ext>
            </a:extLst>
          </p:cNvPr>
          <p:cNvSpPr/>
          <p:nvPr/>
        </p:nvSpPr>
        <p:spPr>
          <a:xfrm>
            <a:off x="8986751" y="3943052"/>
            <a:ext cx="941387" cy="941388"/>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buFont typeface="Arial" panose="020B0604020202020204" pitchFamily="34" charset="0"/>
              <a:buNone/>
              <a:defRPr/>
            </a:pPr>
            <a:endParaRPr lang="zh-TW" altLang="en-US" sz="2400" dirty="0"/>
          </a:p>
        </p:txBody>
      </p:sp>
      <p:graphicFrame>
        <p:nvGraphicFramePr>
          <p:cNvPr id="24" name="Object 12">
            <a:extLst>
              <a:ext uri="{FF2B5EF4-FFF2-40B4-BE49-F238E27FC236}">
                <a16:creationId xmlns:a16="http://schemas.microsoft.com/office/drawing/2014/main" id="{26441E46-146A-9FAC-CED2-BB2B1C4772D5}"/>
              </a:ext>
            </a:extLst>
          </p:cNvPr>
          <p:cNvGraphicFramePr>
            <a:graphicFrameLocks noChangeAspect="1"/>
          </p:cNvGraphicFramePr>
          <p:nvPr>
            <p:extLst>
              <p:ext uri="{D42A27DB-BD31-4B8C-83A1-F6EECF244321}">
                <p14:modId xmlns:p14="http://schemas.microsoft.com/office/powerpoint/2010/main" val="1899873648"/>
              </p:ext>
            </p:extLst>
          </p:nvPr>
        </p:nvGraphicFramePr>
        <p:xfrm>
          <a:off x="8515263" y="4054177"/>
          <a:ext cx="352425" cy="350838"/>
        </p:xfrm>
        <a:graphic>
          <a:graphicData uri="http://schemas.openxmlformats.org/presentationml/2006/ole">
            <mc:AlternateContent xmlns:mc="http://schemas.openxmlformats.org/markup-compatibility/2006">
              <mc:Choice xmlns:v="urn:schemas-microsoft-com:vml" Requires="v">
                <p:oleObj name="方程式" r:id="rId5" imgW="126725" imgH="126725" progId="Equation.3">
                  <p:embed/>
                </p:oleObj>
              </mc:Choice>
              <mc:Fallback>
                <p:oleObj name="方程式" r:id="rId5" imgW="126725" imgH="126725" progId="Equation.3">
                  <p:embed/>
                  <p:pic>
                    <p:nvPicPr>
                      <p:cNvPr id="8" name="Object 12">
                        <a:extLst>
                          <a:ext uri="{FF2B5EF4-FFF2-40B4-BE49-F238E27FC236}">
                            <a16:creationId xmlns:a16="http://schemas.microsoft.com/office/drawing/2014/main" id="{D66BD11E-1A6D-509A-FDB0-2DD2BEEF39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5263" y="4054177"/>
                        <a:ext cx="3524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12">
            <a:extLst>
              <a:ext uri="{FF2B5EF4-FFF2-40B4-BE49-F238E27FC236}">
                <a16:creationId xmlns:a16="http://schemas.microsoft.com/office/drawing/2014/main" id="{A29B3BF9-06FC-52CD-A908-3C97FEA3B404}"/>
              </a:ext>
            </a:extLst>
          </p:cNvPr>
          <p:cNvGraphicFramePr>
            <a:graphicFrameLocks noChangeAspect="1"/>
          </p:cNvGraphicFramePr>
          <p:nvPr>
            <p:extLst>
              <p:ext uri="{D42A27DB-BD31-4B8C-83A1-F6EECF244321}">
                <p14:modId xmlns:p14="http://schemas.microsoft.com/office/powerpoint/2010/main" val="758191308"/>
              </p:ext>
            </p:extLst>
          </p:nvPr>
        </p:nvGraphicFramePr>
        <p:xfrm>
          <a:off x="6140363" y="2958802"/>
          <a:ext cx="493713" cy="595313"/>
        </p:xfrm>
        <a:graphic>
          <a:graphicData uri="http://schemas.openxmlformats.org/presentationml/2006/ole">
            <mc:AlternateContent xmlns:mc="http://schemas.openxmlformats.org/markup-compatibility/2006">
              <mc:Choice xmlns:v="urn:schemas-microsoft-com:vml" Requires="v">
                <p:oleObj name="方程式" r:id="rId7" imgW="177569" imgH="215619" progId="Equation.3">
                  <p:embed/>
                </p:oleObj>
              </mc:Choice>
              <mc:Fallback>
                <p:oleObj name="方程式" r:id="rId7" imgW="177569" imgH="215619" progId="Equation.3">
                  <p:embed/>
                  <p:pic>
                    <p:nvPicPr>
                      <p:cNvPr id="9" name="Object 12">
                        <a:extLst>
                          <a:ext uri="{FF2B5EF4-FFF2-40B4-BE49-F238E27FC236}">
                            <a16:creationId xmlns:a16="http://schemas.microsoft.com/office/drawing/2014/main" id="{D6131522-277A-D414-5A3D-2AB9E91BE7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0363" y="2958802"/>
                        <a:ext cx="493713"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12">
            <a:extLst>
              <a:ext uri="{FF2B5EF4-FFF2-40B4-BE49-F238E27FC236}">
                <a16:creationId xmlns:a16="http://schemas.microsoft.com/office/drawing/2014/main" id="{EB33FEE6-1CCE-150A-7CEF-BB27C93100EF}"/>
              </a:ext>
            </a:extLst>
          </p:cNvPr>
          <p:cNvGraphicFramePr>
            <a:graphicFrameLocks noChangeAspect="1"/>
          </p:cNvGraphicFramePr>
          <p:nvPr>
            <p:extLst>
              <p:ext uri="{D42A27DB-BD31-4B8C-83A1-F6EECF244321}">
                <p14:modId xmlns:p14="http://schemas.microsoft.com/office/powerpoint/2010/main" val="1101247020"/>
              </p:ext>
            </p:extLst>
          </p:nvPr>
        </p:nvGraphicFramePr>
        <p:xfrm>
          <a:off x="6145126" y="3868440"/>
          <a:ext cx="563562" cy="630237"/>
        </p:xfrm>
        <a:graphic>
          <a:graphicData uri="http://schemas.openxmlformats.org/presentationml/2006/ole">
            <mc:AlternateContent xmlns:mc="http://schemas.openxmlformats.org/markup-compatibility/2006">
              <mc:Choice xmlns:v="urn:schemas-microsoft-com:vml" Requires="v">
                <p:oleObj name="方程式" r:id="rId9" imgW="203112" imgH="228501" progId="Equation.3">
                  <p:embed/>
                </p:oleObj>
              </mc:Choice>
              <mc:Fallback>
                <p:oleObj name="方程式" r:id="rId9" imgW="203112" imgH="228501" progId="Equation.3">
                  <p:embed/>
                  <p:pic>
                    <p:nvPicPr>
                      <p:cNvPr id="10" name="Object 12">
                        <a:extLst>
                          <a:ext uri="{FF2B5EF4-FFF2-40B4-BE49-F238E27FC236}">
                            <a16:creationId xmlns:a16="http://schemas.microsoft.com/office/drawing/2014/main" id="{0ECCC54C-BF38-E893-AD01-CDF4112C8C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5126" y="3868440"/>
                        <a:ext cx="563562"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12">
            <a:extLst>
              <a:ext uri="{FF2B5EF4-FFF2-40B4-BE49-F238E27FC236}">
                <a16:creationId xmlns:a16="http://schemas.microsoft.com/office/drawing/2014/main" id="{A3FB798D-2D02-CE92-DB7A-A0C7B15334D3}"/>
              </a:ext>
            </a:extLst>
          </p:cNvPr>
          <p:cNvGraphicFramePr>
            <a:graphicFrameLocks noChangeAspect="1"/>
          </p:cNvGraphicFramePr>
          <p:nvPr>
            <p:extLst>
              <p:ext uri="{D42A27DB-BD31-4B8C-83A1-F6EECF244321}">
                <p14:modId xmlns:p14="http://schemas.microsoft.com/office/powerpoint/2010/main" val="3678789615"/>
              </p:ext>
            </p:extLst>
          </p:nvPr>
        </p:nvGraphicFramePr>
        <p:xfrm>
          <a:off x="6161001" y="4920952"/>
          <a:ext cx="598487" cy="595313"/>
        </p:xfrm>
        <a:graphic>
          <a:graphicData uri="http://schemas.openxmlformats.org/presentationml/2006/ole">
            <mc:AlternateContent xmlns:mc="http://schemas.openxmlformats.org/markup-compatibility/2006">
              <mc:Choice xmlns:v="urn:schemas-microsoft-com:vml" Requires="v">
                <p:oleObj name="方程式" r:id="rId11" imgW="215619" imgH="215619" progId="Equation.3">
                  <p:embed/>
                </p:oleObj>
              </mc:Choice>
              <mc:Fallback>
                <p:oleObj name="方程式" r:id="rId11" imgW="215619" imgH="215619" progId="Equation.3">
                  <p:embed/>
                  <p:pic>
                    <p:nvPicPr>
                      <p:cNvPr id="11" name="Object 12">
                        <a:extLst>
                          <a:ext uri="{FF2B5EF4-FFF2-40B4-BE49-F238E27FC236}">
                            <a16:creationId xmlns:a16="http://schemas.microsoft.com/office/drawing/2014/main" id="{B96D172A-D598-F634-5870-5791586CB4B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61001" y="4920952"/>
                        <a:ext cx="598487"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5" name="直線單箭頭接點 11">
            <a:extLst>
              <a:ext uri="{FF2B5EF4-FFF2-40B4-BE49-F238E27FC236}">
                <a16:creationId xmlns:a16="http://schemas.microsoft.com/office/drawing/2014/main" id="{C051901A-402F-1C16-28B1-DB37F3F48D72}"/>
              </a:ext>
            </a:extLst>
          </p:cNvPr>
          <p:cNvCxnSpPr/>
          <p:nvPr/>
        </p:nvCxnSpPr>
        <p:spPr>
          <a:xfrm flipV="1">
            <a:off x="8173951" y="4420890"/>
            <a:ext cx="80486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12">
            <a:extLst>
              <a:ext uri="{FF2B5EF4-FFF2-40B4-BE49-F238E27FC236}">
                <a16:creationId xmlns:a16="http://schemas.microsoft.com/office/drawing/2014/main" id="{45F3C352-01A1-9CE2-D496-5C065D519182}"/>
              </a:ext>
            </a:extLst>
          </p:cNvPr>
          <p:cNvCxnSpPr>
            <a:stCxn id="14" idx="3"/>
            <a:endCxn id="52" idx="1"/>
          </p:cNvCxnSpPr>
          <p:nvPr/>
        </p:nvCxnSpPr>
        <p:spPr>
          <a:xfrm>
            <a:off x="5694276" y="4443115"/>
            <a:ext cx="2138362" cy="79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13">
            <a:extLst>
              <a:ext uri="{FF2B5EF4-FFF2-40B4-BE49-F238E27FC236}">
                <a16:creationId xmlns:a16="http://schemas.microsoft.com/office/drawing/2014/main" id="{85A4498D-100D-5240-9276-CB7041B777E8}"/>
              </a:ext>
            </a:extLst>
          </p:cNvPr>
          <p:cNvCxnSpPr>
            <a:endCxn id="52" idx="1"/>
          </p:cNvCxnSpPr>
          <p:nvPr/>
        </p:nvCxnSpPr>
        <p:spPr>
          <a:xfrm>
            <a:off x="5694276" y="3166765"/>
            <a:ext cx="2138362" cy="12842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字方塊 14">
            <a:extLst>
              <a:ext uri="{FF2B5EF4-FFF2-40B4-BE49-F238E27FC236}">
                <a16:creationId xmlns:a16="http://schemas.microsoft.com/office/drawing/2014/main" id="{D015CD5B-D3CD-E16E-102B-64749B925FE8}"/>
              </a:ext>
            </a:extLst>
          </p:cNvPr>
          <p:cNvSpPr txBox="1">
            <a:spLocks noChangeArrowheads="1"/>
          </p:cNvSpPr>
          <p:nvPr/>
        </p:nvSpPr>
        <p:spPr bwMode="auto">
          <a:xfrm rot="5400000">
            <a:off x="5091026" y="4830464"/>
            <a:ext cx="768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800"/>
              <a:t>…</a:t>
            </a:r>
            <a:endParaRPr lang="zh-TW" altLang="en-US" sz="2800"/>
          </a:p>
        </p:txBody>
      </p:sp>
      <p:graphicFrame>
        <p:nvGraphicFramePr>
          <p:cNvPr id="48" name="Object 12">
            <a:extLst>
              <a:ext uri="{FF2B5EF4-FFF2-40B4-BE49-F238E27FC236}">
                <a16:creationId xmlns:a16="http://schemas.microsoft.com/office/drawing/2014/main" id="{F51FB291-D93C-FBE2-9BA7-F6DC78384003}"/>
              </a:ext>
            </a:extLst>
          </p:cNvPr>
          <p:cNvGraphicFramePr>
            <a:graphicFrameLocks noChangeAspect="1"/>
          </p:cNvGraphicFramePr>
          <p:nvPr>
            <p:extLst>
              <p:ext uri="{D42A27DB-BD31-4B8C-83A1-F6EECF244321}">
                <p14:modId xmlns:p14="http://schemas.microsoft.com/office/powerpoint/2010/main" val="3160392553"/>
              </p:ext>
            </p:extLst>
          </p:nvPr>
        </p:nvGraphicFramePr>
        <p:xfrm>
          <a:off x="5179926" y="2807990"/>
          <a:ext cx="495300" cy="630237"/>
        </p:xfrm>
        <a:graphic>
          <a:graphicData uri="http://schemas.openxmlformats.org/presentationml/2006/ole">
            <mc:AlternateContent xmlns:mc="http://schemas.openxmlformats.org/markup-compatibility/2006">
              <mc:Choice xmlns:v="urn:schemas-microsoft-com:vml" Requires="v">
                <p:oleObj name="方程式" r:id="rId13" imgW="177646" imgH="228402" progId="Equation.3">
                  <p:embed/>
                </p:oleObj>
              </mc:Choice>
              <mc:Fallback>
                <p:oleObj name="方程式" r:id="rId13" imgW="177646" imgH="228402" progId="Equation.3">
                  <p:embed/>
                  <p:pic>
                    <p:nvPicPr>
                      <p:cNvPr id="16" name="Object 12">
                        <a:extLst>
                          <a:ext uri="{FF2B5EF4-FFF2-40B4-BE49-F238E27FC236}">
                            <a16:creationId xmlns:a16="http://schemas.microsoft.com/office/drawing/2014/main" id="{4A308851-8EB1-D5CF-7BFF-623F13CEBDC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79926" y="2807990"/>
                        <a:ext cx="4953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 name="Object 12">
            <a:extLst>
              <a:ext uri="{FF2B5EF4-FFF2-40B4-BE49-F238E27FC236}">
                <a16:creationId xmlns:a16="http://schemas.microsoft.com/office/drawing/2014/main" id="{FFAAC9AD-BFCC-11B1-5AE2-16DF3253B33E}"/>
              </a:ext>
            </a:extLst>
          </p:cNvPr>
          <p:cNvGraphicFramePr>
            <a:graphicFrameLocks noChangeAspect="1"/>
          </p:cNvGraphicFramePr>
          <p:nvPr>
            <p:extLst>
              <p:ext uri="{D42A27DB-BD31-4B8C-83A1-F6EECF244321}">
                <p14:modId xmlns:p14="http://schemas.microsoft.com/office/powerpoint/2010/main" val="3588291818"/>
              </p:ext>
            </p:extLst>
          </p:nvPr>
        </p:nvGraphicFramePr>
        <p:xfrm>
          <a:off x="5179926" y="4024015"/>
          <a:ext cx="495300" cy="665162"/>
        </p:xfrm>
        <a:graphic>
          <a:graphicData uri="http://schemas.openxmlformats.org/presentationml/2006/ole">
            <mc:AlternateContent xmlns:mc="http://schemas.openxmlformats.org/markup-compatibility/2006">
              <mc:Choice xmlns:v="urn:schemas-microsoft-com:vml" Requires="v">
                <p:oleObj name="方程式" r:id="rId15" imgW="177646" imgH="241091" progId="Equation.3">
                  <p:embed/>
                </p:oleObj>
              </mc:Choice>
              <mc:Fallback>
                <p:oleObj name="方程式" r:id="rId15" imgW="177646" imgH="241091" progId="Equation.3">
                  <p:embed/>
                  <p:pic>
                    <p:nvPicPr>
                      <p:cNvPr id="17" name="Object 12">
                        <a:extLst>
                          <a:ext uri="{FF2B5EF4-FFF2-40B4-BE49-F238E27FC236}">
                            <a16:creationId xmlns:a16="http://schemas.microsoft.com/office/drawing/2014/main" id="{EF877739-5C9A-F690-40FF-A6AEDB2349F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79926" y="4024015"/>
                        <a:ext cx="495300"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 name="Object 12">
            <a:extLst>
              <a:ext uri="{FF2B5EF4-FFF2-40B4-BE49-F238E27FC236}">
                <a16:creationId xmlns:a16="http://schemas.microsoft.com/office/drawing/2014/main" id="{E2C6F4EA-C862-6559-ED70-FDAA10808DE1}"/>
              </a:ext>
            </a:extLst>
          </p:cNvPr>
          <p:cNvGraphicFramePr>
            <a:graphicFrameLocks noChangeAspect="1"/>
          </p:cNvGraphicFramePr>
          <p:nvPr>
            <p:extLst>
              <p:ext uri="{D42A27DB-BD31-4B8C-83A1-F6EECF244321}">
                <p14:modId xmlns:p14="http://schemas.microsoft.com/office/powerpoint/2010/main" val="1139786382"/>
              </p:ext>
            </p:extLst>
          </p:nvPr>
        </p:nvGraphicFramePr>
        <p:xfrm>
          <a:off x="5152938" y="5389265"/>
          <a:ext cx="533400" cy="630237"/>
        </p:xfrm>
        <a:graphic>
          <a:graphicData uri="http://schemas.openxmlformats.org/presentationml/2006/ole">
            <mc:AlternateContent xmlns:mc="http://schemas.openxmlformats.org/markup-compatibility/2006">
              <mc:Choice xmlns:v="urn:schemas-microsoft-com:vml" Requires="v">
                <p:oleObj name="方程式" r:id="rId17" imgW="190500" imgH="228600" progId="Equation.3">
                  <p:embed/>
                </p:oleObj>
              </mc:Choice>
              <mc:Fallback>
                <p:oleObj name="方程式" r:id="rId17" imgW="190500" imgH="228600" progId="Equation.3">
                  <p:embed/>
                  <p:pic>
                    <p:nvPicPr>
                      <p:cNvPr id="18" name="Object 12">
                        <a:extLst>
                          <a:ext uri="{FF2B5EF4-FFF2-40B4-BE49-F238E27FC236}">
                            <a16:creationId xmlns:a16="http://schemas.microsoft.com/office/drawing/2014/main" id="{D8E82B21-F520-1477-CF4D-D4395B7E1B1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52938" y="5389265"/>
                        <a:ext cx="5334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1" name="群組 20">
            <a:extLst>
              <a:ext uri="{FF2B5EF4-FFF2-40B4-BE49-F238E27FC236}">
                <a16:creationId xmlns:a16="http://schemas.microsoft.com/office/drawing/2014/main" id="{640A4156-E395-7545-EAC5-F04B1E76C669}"/>
              </a:ext>
            </a:extLst>
          </p:cNvPr>
          <p:cNvGrpSpPr>
            <a:grpSpLocks/>
          </p:cNvGrpSpPr>
          <p:nvPr/>
        </p:nvGrpSpPr>
        <p:grpSpPr bwMode="auto">
          <a:xfrm>
            <a:off x="7832638" y="4192290"/>
            <a:ext cx="520700" cy="519112"/>
            <a:chOff x="3342651" y="3507082"/>
            <a:chExt cx="520319" cy="520319"/>
          </a:xfrm>
        </p:grpSpPr>
        <p:sp>
          <p:nvSpPr>
            <p:cNvPr id="52" name="矩形 51">
              <a:extLst>
                <a:ext uri="{FF2B5EF4-FFF2-40B4-BE49-F238E27FC236}">
                  <a16:creationId xmlns:a16="http://schemas.microsoft.com/office/drawing/2014/main" id="{84979CAC-0A81-83EA-D263-E808C3C7BC50}"/>
                </a:ext>
              </a:extLst>
            </p:cNvPr>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graphicFrame>
          <p:nvGraphicFramePr>
            <p:cNvPr id="53" name="Object 12">
              <a:extLst>
                <a:ext uri="{FF2B5EF4-FFF2-40B4-BE49-F238E27FC236}">
                  <a16:creationId xmlns:a16="http://schemas.microsoft.com/office/drawing/2014/main" id="{948DCB60-6461-A02B-7309-23675A71E0C2}"/>
                </a:ext>
              </a:extLst>
            </p:cNvPr>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19" imgW="139700" imgH="139700" progId="Equation.3">
                    <p:embed/>
                  </p:oleObj>
                </mc:Choice>
                <mc:Fallback>
                  <p:oleObj name="方程式" r:id="rId19" imgW="139700" imgH="139700" progId="Equation.3">
                    <p:embed/>
                    <p:pic>
                      <p:nvPicPr>
                        <p:cNvPr id="21541" name="Object 12">
                          <a:extLst>
                            <a:ext uri="{FF2B5EF4-FFF2-40B4-BE49-F238E27FC236}">
                              <a16:creationId xmlns:a16="http://schemas.microsoft.com/office/drawing/2014/main" id="{A3D888D7-3174-FB9E-7CC5-03052BFBF73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35128" y="3545009"/>
                          <a:ext cx="3857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4" name="Object 12">
            <a:extLst>
              <a:ext uri="{FF2B5EF4-FFF2-40B4-BE49-F238E27FC236}">
                <a16:creationId xmlns:a16="http://schemas.microsoft.com/office/drawing/2014/main" id="{FBD52652-A710-F486-B943-7CBB4B069792}"/>
              </a:ext>
            </a:extLst>
          </p:cNvPr>
          <p:cNvGraphicFramePr>
            <a:graphicFrameLocks noChangeAspect="1"/>
          </p:cNvGraphicFramePr>
          <p:nvPr>
            <p:extLst>
              <p:ext uri="{D42A27DB-BD31-4B8C-83A1-F6EECF244321}">
                <p14:modId xmlns:p14="http://schemas.microsoft.com/office/powerpoint/2010/main" val="2012252436"/>
              </p:ext>
            </p:extLst>
          </p:nvPr>
        </p:nvGraphicFramePr>
        <p:xfrm>
          <a:off x="7889788" y="5544840"/>
          <a:ext cx="354013" cy="488950"/>
        </p:xfrm>
        <a:graphic>
          <a:graphicData uri="http://schemas.openxmlformats.org/presentationml/2006/ole">
            <mc:AlternateContent xmlns:mc="http://schemas.openxmlformats.org/markup-compatibility/2006">
              <mc:Choice xmlns:v="urn:schemas-microsoft-com:vml" Requires="v">
                <p:oleObj name="方程式" r:id="rId21" imgW="126725" imgH="177415" progId="Equation.3">
                  <p:embed/>
                </p:oleObj>
              </mc:Choice>
              <mc:Fallback>
                <p:oleObj name="方程式" r:id="rId21" imgW="126725" imgH="177415" progId="Equation.3">
                  <p:embed/>
                  <p:pic>
                    <p:nvPicPr>
                      <p:cNvPr id="24" name="Object 12">
                        <a:extLst>
                          <a:ext uri="{FF2B5EF4-FFF2-40B4-BE49-F238E27FC236}">
                            <a16:creationId xmlns:a16="http://schemas.microsoft.com/office/drawing/2014/main" id="{2612215C-37EE-060F-EE53-CE7190C1586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889788" y="5544840"/>
                        <a:ext cx="3540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5" name="直線單箭頭接點 24">
            <a:extLst>
              <a:ext uri="{FF2B5EF4-FFF2-40B4-BE49-F238E27FC236}">
                <a16:creationId xmlns:a16="http://schemas.microsoft.com/office/drawing/2014/main" id="{CCF7A88C-C9B5-2234-6410-DFFCD1E70075}"/>
              </a:ext>
            </a:extLst>
          </p:cNvPr>
          <p:cNvCxnSpPr/>
          <p:nvPr/>
        </p:nvCxnSpPr>
        <p:spPr>
          <a:xfrm flipV="1">
            <a:off x="8083463" y="4722515"/>
            <a:ext cx="0" cy="7540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6" name="Object 12">
            <a:extLst>
              <a:ext uri="{FF2B5EF4-FFF2-40B4-BE49-F238E27FC236}">
                <a16:creationId xmlns:a16="http://schemas.microsoft.com/office/drawing/2014/main" id="{EC7C1B29-82BF-BAF9-44EB-B76CFC5530F9}"/>
              </a:ext>
            </a:extLst>
          </p:cNvPr>
          <p:cNvGraphicFramePr>
            <a:graphicFrameLocks noChangeAspect="1"/>
          </p:cNvGraphicFramePr>
          <p:nvPr>
            <p:extLst>
              <p:ext uri="{D42A27DB-BD31-4B8C-83A1-F6EECF244321}">
                <p14:modId xmlns:p14="http://schemas.microsoft.com/office/powerpoint/2010/main" val="2593516442"/>
              </p:ext>
            </p:extLst>
          </p:nvPr>
        </p:nvGraphicFramePr>
        <p:xfrm>
          <a:off x="9053426" y="4138315"/>
          <a:ext cx="787400" cy="533400"/>
        </p:xfrm>
        <a:graphic>
          <a:graphicData uri="http://schemas.openxmlformats.org/presentationml/2006/ole">
            <mc:AlternateContent xmlns:mc="http://schemas.openxmlformats.org/markup-compatibility/2006">
              <mc:Choice xmlns:v="urn:schemas-microsoft-com:vml" Requires="v">
                <p:oleObj name="方程式" r:id="rId23" imgW="317087" imgH="215619" progId="Equation.3">
                  <p:embed/>
                </p:oleObj>
              </mc:Choice>
              <mc:Fallback>
                <p:oleObj name="方程式" r:id="rId23" imgW="317087" imgH="215619" progId="Equation.3">
                  <p:embed/>
                  <p:pic>
                    <p:nvPicPr>
                      <p:cNvPr id="28" name="Object 12">
                        <a:extLst>
                          <a:ext uri="{FF2B5EF4-FFF2-40B4-BE49-F238E27FC236}">
                            <a16:creationId xmlns:a16="http://schemas.microsoft.com/office/drawing/2014/main" id="{7E70C962-01B8-7F3E-BEA0-6E8F04434E4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053426" y="4138315"/>
                        <a:ext cx="787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 name="文字方塊 33">
            <a:extLst>
              <a:ext uri="{FF2B5EF4-FFF2-40B4-BE49-F238E27FC236}">
                <a16:creationId xmlns:a16="http://schemas.microsoft.com/office/drawing/2014/main" id="{8557ED5C-7A80-A1EF-79FE-99881161343B}"/>
              </a:ext>
            </a:extLst>
          </p:cNvPr>
          <p:cNvSpPr txBox="1">
            <a:spLocks noChangeArrowheads="1"/>
          </p:cNvSpPr>
          <p:nvPr/>
        </p:nvSpPr>
        <p:spPr bwMode="auto">
          <a:xfrm>
            <a:off x="8337463" y="5605165"/>
            <a:ext cx="7985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dirty="0">
                <a:solidFill>
                  <a:srgbClr val="0000FF"/>
                </a:solidFill>
                <a:latin typeface="黑体" panose="02010609060101010101" pitchFamily="49" charset="-122"/>
                <a:ea typeface="黑体" panose="02010609060101010101" pitchFamily="49" charset="-122"/>
              </a:rPr>
              <a:t>偏差</a:t>
            </a:r>
            <a:endParaRPr lang="zh-TW" altLang="en-US" sz="2400" b="1" dirty="0">
              <a:solidFill>
                <a:srgbClr val="0000FF"/>
              </a:solidFill>
              <a:latin typeface="黑体" panose="02010609060101010101" pitchFamily="49" charset="-122"/>
              <a:ea typeface="黑体" panose="02010609060101010101" pitchFamily="49" charset="-122"/>
            </a:endParaRPr>
          </a:p>
        </p:txBody>
      </p:sp>
      <p:graphicFrame>
        <p:nvGraphicFramePr>
          <p:cNvPr id="58" name="Object 12">
            <a:extLst>
              <a:ext uri="{FF2B5EF4-FFF2-40B4-BE49-F238E27FC236}">
                <a16:creationId xmlns:a16="http://schemas.microsoft.com/office/drawing/2014/main" id="{E8D65F3D-6524-0219-D1E2-EAE02891D7E9}"/>
              </a:ext>
            </a:extLst>
          </p:cNvPr>
          <p:cNvGraphicFramePr>
            <a:graphicFrameLocks noChangeAspect="1"/>
          </p:cNvGraphicFramePr>
          <p:nvPr>
            <p:extLst>
              <p:ext uri="{D42A27DB-BD31-4B8C-83A1-F6EECF244321}">
                <p14:modId xmlns:p14="http://schemas.microsoft.com/office/powerpoint/2010/main" val="395970812"/>
              </p:ext>
            </p:extLst>
          </p:nvPr>
        </p:nvGraphicFramePr>
        <p:xfrm>
          <a:off x="10563138" y="4231977"/>
          <a:ext cx="352425" cy="385763"/>
        </p:xfrm>
        <a:graphic>
          <a:graphicData uri="http://schemas.openxmlformats.org/presentationml/2006/ole">
            <mc:AlternateContent xmlns:mc="http://schemas.openxmlformats.org/markup-compatibility/2006">
              <mc:Choice xmlns:v="urn:schemas-microsoft-com:vml" Requires="v">
                <p:oleObj name="方程式" r:id="rId25" imgW="126835" imgH="139518" progId="Equation.3">
                  <p:embed/>
                </p:oleObj>
              </mc:Choice>
              <mc:Fallback>
                <p:oleObj name="方程式" r:id="rId25" imgW="126835" imgH="139518" progId="Equation.3">
                  <p:embed/>
                  <p:pic>
                    <p:nvPicPr>
                      <p:cNvPr id="37" name="Object 12">
                        <a:extLst>
                          <a:ext uri="{FF2B5EF4-FFF2-40B4-BE49-F238E27FC236}">
                            <a16:creationId xmlns:a16="http://schemas.microsoft.com/office/drawing/2014/main" id="{47A55E10-DD9B-0EA5-7FA5-ED03359001F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563138" y="4231977"/>
                        <a:ext cx="35242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 name="文字方塊 38">
            <a:extLst>
              <a:ext uri="{FF2B5EF4-FFF2-40B4-BE49-F238E27FC236}">
                <a16:creationId xmlns:a16="http://schemas.microsoft.com/office/drawing/2014/main" id="{FE54F4DC-6A4B-229E-36F2-0EF87B05244A}"/>
              </a:ext>
            </a:extLst>
          </p:cNvPr>
          <p:cNvSpPr txBox="1">
            <a:spLocks noChangeArrowheads="1"/>
          </p:cNvSpPr>
          <p:nvPr/>
        </p:nvSpPr>
        <p:spPr bwMode="auto">
          <a:xfrm>
            <a:off x="5867313" y="5605165"/>
            <a:ext cx="11858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dirty="0">
                <a:solidFill>
                  <a:srgbClr val="0000FF"/>
                </a:solidFill>
                <a:latin typeface="黑体" panose="02010609060101010101" pitchFamily="49" charset="-122"/>
                <a:ea typeface="黑体" panose="02010609060101010101" pitchFamily="49" charset="-122"/>
              </a:rPr>
              <a:t>权值</a:t>
            </a:r>
            <a:endParaRPr lang="zh-TW" altLang="en-US" sz="2400" b="1" dirty="0">
              <a:solidFill>
                <a:srgbClr val="0000FF"/>
              </a:solidFill>
              <a:latin typeface="黑体" panose="02010609060101010101" pitchFamily="49" charset="-122"/>
              <a:ea typeface="黑体" panose="02010609060101010101" pitchFamily="49" charset="-122"/>
            </a:endParaRPr>
          </a:p>
        </p:txBody>
      </p:sp>
      <p:sp>
        <p:nvSpPr>
          <p:cNvPr id="61" name="文字方塊 40">
            <a:extLst>
              <a:ext uri="{FF2B5EF4-FFF2-40B4-BE49-F238E27FC236}">
                <a16:creationId xmlns:a16="http://schemas.microsoft.com/office/drawing/2014/main" id="{4B19972A-C2FB-ABD5-D610-E759BE21D5A1}"/>
              </a:ext>
            </a:extLst>
          </p:cNvPr>
          <p:cNvSpPr txBox="1">
            <a:spLocks noChangeArrowheads="1"/>
          </p:cNvSpPr>
          <p:nvPr/>
        </p:nvSpPr>
        <p:spPr bwMode="auto">
          <a:xfrm rot="5400000">
            <a:off x="5083088" y="3506490"/>
            <a:ext cx="7699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800"/>
              <a:t>…</a:t>
            </a:r>
            <a:endParaRPr lang="zh-TW" altLang="en-US" sz="2800"/>
          </a:p>
        </p:txBody>
      </p:sp>
      <p:sp>
        <p:nvSpPr>
          <p:cNvPr id="62" name="文字方塊 41">
            <a:extLst>
              <a:ext uri="{FF2B5EF4-FFF2-40B4-BE49-F238E27FC236}">
                <a16:creationId xmlns:a16="http://schemas.microsoft.com/office/drawing/2014/main" id="{FCA195C1-2EF1-E67C-EB5D-D6B47C025D05}"/>
              </a:ext>
            </a:extLst>
          </p:cNvPr>
          <p:cNvSpPr txBox="1">
            <a:spLocks noChangeArrowheads="1"/>
          </p:cNvSpPr>
          <p:nvPr/>
        </p:nvSpPr>
        <p:spPr bwMode="auto">
          <a:xfrm rot="5400000">
            <a:off x="6116551" y="4563764"/>
            <a:ext cx="768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800"/>
              <a:t>…</a:t>
            </a:r>
            <a:endParaRPr lang="zh-TW" altLang="en-US" sz="2800"/>
          </a:p>
        </p:txBody>
      </p:sp>
      <p:sp>
        <p:nvSpPr>
          <p:cNvPr id="63" name="文字方塊 42">
            <a:extLst>
              <a:ext uri="{FF2B5EF4-FFF2-40B4-BE49-F238E27FC236}">
                <a16:creationId xmlns:a16="http://schemas.microsoft.com/office/drawing/2014/main" id="{3A27A966-5013-237D-D52C-4707E8A28F6B}"/>
              </a:ext>
            </a:extLst>
          </p:cNvPr>
          <p:cNvSpPr txBox="1">
            <a:spLocks noChangeArrowheads="1"/>
          </p:cNvSpPr>
          <p:nvPr/>
        </p:nvSpPr>
        <p:spPr bwMode="auto">
          <a:xfrm rot="5400000">
            <a:off x="6108613" y="3589040"/>
            <a:ext cx="7699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800"/>
              <a:t>…</a:t>
            </a:r>
            <a:endParaRPr lang="zh-TW" altLang="en-US" sz="2800"/>
          </a:p>
        </p:txBody>
      </p:sp>
      <p:sp>
        <p:nvSpPr>
          <p:cNvPr id="92160" name="文字方塊 18">
            <a:extLst>
              <a:ext uri="{FF2B5EF4-FFF2-40B4-BE49-F238E27FC236}">
                <a16:creationId xmlns:a16="http://schemas.microsoft.com/office/drawing/2014/main" id="{182CFFD7-E697-8D22-F587-0F2E7A95E0C5}"/>
              </a:ext>
            </a:extLst>
          </p:cNvPr>
          <p:cNvSpPr txBox="1"/>
          <p:nvPr/>
        </p:nvSpPr>
        <p:spPr>
          <a:xfrm>
            <a:off x="6188193" y="1768903"/>
            <a:ext cx="3473980" cy="58477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eaLnBrk="1" hangingPunct="1">
              <a:buFont typeface="Arial" panose="020B0604020202020204" pitchFamily="34" charset="0"/>
              <a:buNone/>
              <a:defRPr/>
            </a:pPr>
            <a:r>
              <a:rPr lang="zh-CN" altLang="en-US" sz="3200" b="1" dirty="0">
                <a:solidFill>
                  <a:schemeClr val="tx1"/>
                </a:solidFill>
                <a:latin typeface="黑体" panose="02010609060101010101" pitchFamily="49" charset="-122"/>
                <a:ea typeface="黑体" panose="02010609060101010101" pitchFamily="49" charset="-122"/>
              </a:rPr>
              <a:t>一个简单的计算式</a:t>
            </a:r>
            <a:endParaRPr lang="zh-TW" altLang="en-US" sz="3200" b="1" dirty="0">
              <a:solidFill>
                <a:schemeClr val="tx1"/>
              </a:solidFill>
              <a:latin typeface="黑体" panose="02010609060101010101" pitchFamily="49" charset="-122"/>
              <a:ea typeface="黑体" panose="02010609060101010101" pitchFamily="49" charset="-122"/>
            </a:endParaRPr>
          </a:p>
        </p:txBody>
      </p:sp>
      <p:sp>
        <p:nvSpPr>
          <p:cNvPr id="92161" name="文字方塊 43">
            <a:extLst>
              <a:ext uri="{FF2B5EF4-FFF2-40B4-BE49-F238E27FC236}">
                <a16:creationId xmlns:a16="http://schemas.microsoft.com/office/drawing/2014/main" id="{B8B4E2F8-94EC-285B-392F-994CDC126F8E}"/>
              </a:ext>
            </a:extLst>
          </p:cNvPr>
          <p:cNvSpPr txBox="1">
            <a:spLocks noChangeArrowheads="1"/>
          </p:cNvSpPr>
          <p:nvPr/>
        </p:nvSpPr>
        <p:spPr bwMode="auto">
          <a:xfrm>
            <a:off x="8510501" y="4828877"/>
            <a:ext cx="18938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dirty="0">
                <a:solidFill>
                  <a:srgbClr val="0000FF"/>
                </a:solidFill>
                <a:latin typeface="黑体" panose="02010609060101010101" pitchFamily="49" charset="-122"/>
                <a:ea typeface="黑体" panose="02010609060101010101" pitchFamily="49" charset="-122"/>
              </a:rPr>
              <a:t>激活函数</a:t>
            </a:r>
            <a:endParaRPr lang="zh-TW" altLang="en-US" sz="2400" b="1" dirty="0">
              <a:solidFill>
                <a:srgbClr val="0000FF"/>
              </a:solidFill>
              <a:latin typeface="黑体" panose="02010609060101010101" pitchFamily="49" charset="-122"/>
              <a:ea typeface="黑体" panose="02010609060101010101" pitchFamily="49" charset="-122"/>
            </a:endParaRPr>
          </a:p>
        </p:txBody>
      </p:sp>
      <p:pic>
        <p:nvPicPr>
          <p:cNvPr id="92162" name="图片 19">
            <a:extLst>
              <a:ext uri="{FF2B5EF4-FFF2-40B4-BE49-F238E27FC236}">
                <a16:creationId xmlns:a16="http://schemas.microsoft.com/office/drawing/2014/main" id="{2E5126D5-C14C-0C81-ABE7-C2544C58940B}"/>
              </a:ext>
            </a:extLst>
          </p:cNvPr>
          <p:cNvPicPr>
            <a:picLocks noChangeAspect="1" noChangeArrowheads="1"/>
          </p:cNvPicPr>
          <p:nvPr/>
        </p:nvPicPr>
        <p:blipFill>
          <a:blip r:embed="rId27"/>
          <a:srcRect/>
          <a:stretch>
            <a:fillRect/>
          </a:stretch>
        </p:blipFill>
        <p:spPr bwMode="auto">
          <a:xfrm>
            <a:off x="152400" y="979488"/>
            <a:ext cx="4149725"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725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2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4" grpId="0" animBg="1"/>
      <p:bldP spid="22" grpId="0" animBg="1"/>
      <p:bldP spid="47" grpId="0"/>
      <p:bldP spid="57" grpId="0"/>
      <p:bldP spid="59" grpId="0"/>
      <p:bldP spid="61" grpId="0"/>
      <p:bldP spid="62" grpId="0"/>
      <p:bldP spid="63" grpId="0"/>
      <p:bldP spid="9216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線單箭頭接點 35"/>
          <p:cNvCxnSpPr/>
          <p:nvPr/>
        </p:nvCxnSpPr>
        <p:spPr>
          <a:xfrm flipV="1">
            <a:off x="7205663" y="4522788"/>
            <a:ext cx="80327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280025" y="5543550"/>
            <a:ext cx="596900" cy="584200"/>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cxnSp>
        <p:nvCxnSpPr>
          <p:cNvPr id="6" name="直線單箭頭接點 5"/>
          <p:cNvCxnSpPr>
            <a:endCxn id="22" idx="1"/>
          </p:cNvCxnSpPr>
          <p:nvPr/>
        </p:nvCxnSpPr>
        <p:spPr>
          <a:xfrm flipV="1">
            <a:off x="3194050" y="4532313"/>
            <a:ext cx="2146300" cy="12541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橢圓 6"/>
          <p:cNvSpPr/>
          <p:nvPr/>
        </p:nvSpPr>
        <p:spPr>
          <a:xfrm>
            <a:off x="6494463" y="4024313"/>
            <a:ext cx="941387" cy="941387"/>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buFont typeface="Arial" panose="020B0604020202020204" pitchFamily="34" charset="0"/>
              <a:buNone/>
              <a:defRPr/>
            </a:pPr>
            <a:endParaRPr lang="zh-TW" altLang="en-US" sz="2400" dirty="0">
              <a:latin typeface="Comic Sans MS" panose="030F0702030302020204" pitchFamily="66" charset="0"/>
              <a:ea typeface="黑体" panose="02010609060101010101" pitchFamily="49" charset="-122"/>
            </a:endParaRPr>
          </a:p>
        </p:txBody>
      </p:sp>
      <p:cxnSp>
        <p:nvCxnSpPr>
          <p:cNvPr id="12" name="直線單箭頭接點 11"/>
          <p:cNvCxnSpPr/>
          <p:nvPr/>
        </p:nvCxnSpPr>
        <p:spPr>
          <a:xfrm flipV="1">
            <a:off x="5681663" y="4502150"/>
            <a:ext cx="80486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endCxn id="22" idx="1"/>
          </p:cNvCxnSpPr>
          <p:nvPr/>
        </p:nvCxnSpPr>
        <p:spPr>
          <a:xfrm>
            <a:off x="3201988" y="4524375"/>
            <a:ext cx="2138362" cy="79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endCxn id="22" idx="1"/>
          </p:cNvCxnSpPr>
          <p:nvPr/>
        </p:nvCxnSpPr>
        <p:spPr>
          <a:xfrm>
            <a:off x="3201988" y="3248025"/>
            <a:ext cx="2138362" cy="12842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4217" name="群組 20"/>
          <p:cNvGrpSpPr/>
          <p:nvPr/>
        </p:nvGrpSpPr>
        <p:grpSpPr bwMode="auto">
          <a:xfrm>
            <a:off x="5340350" y="4273550"/>
            <a:ext cx="520700" cy="519113"/>
            <a:chOff x="3342651" y="3507082"/>
            <a:chExt cx="520319" cy="520319"/>
          </a:xfrm>
        </p:grpSpPr>
        <p:sp>
          <p:nvSpPr>
            <p:cNvPr id="22"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graphicFrame>
          <p:nvGraphicFramePr>
            <p:cNvPr id="94251"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3" imgW="139700" imgH="139700" progId="Equation.3">
                    <p:embed/>
                  </p:oleObj>
                </mc:Choice>
                <mc:Fallback>
                  <p:oleObj name="方程式" r:id="rId3" imgW="139700" imgH="1397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5128" y="3545009"/>
                          <a:ext cx="3857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25" name="直線單箭頭接點 24"/>
          <p:cNvCxnSpPr/>
          <p:nvPr/>
        </p:nvCxnSpPr>
        <p:spPr>
          <a:xfrm flipV="1">
            <a:off x="5591175" y="4803775"/>
            <a:ext cx="0" cy="75406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4219" name="Object 12"/>
          <p:cNvGraphicFramePr>
            <a:graphicFrameLocks noChangeAspect="1"/>
          </p:cNvGraphicFramePr>
          <p:nvPr/>
        </p:nvGraphicFramePr>
        <p:xfrm>
          <a:off x="6561138" y="4219575"/>
          <a:ext cx="787400" cy="533400"/>
        </p:xfrm>
        <a:graphic>
          <a:graphicData uri="http://schemas.openxmlformats.org/presentationml/2006/ole">
            <mc:AlternateContent xmlns:mc="http://schemas.openxmlformats.org/markup-compatibility/2006">
              <mc:Choice xmlns:v="urn:schemas-microsoft-com:vml" Requires="v">
                <p:oleObj name="方程式" r:id="rId3" imgW="316865" imgH="215900" progId="Equation.3">
                  <p:embed/>
                </p:oleObj>
              </mc:Choice>
              <mc:Fallback>
                <p:oleObj name="方程式" r:id="rId3" imgW="316865" imgH="21590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1138" y="4219575"/>
                        <a:ext cx="787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20" name="文字方塊 33"/>
          <p:cNvSpPr txBox="1">
            <a:spLocks noChangeArrowheads="1"/>
          </p:cNvSpPr>
          <p:nvPr/>
        </p:nvSpPr>
        <p:spPr bwMode="auto">
          <a:xfrm>
            <a:off x="5845175" y="5686425"/>
            <a:ext cx="798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rgbClr val="0000FF"/>
                </a:solidFill>
                <a:latin typeface="Comic Sans MS" panose="030F0702030302020204" pitchFamily="66" charset="0"/>
                <a:ea typeface="黑体" panose="02010609060101010101" pitchFamily="49" charset="-122"/>
              </a:rPr>
              <a:t>偏置</a:t>
            </a:r>
            <a:endParaRPr lang="zh-TW" altLang="en-US" sz="2400">
              <a:solidFill>
                <a:srgbClr val="0000FF"/>
              </a:solidFill>
              <a:latin typeface="Comic Sans MS" panose="030F0702030302020204" pitchFamily="66" charset="0"/>
              <a:ea typeface="黑体" panose="02010609060101010101" pitchFamily="49" charset="-122"/>
            </a:endParaRPr>
          </a:p>
        </p:txBody>
      </p:sp>
      <p:sp>
        <p:nvSpPr>
          <p:cNvPr id="94221" name="文字方塊 39"/>
          <p:cNvSpPr txBox="1">
            <a:spLocks noChangeArrowheads="1"/>
          </p:cNvSpPr>
          <p:nvPr/>
        </p:nvSpPr>
        <p:spPr bwMode="auto">
          <a:xfrm>
            <a:off x="6018213" y="4910138"/>
            <a:ext cx="18938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rgbClr val="0000FF"/>
                </a:solidFill>
                <a:latin typeface="Comic Sans MS" panose="030F0702030302020204" pitchFamily="66" charset="0"/>
                <a:ea typeface="黑体" panose="02010609060101010101" pitchFamily="49" charset="-122"/>
              </a:rPr>
              <a:t>激活函数</a:t>
            </a:r>
            <a:endParaRPr lang="zh-TW" altLang="en-US" sz="2400">
              <a:solidFill>
                <a:srgbClr val="0000FF"/>
              </a:solidFill>
              <a:latin typeface="Comic Sans MS" panose="030F0702030302020204" pitchFamily="66" charset="0"/>
              <a:ea typeface="黑体" panose="02010609060101010101" pitchFamily="49" charset="-122"/>
            </a:endParaRPr>
          </a:p>
        </p:txBody>
      </p:sp>
      <p:sp>
        <p:nvSpPr>
          <p:cNvPr id="94222" name="文字方塊 38"/>
          <p:cNvSpPr txBox="1">
            <a:spLocks noChangeArrowheads="1"/>
          </p:cNvSpPr>
          <p:nvPr/>
        </p:nvSpPr>
        <p:spPr bwMode="auto">
          <a:xfrm>
            <a:off x="3430588" y="5686425"/>
            <a:ext cx="11858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rgbClr val="0000FF"/>
                </a:solidFill>
                <a:latin typeface="Comic Sans MS" panose="030F0702030302020204" pitchFamily="66" charset="0"/>
                <a:ea typeface="黑体" panose="02010609060101010101" pitchFamily="49" charset="-122"/>
              </a:rPr>
              <a:t>权值</a:t>
            </a:r>
            <a:endParaRPr lang="zh-TW" altLang="en-US" sz="2400">
              <a:solidFill>
                <a:srgbClr val="0000FF"/>
              </a:solidFill>
              <a:latin typeface="Comic Sans MS" panose="030F0702030302020204" pitchFamily="66" charset="0"/>
              <a:ea typeface="黑体" panose="02010609060101010101" pitchFamily="49" charset="-122"/>
            </a:endParaRPr>
          </a:p>
        </p:txBody>
      </p:sp>
      <p:grpSp>
        <p:nvGrpSpPr>
          <p:cNvPr id="20" name="群組 19"/>
          <p:cNvGrpSpPr/>
          <p:nvPr/>
        </p:nvGrpSpPr>
        <p:grpSpPr bwMode="auto">
          <a:xfrm>
            <a:off x="3651250" y="3251200"/>
            <a:ext cx="639763" cy="536575"/>
            <a:chOff x="34511" y="3510100"/>
            <a:chExt cx="546036" cy="537290"/>
          </a:xfrm>
        </p:grpSpPr>
        <p:sp>
          <p:nvSpPr>
            <p:cNvPr id="48" name="矩形 47"/>
            <p:cNvSpPr/>
            <p:nvPr/>
          </p:nvSpPr>
          <p:spPr>
            <a:xfrm>
              <a:off x="34511" y="3510100"/>
              <a:ext cx="546036" cy="53729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sp>
          <p:nvSpPr>
            <p:cNvPr id="94249" name="文字方塊 43"/>
            <p:cNvSpPr txBox="1">
              <a:spLocks noChangeArrowheads="1"/>
            </p:cNvSpPr>
            <p:nvPr/>
          </p:nvSpPr>
          <p:spPr bwMode="auto">
            <a:xfrm>
              <a:off x="136079" y="3552772"/>
              <a:ext cx="342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1</a:t>
              </a:r>
              <a:endParaRPr lang="zh-TW" altLang="en-US" sz="2400">
                <a:latin typeface="Comic Sans MS" panose="030F0702030302020204" pitchFamily="66" charset="0"/>
                <a:ea typeface="黑体" panose="02010609060101010101" pitchFamily="49" charset="-122"/>
              </a:endParaRPr>
            </a:p>
          </p:txBody>
        </p:sp>
      </p:grpSp>
      <p:grpSp>
        <p:nvGrpSpPr>
          <p:cNvPr id="27" name="群組 26"/>
          <p:cNvGrpSpPr/>
          <p:nvPr/>
        </p:nvGrpSpPr>
        <p:grpSpPr bwMode="auto">
          <a:xfrm>
            <a:off x="3629025" y="4151313"/>
            <a:ext cx="661988" cy="538162"/>
            <a:chOff x="-43759" y="4374027"/>
            <a:chExt cx="546036" cy="537290"/>
          </a:xfrm>
        </p:grpSpPr>
        <p:sp>
          <p:nvSpPr>
            <p:cNvPr id="49" name="矩形 48"/>
            <p:cNvSpPr/>
            <p:nvPr/>
          </p:nvSpPr>
          <p:spPr>
            <a:xfrm>
              <a:off x="-43759" y="4374027"/>
              <a:ext cx="546036" cy="53729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sp>
          <p:nvSpPr>
            <p:cNvPr id="94247" name="文字方塊 44"/>
            <p:cNvSpPr txBox="1">
              <a:spLocks noChangeArrowheads="1"/>
            </p:cNvSpPr>
            <p:nvPr/>
          </p:nvSpPr>
          <p:spPr bwMode="auto">
            <a:xfrm>
              <a:off x="0" y="4424367"/>
              <a:ext cx="441679" cy="460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2</a:t>
              </a:r>
              <a:endParaRPr lang="zh-TW" altLang="en-US" sz="2400">
                <a:latin typeface="Comic Sans MS" panose="030F0702030302020204" pitchFamily="66" charset="0"/>
                <a:ea typeface="黑体" panose="02010609060101010101" pitchFamily="49" charset="-122"/>
              </a:endParaRPr>
            </a:p>
          </p:txBody>
        </p:sp>
      </p:grpSp>
      <p:grpSp>
        <p:nvGrpSpPr>
          <p:cNvPr id="29" name="群組 28"/>
          <p:cNvGrpSpPr/>
          <p:nvPr/>
        </p:nvGrpSpPr>
        <p:grpSpPr bwMode="auto">
          <a:xfrm>
            <a:off x="3567113" y="5008563"/>
            <a:ext cx="800100" cy="538162"/>
            <a:chOff x="153153" y="5027301"/>
            <a:chExt cx="715437" cy="537290"/>
          </a:xfrm>
        </p:grpSpPr>
        <p:sp>
          <p:nvSpPr>
            <p:cNvPr id="50" name="矩形 49"/>
            <p:cNvSpPr/>
            <p:nvPr/>
          </p:nvSpPr>
          <p:spPr>
            <a:xfrm>
              <a:off x="252519" y="5027301"/>
              <a:ext cx="546514" cy="53729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sp>
          <p:nvSpPr>
            <p:cNvPr id="94245" name="文字方塊 45"/>
            <p:cNvSpPr txBox="1">
              <a:spLocks noChangeArrowheads="1"/>
            </p:cNvSpPr>
            <p:nvPr/>
          </p:nvSpPr>
          <p:spPr bwMode="auto">
            <a:xfrm>
              <a:off x="153153" y="5087907"/>
              <a:ext cx="715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1</a:t>
              </a:r>
              <a:endParaRPr lang="zh-TW" altLang="en-US" sz="2400">
                <a:latin typeface="Comic Sans MS" panose="030F0702030302020204" pitchFamily="66" charset="0"/>
                <a:ea typeface="黑体" panose="02010609060101010101" pitchFamily="49" charset="-122"/>
              </a:endParaRPr>
            </a:p>
          </p:txBody>
        </p:sp>
      </p:grpSp>
      <p:sp>
        <p:nvSpPr>
          <p:cNvPr id="47" name="文字方塊 46"/>
          <p:cNvSpPr txBox="1">
            <a:spLocks noChangeArrowheads="1"/>
          </p:cNvSpPr>
          <p:nvPr/>
        </p:nvSpPr>
        <p:spPr bwMode="auto">
          <a:xfrm>
            <a:off x="5233988" y="5640388"/>
            <a:ext cx="714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1</a:t>
            </a:r>
            <a:endParaRPr lang="zh-TW" altLang="en-US" sz="2400">
              <a:latin typeface="Comic Sans MS" panose="030F0702030302020204" pitchFamily="66" charset="0"/>
              <a:ea typeface="黑体" panose="02010609060101010101" pitchFamily="49" charset="-122"/>
            </a:endParaRPr>
          </a:p>
        </p:txBody>
      </p:sp>
      <p:grpSp>
        <p:nvGrpSpPr>
          <p:cNvPr id="51" name="群組 50"/>
          <p:cNvGrpSpPr/>
          <p:nvPr/>
        </p:nvGrpSpPr>
        <p:grpSpPr bwMode="auto">
          <a:xfrm>
            <a:off x="2505075" y="2949575"/>
            <a:ext cx="642938" cy="538163"/>
            <a:chOff x="34511" y="3510100"/>
            <a:chExt cx="546036" cy="537290"/>
          </a:xfrm>
        </p:grpSpPr>
        <p:sp>
          <p:nvSpPr>
            <p:cNvPr id="52" name="矩形 51"/>
            <p:cNvSpPr/>
            <p:nvPr/>
          </p:nvSpPr>
          <p:spPr>
            <a:xfrm>
              <a:off x="34511" y="3510100"/>
              <a:ext cx="546036" cy="53729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sp>
          <p:nvSpPr>
            <p:cNvPr id="94243" name="文字方塊 52"/>
            <p:cNvSpPr txBox="1">
              <a:spLocks noChangeArrowheads="1"/>
            </p:cNvSpPr>
            <p:nvPr/>
          </p:nvSpPr>
          <p:spPr bwMode="auto">
            <a:xfrm>
              <a:off x="136079" y="3552772"/>
              <a:ext cx="342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2</a:t>
              </a:r>
              <a:endParaRPr lang="zh-TW" altLang="en-US" sz="2400">
                <a:latin typeface="Comic Sans MS" panose="030F0702030302020204" pitchFamily="66" charset="0"/>
                <a:ea typeface="黑体" panose="02010609060101010101" pitchFamily="49" charset="-122"/>
              </a:endParaRPr>
            </a:p>
          </p:txBody>
        </p:sp>
      </p:grpSp>
      <p:grpSp>
        <p:nvGrpSpPr>
          <p:cNvPr id="54" name="群組 53"/>
          <p:cNvGrpSpPr/>
          <p:nvPr/>
        </p:nvGrpSpPr>
        <p:grpSpPr bwMode="auto">
          <a:xfrm>
            <a:off x="2505075" y="4202113"/>
            <a:ext cx="619125" cy="536575"/>
            <a:chOff x="-43759" y="4374027"/>
            <a:chExt cx="546036" cy="537290"/>
          </a:xfrm>
        </p:grpSpPr>
        <p:sp>
          <p:nvSpPr>
            <p:cNvPr id="55" name="矩形 54"/>
            <p:cNvSpPr/>
            <p:nvPr/>
          </p:nvSpPr>
          <p:spPr>
            <a:xfrm>
              <a:off x="-43759" y="4374027"/>
              <a:ext cx="546036" cy="53729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sp>
          <p:nvSpPr>
            <p:cNvPr id="94241" name="文字方塊 55"/>
            <p:cNvSpPr txBox="1">
              <a:spLocks noChangeArrowheads="1"/>
            </p:cNvSpPr>
            <p:nvPr/>
          </p:nvSpPr>
          <p:spPr bwMode="auto">
            <a:xfrm>
              <a:off x="0" y="4424367"/>
              <a:ext cx="441679" cy="462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0</a:t>
              </a:r>
              <a:endParaRPr lang="zh-TW" altLang="en-US" sz="2400">
                <a:latin typeface="Comic Sans MS" panose="030F0702030302020204" pitchFamily="66" charset="0"/>
                <a:ea typeface="黑体" panose="02010609060101010101" pitchFamily="49" charset="-122"/>
              </a:endParaRPr>
            </a:p>
          </p:txBody>
        </p:sp>
      </p:grpSp>
      <p:grpSp>
        <p:nvGrpSpPr>
          <p:cNvPr id="57" name="群組 56"/>
          <p:cNvGrpSpPr/>
          <p:nvPr/>
        </p:nvGrpSpPr>
        <p:grpSpPr bwMode="auto">
          <a:xfrm>
            <a:off x="2387600" y="5495925"/>
            <a:ext cx="833438" cy="536575"/>
            <a:chOff x="153153" y="5027301"/>
            <a:chExt cx="715437" cy="537290"/>
          </a:xfrm>
        </p:grpSpPr>
        <p:sp>
          <p:nvSpPr>
            <p:cNvPr id="58" name="矩形 57"/>
            <p:cNvSpPr/>
            <p:nvPr/>
          </p:nvSpPr>
          <p:spPr>
            <a:xfrm>
              <a:off x="252633" y="5027301"/>
              <a:ext cx="546457" cy="53729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sp>
          <p:nvSpPr>
            <p:cNvPr id="94239" name="文字方塊 58"/>
            <p:cNvSpPr txBox="1">
              <a:spLocks noChangeArrowheads="1"/>
            </p:cNvSpPr>
            <p:nvPr/>
          </p:nvSpPr>
          <p:spPr bwMode="auto">
            <a:xfrm>
              <a:off x="153153" y="5087907"/>
              <a:ext cx="715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1</a:t>
              </a:r>
              <a:endParaRPr lang="zh-TW" altLang="en-US" sz="2400">
                <a:latin typeface="Comic Sans MS" panose="030F0702030302020204" pitchFamily="66" charset="0"/>
                <a:ea typeface="黑体" panose="02010609060101010101" pitchFamily="49" charset="-122"/>
              </a:endParaRPr>
            </a:p>
          </p:txBody>
        </p:sp>
      </p:grpSp>
      <p:sp>
        <p:nvSpPr>
          <p:cNvPr id="62" name="文字方塊 61"/>
          <p:cNvSpPr txBox="1">
            <a:spLocks noChangeArrowheads="1"/>
          </p:cNvSpPr>
          <p:nvPr/>
        </p:nvSpPr>
        <p:spPr bwMode="auto">
          <a:xfrm>
            <a:off x="5983288" y="4022725"/>
            <a:ext cx="379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FF0000"/>
                </a:solidFill>
                <a:latin typeface="Comic Sans MS" panose="030F0702030302020204" pitchFamily="66" charset="0"/>
                <a:ea typeface="黑体" panose="02010609060101010101" pitchFamily="49" charset="-122"/>
              </a:rPr>
              <a:t>4</a:t>
            </a:r>
            <a:endParaRPr lang="zh-TW" altLang="en-US" sz="2400">
              <a:solidFill>
                <a:srgbClr val="FF0000"/>
              </a:solidFill>
              <a:latin typeface="Comic Sans MS" panose="030F0702030302020204" pitchFamily="66" charset="0"/>
              <a:ea typeface="黑体" panose="02010609060101010101" pitchFamily="49" charset="-122"/>
            </a:endParaRPr>
          </a:p>
        </p:txBody>
      </p:sp>
      <p:grpSp>
        <p:nvGrpSpPr>
          <p:cNvPr id="63" name="群組 62"/>
          <p:cNvGrpSpPr/>
          <p:nvPr/>
        </p:nvGrpSpPr>
        <p:grpSpPr bwMode="auto">
          <a:xfrm>
            <a:off x="4267200" y="1252538"/>
            <a:ext cx="5297488" cy="2079625"/>
            <a:chOff x="3566162" y="4678338"/>
            <a:chExt cx="5297714" cy="2078894"/>
          </a:xfrm>
        </p:grpSpPr>
        <p:sp>
          <p:nvSpPr>
            <p:cNvPr id="64" name="圓角矩形圖說文字 63"/>
            <p:cNvSpPr/>
            <p:nvPr/>
          </p:nvSpPr>
          <p:spPr>
            <a:xfrm>
              <a:off x="3566162" y="4678338"/>
              <a:ext cx="5297714" cy="2078894"/>
            </a:xfrm>
            <a:prstGeom prst="wedgeRoundRectCallout">
              <a:avLst>
                <a:gd name="adj1" fmla="val 1509"/>
                <a:gd name="adj2" fmla="val 90824"/>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sp>
          <p:nvSpPr>
            <p:cNvPr id="94237" name="文字方塊 66"/>
            <p:cNvSpPr txBox="1">
              <a:spLocks noChangeArrowheads="1"/>
            </p:cNvSpPr>
            <p:nvPr/>
          </p:nvSpPr>
          <p:spPr bwMode="auto">
            <a:xfrm>
              <a:off x="3800520" y="4795570"/>
              <a:ext cx="2463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Comic Sans MS" panose="030F0702030302020204" pitchFamily="66" charset="0"/>
                  <a:ea typeface="黑体" panose="02010609060101010101" pitchFamily="49" charset="-122"/>
                </a:rPr>
                <a:t>ReLU</a:t>
              </a:r>
              <a:r>
                <a:rPr lang="zh-CN" altLang="en-US" sz="2400">
                  <a:latin typeface="Comic Sans MS" panose="030F0702030302020204" pitchFamily="66" charset="0"/>
                  <a:ea typeface="黑体" panose="02010609060101010101" pitchFamily="49" charset="-122"/>
                </a:rPr>
                <a:t>函数</a:t>
              </a:r>
              <a:endParaRPr lang="zh-TW" altLang="en-US" sz="2400">
                <a:latin typeface="Comic Sans MS" panose="030F0702030302020204" pitchFamily="66" charset="0"/>
                <a:ea typeface="黑体" panose="02010609060101010101" pitchFamily="49" charset="-122"/>
              </a:endParaRPr>
            </a:p>
          </p:txBody>
        </p:sp>
      </p:grpSp>
      <p:sp>
        <p:nvSpPr>
          <p:cNvPr id="71" name="文字方塊 70"/>
          <p:cNvSpPr txBox="1"/>
          <p:nvPr/>
        </p:nvSpPr>
        <p:spPr>
          <a:xfrm>
            <a:off x="8070850" y="4252913"/>
            <a:ext cx="877888" cy="461962"/>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eaLnBrk="1" hangingPunct="1">
              <a:buFont typeface="Arial" panose="020B0604020202020204" pitchFamily="34" charset="0"/>
              <a:buNone/>
              <a:defRPr/>
            </a:pPr>
            <a:r>
              <a:rPr lang="en-US" altLang="zh-TW" sz="2400" dirty="0">
                <a:solidFill>
                  <a:srgbClr val="FF0000"/>
                </a:solidFill>
                <a:latin typeface="Comic Sans MS" panose="030F0702030302020204" pitchFamily="66" charset="0"/>
                <a:ea typeface="黑体" panose="02010609060101010101" pitchFamily="49" charset="-122"/>
              </a:rPr>
              <a:t>4</a:t>
            </a:r>
            <a:endParaRPr lang="zh-TW" altLang="en-US" sz="2400" dirty="0">
              <a:solidFill>
                <a:srgbClr val="FF0000"/>
              </a:solidFill>
              <a:latin typeface="Comic Sans MS" panose="030F0702030302020204" pitchFamily="66" charset="0"/>
              <a:ea typeface="黑体" panose="02010609060101010101" pitchFamily="49" charset="-122"/>
            </a:endParaRPr>
          </a:p>
        </p:txBody>
      </p:sp>
      <p:sp>
        <p:nvSpPr>
          <p:cNvPr id="94233" name="矩形 2"/>
          <p:cNvSpPr>
            <a:spLocks noChangeArrowheads="1"/>
          </p:cNvSpPr>
          <p:nvPr/>
        </p:nvSpPr>
        <p:spPr bwMode="auto">
          <a:xfrm>
            <a:off x="4119563" y="12700"/>
            <a:ext cx="30130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latin typeface="Comic Sans MS" panose="030F0702030302020204" pitchFamily="66" charset="0"/>
                <a:ea typeface="黑体" panose="02010609060101010101" pitchFamily="49" charset="-122"/>
              </a:rPr>
              <a:t>人工神经元</a:t>
            </a:r>
            <a:endParaRPr lang="zh-TW" altLang="en-US" sz="4400">
              <a:latin typeface="Comic Sans MS" panose="030F0702030302020204" pitchFamily="66" charset="0"/>
              <a:ea typeface="黑体" panose="02010609060101010101" pitchFamily="49" charset="-122"/>
            </a:endParaRPr>
          </a:p>
        </p:txBody>
      </p:sp>
      <p:graphicFrame>
        <p:nvGraphicFramePr>
          <p:cNvPr id="10" name="对象 9"/>
          <p:cNvGraphicFramePr>
            <a:graphicFrameLocks noChangeAspect="1"/>
          </p:cNvGraphicFramePr>
          <p:nvPr/>
        </p:nvGraphicFramePr>
        <p:xfrm>
          <a:off x="4587875" y="2028825"/>
          <a:ext cx="1884363" cy="800100"/>
        </p:xfrm>
        <a:graphic>
          <a:graphicData uri="http://schemas.openxmlformats.org/presentationml/2006/ole">
            <mc:AlternateContent xmlns:mc="http://schemas.openxmlformats.org/markup-compatibility/2006">
              <mc:Choice xmlns:v="urn:schemas-microsoft-com:vml" Requires="v">
                <p:oleObj name="Equation" r:id="rId6" imgW="926465" imgH="393700" progId="Equation.DSMT4">
                  <p:embed/>
                </p:oleObj>
              </mc:Choice>
              <mc:Fallback>
                <p:oleObj name="Equation" r:id="rId6" imgW="926465" imgH="393700" progId="Equation.DSMT4">
                  <p:embed/>
                  <p:pic>
                    <p:nvPicPr>
                      <p:cNvPr id="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7875" y="2028825"/>
                        <a:ext cx="188436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7" name="图片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6738" y="1357313"/>
            <a:ext cx="2281237"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62" grpId="0"/>
      <p:bldP spid="7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58" name="群組 38"/>
          <p:cNvGrpSpPr/>
          <p:nvPr/>
        </p:nvGrpSpPr>
        <p:grpSpPr bwMode="auto">
          <a:xfrm>
            <a:off x="3963988" y="2992438"/>
            <a:ext cx="2417762" cy="1897062"/>
            <a:chOff x="3223753" y="2941320"/>
            <a:chExt cx="2416814" cy="1897458"/>
          </a:xfrm>
        </p:grpSpPr>
        <p:grpSp>
          <p:nvGrpSpPr>
            <p:cNvPr id="96308" name="群組 37"/>
            <p:cNvGrpSpPr/>
            <p:nvPr/>
          </p:nvGrpSpPr>
          <p:grpSpPr bwMode="auto">
            <a:xfrm>
              <a:off x="4112351" y="3404891"/>
              <a:ext cx="1528216" cy="565603"/>
              <a:chOff x="4261309" y="3400794"/>
              <a:chExt cx="1528216" cy="565603"/>
            </a:xfrm>
          </p:grpSpPr>
          <p:cxnSp>
            <p:nvCxnSpPr>
              <p:cNvPr id="32" name="直線單箭頭接點 31"/>
              <p:cNvCxnSpPr/>
              <p:nvPr/>
            </p:nvCxnSpPr>
            <p:spPr>
              <a:xfrm flipV="1">
                <a:off x="5227770" y="3681916"/>
                <a:ext cx="5617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橢圓 21"/>
              <p:cNvSpPr/>
              <p:nvPr/>
            </p:nvSpPr>
            <p:spPr>
              <a:xfrm>
                <a:off x="4838986" y="3400870"/>
                <a:ext cx="566515" cy="565268"/>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buFont typeface="Arial" panose="020B0604020202020204" pitchFamily="34" charset="0"/>
                  <a:buNone/>
                  <a:defRPr/>
                </a:pPr>
                <a:endParaRPr lang="zh-TW" altLang="en-US" sz="2400" dirty="0">
                  <a:latin typeface="Comic Sans MS" panose="030F0702030302020204" pitchFamily="66" charset="0"/>
                  <a:ea typeface="黑体" panose="02010609060101010101" pitchFamily="49" charset="-122"/>
                </a:endParaRPr>
              </a:p>
            </p:txBody>
          </p:sp>
          <p:cxnSp>
            <p:nvCxnSpPr>
              <p:cNvPr id="23" name="直線單箭頭接點 22"/>
              <p:cNvCxnSpPr/>
              <p:nvPr/>
            </p:nvCxnSpPr>
            <p:spPr>
              <a:xfrm flipV="1">
                <a:off x="4261362" y="3699382"/>
                <a:ext cx="5617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6321" name="Object 12"/>
              <p:cNvGraphicFramePr>
                <a:graphicFrameLocks noChangeAspect="1"/>
              </p:cNvGraphicFramePr>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name="Equation" r:id="rId3" imgW="316865" imgH="215900" progId="Equation.DSMT4">
                      <p:embed/>
                    </p:oleObj>
                  </mc:Choice>
                  <mc:Fallback>
                    <p:oleObj name="Equation" r:id="rId3" imgW="316865" imgH="215900"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3159" y="3478177"/>
                            <a:ext cx="584765" cy="39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21" name="直線單箭頭接點 20"/>
            <p:cNvCxnSpPr/>
            <p:nvPr/>
          </p:nvCxnSpPr>
          <p:spPr>
            <a:xfrm flipV="1">
              <a:off x="3234861" y="3779695"/>
              <a:ext cx="674423" cy="906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a:off x="3223753" y="2941320"/>
              <a:ext cx="704574" cy="6907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6311" name="群組 24"/>
            <p:cNvGrpSpPr/>
            <p:nvPr/>
          </p:nvGrpSpPr>
          <p:grpSpPr bwMode="auto">
            <a:xfrm>
              <a:off x="3956988" y="3478177"/>
              <a:ext cx="439530" cy="439530"/>
              <a:chOff x="3371313" y="3530847"/>
              <a:chExt cx="439530" cy="439530"/>
            </a:xfrm>
          </p:grpSpPr>
          <p:sp>
            <p:nvSpPr>
              <p:cNvPr id="26" name="矩形 25"/>
              <p:cNvSpPr/>
              <p:nvPr/>
            </p:nvSpPr>
            <p:spPr>
              <a:xfrm>
                <a:off x="3371215" y="3530677"/>
                <a:ext cx="439565" cy="439829"/>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graphicFrame>
            <p:nvGraphicFramePr>
              <p:cNvPr id="96317" name="Object 12"/>
              <p:cNvGraphicFramePr>
                <a:graphicFrameLocks noChangeAspect="1"/>
              </p:cNvGraphicFramePr>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name="方程式" r:id="rId5" imgW="139700" imgH="139700" progId="Equation.3">
                      <p:embed/>
                    </p:oleObj>
                  </mc:Choice>
                  <mc:Fallback>
                    <p:oleObj name="方程式" r:id="rId5" imgW="139700" imgH="1397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9193" y="3546688"/>
                            <a:ext cx="3857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6312" name="群組 36"/>
            <p:cNvGrpSpPr/>
            <p:nvPr/>
          </p:nvGrpSpPr>
          <p:grpSpPr bwMode="auto">
            <a:xfrm>
              <a:off x="3972433" y="3933548"/>
              <a:ext cx="385763" cy="905230"/>
              <a:chOff x="3982168" y="3985175"/>
              <a:chExt cx="385763" cy="905230"/>
            </a:xfrm>
          </p:grpSpPr>
          <p:sp>
            <p:nvSpPr>
              <p:cNvPr id="20" name="矩形 19"/>
              <p:cNvSpPr/>
              <p:nvPr/>
            </p:nvSpPr>
            <p:spPr>
              <a:xfrm>
                <a:off x="3982494" y="4512501"/>
                <a:ext cx="385611" cy="377904"/>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cxnSp>
            <p:nvCxnSpPr>
              <p:cNvPr id="28" name="直線單箭頭接點 27"/>
              <p:cNvCxnSpPr/>
              <p:nvPr/>
            </p:nvCxnSpPr>
            <p:spPr>
              <a:xfrm flipV="1">
                <a:off x="4179267" y="3985341"/>
                <a:ext cx="0" cy="5176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3" name="直線單箭頭接點 32"/>
            <p:cNvCxnSpPr/>
            <p:nvPr/>
          </p:nvCxnSpPr>
          <p:spPr>
            <a:xfrm>
              <a:off x="3242796" y="3714593"/>
              <a:ext cx="69187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群組 41"/>
          <p:cNvGrpSpPr/>
          <p:nvPr/>
        </p:nvGrpSpPr>
        <p:grpSpPr bwMode="auto">
          <a:xfrm>
            <a:off x="1500188" y="2235200"/>
            <a:ext cx="2416175" cy="1897063"/>
            <a:chOff x="3223753" y="2941320"/>
            <a:chExt cx="2416814" cy="1897458"/>
          </a:xfrm>
        </p:grpSpPr>
        <p:grpSp>
          <p:nvGrpSpPr>
            <p:cNvPr id="96294" name="群組 42"/>
            <p:cNvGrpSpPr/>
            <p:nvPr/>
          </p:nvGrpSpPr>
          <p:grpSpPr bwMode="auto">
            <a:xfrm>
              <a:off x="4112351" y="3404891"/>
              <a:ext cx="1528216" cy="565603"/>
              <a:chOff x="4261309" y="3400794"/>
              <a:chExt cx="1528216" cy="565603"/>
            </a:xfrm>
          </p:grpSpPr>
          <p:cxnSp>
            <p:nvCxnSpPr>
              <p:cNvPr id="53" name="直線單箭頭接點 52"/>
              <p:cNvCxnSpPr/>
              <p:nvPr/>
            </p:nvCxnSpPr>
            <p:spPr>
              <a:xfrm flipV="1">
                <a:off x="5227401" y="3681917"/>
                <a:ext cx="5621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橢圓 53"/>
              <p:cNvSpPr/>
              <p:nvPr/>
            </p:nvSpPr>
            <p:spPr>
              <a:xfrm>
                <a:off x="4839949" y="3400870"/>
                <a:ext cx="565299" cy="565268"/>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buFont typeface="Arial" panose="020B0604020202020204" pitchFamily="34" charset="0"/>
                  <a:buNone/>
                  <a:defRPr/>
                </a:pPr>
                <a:endParaRPr lang="zh-TW" altLang="en-US" sz="2400" dirty="0">
                  <a:latin typeface="Comic Sans MS" panose="030F0702030302020204" pitchFamily="66" charset="0"/>
                  <a:ea typeface="黑体" panose="02010609060101010101" pitchFamily="49" charset="-122"/>
                </a:endParaRPr>
              </a:p>
            </p:txBody>
          </p:sp>
          <p:cxnSp>
            <p:nvCxnSpPr>
              <p:cNvPr id="55" name="直線單箭頭接點 54"/>
              <p:cNvCxnSpPr/>
              <p:nvPr/>
            </p:nvCxnSpPr>
            <p:spPr>
              <a:xfrm flipV="1">
                <a:off x="4261946" y="3699382"/>
                <a:ext cx="5621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6307" name="Object 12"/>
              <p:cNvGraphicFramePr>
                <a:graphicFrameLocks noChangeAspect="1"/>
              </p:cNvGraphicFramePr>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name="方程式" r:id="rId5" imgW="316865" imgH="215900" progId="Equation.3">
                      <p:embed/>
                    </p:oleObj>
                  </mc:Choice>
                  <mc:Fallback>
                    <p:oleObj name="方程式" r:id="rId5" imgW="316865" imgH="2159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3159" y="3478177"/>
                            <a:ext cx="584765" cy="39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44" name="直線單箭頭接點 43"/>
            <p:cNvCxnSpPr/>
            <p:nvPr/>
          </p:nvCxnSpPr>
          <p:spPr>
            <a:xfrm flipV="1">
              <a:off x="3404776" y="3779695"/>
              <a:ext cx="503370" cy="6780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3223753" y="2941320"/>
              <a:ext cx="705036" cy="6907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6297" name="群組 45"/>
            <p:cNvGrpSpPr/>
            <p:nvPr/>
          </p:nvGrpSpPr>
          <p:grpSpPr bwMode="auto">
            <a:xfrm>
              <a:off x="3956988" y="3478177"/>
              <a:ext cx="439530" cy="439530"/>
              <a:chOff x="3371313" y="3530847"/>
              <a:chExt cx="439530" cy="439530"/>
            </a:xfrm>
          </p:grpSpPr>
          <p:sp>
            <p:nvSpPr>
              <p:cNvPr id="51" name="矩形 50"/>
              <p:cNvSpPr/>
              <p:nvPr/>
            </p:nvSpPr>
            <p:spPr>
              <a:xfrm>
                <a:off x="3371697" y="3530677"/>
                <a:ext cx="439853" cy="439829"/>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graphicFrame>
            <p:nvGraphicFramePr>
              <p:cNvPr id="96303" name="Object 12"/>
              <p:cNvGraphicFramePr>
                <a:graphicFrameLocks noChangeAspect="1"/>
              </p:cNvGraphicFramePr>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name="方程式" r:id="rId5" imgW="139700" imgH="139700" progId="Equation.3">
                      <p:embed/>
                    </p:oleObj>
                  </mc:Choice>
                  <mc:Fallback>
                    <p:oleObj name="方程式" r:id="rId5" imgW="139700" imgH="1397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9193" y="3546688"/>
                            <a:ext cx="3857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6298" name="群組 46"/>
            <p:cNvGrpSpPr/>
            <p:nvPr/>
          </p:nvGrpSpPr>
          <p:grpSpPr bwMode="auto">
            <a:xfrm>
              <a:off x="3972433" y="3933548"/>
              <a:ext cx="385763" cy="905230"/>
              <a:chOff x="3982168" y="3985175"/>
              <a:chExt cx="385763" cy="905230"/>
            </a:xfrm>
          </p:grpSpPr>
          <p:sp>
            <p:nvSpPr>
              <p:cNvPr id="49" name="矩形 48"/>
              <p:cNvSpPr/>
              <p:nvPr/>
            </p:nvSpPr>
            <p:spPr>
              <a:xfrm>
                <a:off x="3981398" y="4512502"/>
                <a:ext cx="385865" cy="377903"/>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cxnSp>
            <p:nvCxnSpPr>
              <p:cNvPr id="50" name="直線單箭頭接點 49"/>
              <p:cNvCxnSpPr/>
              <p:nvPr/>
            </p:nvCxnSpPr>
            <p:spPr>
              <a:xfrm flipV="1">
                <a:off x="4178300" y="3985342"/>
                <a:ext cx="0" cy="5176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8" name="直線單箭頭接點 47"/>
            <p:cNvCxnSpPr/>
            <p:nvPr/>
          </p:nvCxnSpPr>
          <p:spPr>
            <a:xfrm>
              <a:off x="3242808" y="3714594"/>
              <a:ext cx="69233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群組 56"/>
          <p:cNvGrpSpPr/>
          <p:nvPr/>
        </p:nvGrpSpPr>
        <p:grpSpPr bwMode="auto">
          <a:xfrm>
            <a:off x="1528763" y="4095750"/>
            <a:ext cx="2406650" cy="1781175"/>
            <a:chOff x="3234600" y="3056778"/>
            <a:chExt cx="2405967" cy="1782000"/>
          </a:xfrm>
        </p:grpSpPr>
        <p:grpSp>
          <p:nvGrpSpPr>
            <p:cNvPr id="96280" name="群組 57"/>
            <p:cNvGrpSpPr/>
            <p:nvPr/>
          </p:nvGrpSpPr>
          <p:grpSpPr bwMode="auto">
            <a:xfrm>
              <a:off x="4112351" y="3404891"/>
              <a:ext cx="1528216" cy="565603"/>
              <a:chOff x="4261309" y="3400794"/>
              <a:chExt cx="1528216" cy="565603"/>
            </a:xfrm>
          </p:grpSpPr>
          <p:cxnSp>
            <p:nvCxnSpPr>
              <p:cNvPr id="68" name="直線單箭頭接點 67"/>
              <p:cNvCxnSpPr/>
              <p:nvPr/>
            </p:nvCxnSpPr>
            <p:spPr>
              <a:xfrm flipV="1">
                <a:off x="5227710" y="3681622"/>
                <a:ext cx="5618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橢圓 68"/>
              <p:cNvSpPr/>
              <p:nvPr/>
            </p:nvSpPr>
            <p:spPr>
              <a:xfrm>
                <a:off x="4838882" y="3400505"/>
                <a:ext cx="566577" cy="565412"/>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buFont typeface="Arial" panose="020B0604020202020204" pitchFamily="34" charset="0"/>
                  <a:buNone/>
                  <a:defRPr/>
                </a:pPr>
                <a:endParaRPr lang="zh-TW" altLang="en-US" sz="2400" dirty="0">
                  <a:latin typeface="Comic Sans MS" panose="030F0702030302020204" pitchFamily="66" charset="0"/>
                  <a:ea typeface="黑体" panose="02010609060101010101" pitchFamily="49" charset="-122"/>
                </a:endParaRPr>
              </a:p>
            </p:txBody>
          </p:sp>
          <p:cxnSp>
            <p:nvCxnSpPr>
              <p:cNvPr id="70" name="直線單箭頭接點 69"/>
              <p:cNvCxnSpPr/>
              <p:nvPr/>
            </p:nvCxnSpPr>
            <p:spPr>
              <a:xfrm flipV="1">
                <a:off x="4261196" y="3699093"/>
                <a:ext cx="5618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6293" name="Object 12"/>
              <p:cNvGraphicFramePr>
                <a:graphicFrameLocks noChangeAspect="1"/>
              </p:cNvGraphicFramePr>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name="方程式" r:id="rId5" imgW="316865" imgH="215900" progId="Equation.3">
                      <p:embed/>
                    </p:oleObj>
                  </mc:Choice>
                  <mc:Fallback>
                    <p:oleObj name="方程式" r:id="rId5" imgW="316865" imgH="2159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3159" y="3478177"/>
                            <a:ext cx="584765" cy="39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59" name="直線單箭頭接點 58"/>
            <p:cNvCxnSpPr/>
            <p:nvPr/>
          </p:nvCxnSpPr>
          <p:spPr>
            <a:xfrm flipV="1">
              <a:off x="3234600" y="3779426"/>
              <a:ext cx="674496" cy="90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3340932" y="3056778"/>
              <a:ext cx="587208" cy="5765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6283" name="群組 60"/>
            <p:cNvGrpSpPr/>
            <p:nvPr/>
          </p:nvGrpSpPr>
          <p:grpSpPr bwMode="auto">
            <a:xfrm>
              <a:off x="3956988" y="3478177"/>
              <a:ext cx="439530" cy="439530"/>
              <a:chOff x="3371313" y="3530847"/>
              <a:chExt cx="439530" cy="439530"/>
            </a:xfrm>
          </p:grpSpPr>
          <p:sp>
            <p:nvSpPr>
              <p:cNvPr id="66" name="矩形 65"/>
              <p:cNvSpPr/>
              <p:nvPr/>
            </p:nvSpPr>
            <p:spPr>
              <a:xfrm>
                <a:off x="3371032" y="3530331"/>
                <a:ext cx="439613" cy="43994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graphicFrame>
            <p:nvGraphicFramePr>
              <p:cNvPr id="96289" name="Object 12"/>
              <p:cNvGraphicFramePr>
                <a:graphicFrameLocks noChangeAspect="1"/>
              </p:cNvGraphicFramePr>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name="方程式" r:id="rId5" imgW="139700" imgH="139700" progId="Equation.3">
                      <p:embed/>
                    </p:oleObj>
                  </mc:Choice>
                  <mc:Fallback>
                    <p:oleObj name="方程式" r:id="rId5" imgW="139700" imgH="1397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9193" y="3546688"/>
                            <a:ext cx="3857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6284" name="群組 61"/>
            <p:cNvGrpSpPr/>
            <p:nvPr/>
          </p:nvGrpSpPr>
          <p:grpSpPr bwMode="auto">
            <a:xfrm>
              <a:off x="3972433" y="3933548"/>
              <a:ext cx="385763" cy="905230"/>
              <a:chOff x="3982168" y="3985175"/>
              <a:chExt cx="385763" cy="905230"/>
            </a:xfrm>
          </p:grpSpPr>
          <p:sp>
            <p:nvSpPr>
              <p:cNvPr id="64" name="矩形 63"/>
              <p:cNvSpPr/>
              <p:nvPr/>
            </p:nvSpPr>
            <p:spPr>
              <a:xfrm>
                <a:off x="3982313" y="4512405"/>
                <a:ext cx="385653" cy="378000"/>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cxnSp>
            <p:nvCxnSpPr>
              <p:cNvPr id="65" name="直線單箭頭接點 64"/>
              <p:cNvCxnSpPr/>
              <p:nvPr/>
            </p:nvCxnSpPr>
            <p:spPr>
              <a:xfrm flipV="1">
                <a:off x="4179107" y="3985111"/>
                <a:ext cx="0" cy="5177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3" name="直線單箭頭接點 62"/>
            <p:cNvCxnSpPr/>
            <p:nvPr/>
          </p:nvCxnSpPr>
          <p:spPr>
            <a:xfrm>
              <a:off x="3242535" y="3714307"/>
              <a:ext cx="6935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群組 71"/>
          <p:cNvGrpSpPr/>
          <p:nvPr/>
        </p:nvGrpSpPr>
        <p:grpSpPr bwMode="auto">
          <a:xfrm>
            <a:off x="6473825" y="2979738"/>
            <a:ext cx="2417763" cy="1897062"/>
            <a:chOff x="3223753" y="2941320"/>
            <a:chExt cx="2416814" cy="1897458"/>
          </a:xfrm>
        </p:grpSpPr>
        <p:grpSp>
          <p:nvGrpSpPr>
            <p:cNvPr id="96266" name="群組 72"/>
            <p:cNvGrpSpPr/>
            <p:nvPr/>
          </p:nvGrpSpPr>
          <p:grpSpPr bwMode="auto">
            <a:xfrm>
              <a:off x="4112351" y="3404891"/>
              <a:ext cx="1528216" cy="565603"/>
              <a:chOff x="4261309" y="3400794"/>
              <a:chExt cx="1528216" cy="565603"/>
            </a:xfrm>
          </p:grpSpPr>
          <p:cxnSp>
            <p:nvCxnSpPr>
              <p:cNvPr id="83" name="直線單箭頭接點 82"/>
              <p:cNvCxnSpPr/>
              <p:nvPr/>
            </p:nvCxnSpPr>
            <p:spPr>
              <a:xfrm flipV="1">
                <a:off x="5227771" y="3681916"/>
                <a:ext cx="561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橢圓 83"/>
              <p:cNvSpPr/>
              <p:nvPr/>
            </p:nvSpPr>
            <p:spPr>
              <a:xfrm>
                <a:off x="4838985" y="3400870"/>
                <a:ext cx="566516" cy="565268"/>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sz="2400" dirty="0">
                  <a:latin typeface="Comic Sans MS" panose="030F0702030302020204" pitchFamily="66" charset="0"/>
                  <a:ea typeface="黑体" panose="02010609060101010101" pitchFamily="49" charset="-122"/>
                </a:endParaRPr>
              </a:p>
            </p:txBody>
          </p:sp>
          <p:cxnSp>
            <p:nvCxnSpPr>
              <p:cNvPr id="85" name="直線單箭頭接點 84"/>
              <p:cNvCxnSpPr/>
              <p:nvPr/>
            </p:nvCxnSpPr>
            <p:spPr>
              <a:xfrm flipV="1">
                <a:off x="4261362" y="3699382"/>
                <a:ext cx="561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6279" name="Object 12"/>
              <p:cNvGraphicFramePr>
                <a:graphicFrameLocks noChangeAspect="1"/>
              </p:cNvGraphicFramePr>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name="方程式" r:id="rId5" imgW="316865" imgH="215900" progId="Equation.3">
                      <p:embed/>
                    </p:oleObj>
                  </mc:Choice>
                  <mc:Fallback>
                    <p:oleObj name="方程式" r:id="rId5" imgW="316865" imgH="2159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3159" y="3478177"/>
                            <a:ext cx="584765" cy="39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74" name="直線單箭頭接點 73"/>
            <p:cNvCxnSpPr/>
            <p:nvPr/>
          </p:nvCxnSpPr>
          <p:spPr>
            <a:xfrm flipV="1">
              <a:off x="3234862" y="3779695"/>
              <a:ext cx="674422" cy="906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3223753" y="2941320"/>
              <a:ext cx="704573" cy="6907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6269" name="群組 75"/>
            <p:cNvGrpSpPr/>
            <p:nvPr/>
          </p:nvGrpSpPr>
          <p:grpSpPr bwMode="auto">
            <a:xfrm>
              <a:off x="3956988" y="3478177"/>
              <a:ext cx="439530" cy="439530"/>
              <a:chOff x="3371313" y="3530847"/>
              <a:chExt cx="439530" cy="439530"/>
            </a:xfrm>
          </p:grpSpPr>
          <p:sp>
            <p:nvSpPr>
              <p:cNvPr id="81" name="矩形 80"/>
              <p:cNvSpPr/>
              <p:nvPr/>
            </p:nvSpPr>
            <p:spPr>
              <a:xfrm>
                <a:off x="3371215" y="3530677"/>
                <a:ext cx="439565" cy="439829"/>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graphicFrame>
            <p:nvGraphicFramePr>
              <p:cNvPr id="96275" name="Object 12"/>
              <p:cNvGraphicFramePr>
                <a:graphicFrameLocks noChangeAspect="1"/>
              </p:cNvGraphicFramePr>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name="方程式" r:id="rId5" imgW="139700" imgH="139700" progId="Equation.3">
                      <p:embed/>
                    </p:oleObj>
                  </mc:Choice>
                  <mc:Fallback>
                    <p:oleObj name="方程式" r:id="rId5" imgW="139700" imgH="1397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9193" y="3546688"/>
                            <a:ext cx="3857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6270" name="群組 76"/>
            <p:cNvGrpSpPr/>
            <p:nvPr/>
          </p:nvGrpSpPr>
          <p:grpSpPr bwMode="auto">
            <a:xfrm>
              <a:off x="3972433" y="3933548"/>
              <a:ext cx="385763" cy="905230"/>
              <a:chOff x="3982168" y="3985175"/>
              <a:chExt cx="385763" cy="905230"/>
            </a:xfrm>
          </p:grpSpPr>
          <p:sp>
            <p:nvSpPr>
              <p:cNvPr id="79" name="矩形 78"/>
              <p:cNvSpPr/>
              <p:nvPr/>
            </p:nvSpPr>
            <p:spPr>
              <a:xfrm>
                <a:off x="3982494" y="4512501"/>
                <a:ext cx="385612" cy="377904"/>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cxnSp>
            <p:nvCxnSpPr>
              <p:cNvPr id="80" name="直線單箭頭接點 79"/>
              <p:cNvCxnSpPr/>
              <p:nvPr/>
            </p:nvCxnSpPr>
            <p:spPr>
              <a:xfrm flipV="1">
                <a:off x="4179267" y="3985341"/>
                <a:ext cx="0" cy="5176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8" name="直線單箭頭接點 77"/>
            <p:cNvCxnSpPr/>
            <p:nvPr/>
          </p:nvCxnSpPr>
          <p:spPr>
            <a:xfrm>
              <a:off x="3242796" y="3714593"/>
              <a:ext cx="69187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文字方塊 2"/>
          <p:cNvSpPr txBox="1">
            <a:spLocks noChangeArrowheads="1"/>
          </p:cNvSpPr>
          <p:nvPr/>
        </p:nvSpPr>
        <p:spPr bwMode="auto">
          <a:xfrm>
            <a:off x="381000" y="1116013"/>
            <a:ext cx="6588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p"/>
            </a:pPr>
            <a:r>
              <a:rPr lang="zh-CN" altLang="en-US">
                <a:latin typeface="Comic Sans MS" panose="030F0702030302020204" pitchFamily="66" charset="0"/>
                <a:ea typeface="黑体" panose="02010609060101010101" pitchFamily="49" charset="-122"/>
              </a:rPr>
              <a:t>不同的联结产生不同的网络结构</a:t>
            </a:r>
            <a:endParaRPr lang="zh-TW" altLang="en-US">
              <a:latin typeface="Comic Sans MS" panose="030F0702030302020204" pitchFamily="66" charset="0"/>
              <a:ea typeface="黑体" panose="02010609060101010101" pitchFamily="49" charset="-122"/>
            </a:endParaRPr>
          </a:p>
        </p:txBody>
      </p:sp>
      <p:sp>
        <p:nvSpPr>
          <p:cNvPr id="11" name="矩形 10"/>
          <p:cNvSpPr>
            <a:spLocks noChangeArrowheads="1"/>
          </p:cNvSpPr>
          <p:nvPr/>
        </p:nvSpPr>
        <p:spPr bwMode="auto">
          <a:xfrm>
            <a:off x="866775" y="6097588"/>
            <a:ext cx="5575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FF0000"/>
                </a:solidFill>
                <a:latin typeface="Comic Sans MS" panose="030F0702030302020204" pitchFamily="66" charset="0"/>
                <a:ea typeface="黑体" panose="02010609060101010101" pitchFamily="49" charset="-122"/>
              </a:rPr>
              <a:t>神经元拥有不同的权值和偏差</a:t>
            </a:r>
            <a:endParaRPr lang="zh-TW" altLang="en-US">
              <a:solidFill>
                <a:srgbClr val="FF0000"/>
              </a:solidFill>
              <a:latin typeface="Comic Sans MS" panose="030F0702030302020204" pitchFamily="66" charset="0"/>
              <a:ea typeface="黑体" panose="02010609060101010101" pitchFamily="49" charset="-122"/>
            </a:endParaRPr>
          </a:p>
        </p:txBody>
      </p:sp>
      <p:pic>
        <p:nvPicPr>
          <p:cNvPr id="96264" name="图片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749300"/>
            <a:ext cx="3679825" cy="205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5" name="矩形 2"/>
          <p:cNvSpPr>
            <a:spLocks noChangeArrowheads="1"/>
          </p:cNvSpPr>
          <p:nvPr/>
        </p:nvSpPr>
        <p:spPr bwMode="auto">
          <a:xfrm>
            <a:off x="3935413" y="-36513"/>
            <a:ext cx="35702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latin typeface="Comic Sans MS" panose="030F0702030302020204" pitchFamily="66" charset="0"/>
                <a:ea typeface="黑体" panose="02010609060101010101" pitchFamily="49" charset="-122"/>
              </a:rPr>
              <a:t>人工神经网络</a:t>
            </a:r>
            <a:endParaRPr lang="zh-TW" altLang="en-US" sz="4400">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6" name="群組 128"/>
          <p:cNvGrpSpPr/>
          <p:nvPr/>
        </p:nvGrpSpPr>
        <p:grpSpPr bwMode="auto">
          <a:xfrm>
            <a:off x="8429625" y="3814763"/>
            <a:ext cx="458788" cy="831850"/>
            <a:chOff x="10102194" y="1939763"/>
            <a:chExt cx="458287" cy="831947"/>
          </a:xfrm>
        </p:grpSpPr>
        <p:sp>
          <p:nvSpPr>
            <p:cNvPr id="130" name="矩形 129"/>
            <p:cNvSpPr/>
            <p:nvPr/>
          </p:nvSpPr>
          <p:spPr>
            <a:xfrm>
              <a:off x="10102194" y="2322395"/>
              <a:ext cx="458287" cy="449315"/>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148" name="直線單箭頭接點 147"/>
            <p:cNvCxnSpPr/>
            <p:nvPr/>
          </p:nvCxnSpPr>
          <p:spPr>
            <a:xfrm flipV="1">
              <a:off x="10328959" y="1939763"/>
              <a:ext cx="0" cy="3842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307" name="群組 104"/>
          <p:cNvGrpSpPr/>
          <p:nvPr/>
        </p:nvGrpSpPr>
        <p:grpSpPr bwMode="auto">
          <a:xfrm>
            <a:off x="6200775" y="3786188"/>
            <a:ext cx="457200" cy="831850"/>
            <a:chOff x="10102194" y="1939763"/>
            <a:chExt cx="458287" cy="831947"/>
          </a:xfrm>
        </p:grpSpPr>
        <p:sp>
          <p:nvSpPr>
            <p:cNvPr id="118" name="矩形 117"/>
            <p:cNvSpPr/>
            <p:nvPr/>
          </p:nvSpPr>
          <p:spPr>
            <a:xfrm>
              <a:off x="10102194" y="2322395"/>
              <a:ext cx="458287" cy="449315"/>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122" name="直線單箭頭接點 121"/>
            <p:cNvCxnSpPr/>
            <p:nvPr/>
          </p:nvCxnSpPr>
          <p:spPr>
            <a:xfrm flipV="1">
              <a:off x="10329747" y="1939763"/>
              <a:ext cx="0" cy="3842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 name="直線單箭頭接點 12"/>
          <p:cNvCxnSpPr/>
          <p:nvPr/>
        </p:nvCxnSpPr>
        <p:spPr>
          <a:xfrm>
            <a:off x="9145588" y="3767138"/>
            <a:ext cx="65563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9145588" y="2106613"/>
            <a:ext cx="6492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273300" y="199231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16" name="矩形 15"/>
          <p:cNvSpPr/>
          <p:nvPr/>
        </p:nvSpPr>
        <p:spPr>
          <a:xfrm>
            <a:off x="2241550" y="363378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20" name="橢圓 19"/>
          <p:cNvSpPr/>
          <p:nvPr/>
        </p:nvSpPr>
        <p:spPr>
          <a:xfrm>
            <a:off x="4249738" y="1897063"/>
            <a:ext cx="573087" cy="573087"/>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21" name="橢圓 20"/>
          <p:cNvSpPr/>
          <p:nvPr/>
        </p:nvSpPr>
        <p:spPr>
          <a:xfrm>
            <a:off x="4237038" y="3444875"/>
            <a:ext cx="574675" cy="573088"/>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27" name="橢圓 26"/>
          <p:cNvSpPr/>
          <p:nvPr/>
        </p:nvSpPr>
        <p:spPr>
          <a:xfrm>
            <a:off x="6453188" y="1865313"/>
            <a:ext cx="573087" cy="574675"/>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28" name="橢圓 27"/>
          <p:cNvSpPr/>
          <p:nvPr/>
        </p:nvSpPr>
        <p:spPr>
          <a:xfrm>
            <a:off x="6472238" y="3438525"/>
            <a:ext cx="573087" cy="574675"/>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31" name="橢圓 30"/>
          <p:cNvSpPr/>
          <p:nvPr/>
        </p:nvSpPr>
        <p:spPr>
          <a:xfrm>
            <a:off x="8605838" y="1838325"/>
            <a:ext cx="574675" cy="574675"/>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32" name="橢圓 31"/>
          <p:cNvSpPr/>
          <p:nvPr/>
        </p:nvSpPr>
        <p:spPr>
          <a:xfrm>
            <a:off x="8648700" y="3438525"/>
            <a:ext cx="573088" cy="574675"/>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grpSp>
        <p:nvGrpSpPr>
          <p:cNvPr id="98318" name="群組 83"/>
          <p:cNvGrpSpPr/>
          <p:nvPr/>
        </p:nvGrpSpPr>
        <p:grpSpPr bwMode="auto">
          <a:xfrm>
            <a:off x="2633663" y="2173288"/>
            <a:ext cx="1587500" cy="1638300"/>
            <a:chOff x="1013669" y="3459098"/>
            <a:chExt cx="1588876" cy="1638300"/>
          </a:xfrm>
        </p:grpSpPr>
        <p:cxnSp>
          <p:nvCxnSpPr>
            <p:cNvPr id="50" name="直線單箭頭接點 49"/>
            <p:cNvCxnSpPr/>
            <p:nvPr/>
          </p:nvCxnSpPr>
          <p:spPr>
            <a:xfrm flipV="1">
              <a:off x="1013669" y="3506723"/>
              <a:ext cx="1574576" cy="15859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8370" name="群組 82"/>
            <p:cNvGrpSpPr/>
            <p:nvPr/>
          </p:nvGrpSpPr>
          <p:grpSpPr bwMode="auto">
            <a:xfrm>
              <a:off x="1025705" y="3459098"/>
              <a:ext cx="1576840" cy="1638300"/>
              <a:chOff x="1025705" y="3459098"/>
              <a:chExt cx="1576840" cy="1638300"/>
            </a:xfrm>
          </p:grpSpPr>
          <p:cxnSp>
            <p:nvCxnSpPr>
              <p:cNvPr id="48" name="直線單箭頭接點 47"/>
              <p:cNvCxnSpPr/>
              <p:nvPr/>
            </p:nvCxnSpPr>
            <p:spPr>
              <a:xfrm>
                <a:off x="1048624" y="3459098"/>
                <a:ext cx="1547566" cy="16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6380" y="5097398"/>
                <a:ext cx="15761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6380" y="3459098"/>
                <a:ext cx="15761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8319" name="群組 84"/>
          <p:cNvGrpSpPr/>
          <p:nvPr/>
        </p:nvGrpSpPr>
        <p:grpSpPr bwMode="auto">
          <a:xfrm>
            <a:off x="4851400" y="2157413"/>
            <a:ext cx="1589088" cy="1638300"/>
            <a:chOff x="1013669" y="3459098"/>
            <a:chExt cx="1588876" cy="1638300"/>
          </a:xfrm>
        </p:grpSpPr>
        <p:cxnSp>
          <p:nvCxnSpPr>
            <p:cNvPr id="86" name="直線單箭頭接點 85"/>
            <p:cNvCxnSpPr/>
            <p:nvPr/>
          </p:nvCxnSpPr>
          <p:spPr>
            <a:xfrm flipV="1">
              <a:off x="1013669" y="3506723"/>
              <a:ext cx="1574590" cy="15859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8365" name="群組 86"/>
            <p:cNvGrpSpPr/>
            <p:nvPr/>
          </p:nvGrpSpPr>
          <p:grpSpPr bwMode="auto">
            <a:xfrm>
              <a:off x="1025705" y="3459098"/>
              <a:ext cx="1576840" cy="1638300"/>
              <a:chOff x="1025705" y="3459098"/>
              <a:chExt cx="1576840" cy="1638300"/>
            </a:xfrm>
          </p:grpSpPr>
          <p:cxnSp>
            <p:nvCxnSpPr>
              <p:cNvPr id="88" name="直線單箭頭接點 87"/>
              <p:cNvCxnSpPr/>
              <p:nvPr/>
            </p:nvCxnSpPr>
            <p:spPr>
              <a:xfrm>
                <a:off x="1048589" y="3459098"/>
                <a:ext cx="1547607" cy="16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6367" y="5097398"/>
                <a:ext cx="157617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6367" y="3459098"/>
                <a:ext cx="157617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8320" name="群組 90"/>
          <p:cNvGrpSpPr/>
          <p:nvPr/>
        </p:nvGrpSpPr>
        <p:grpSpPr bwMode="auto">
          <a:xfrm>
            <a:off x="7051675" y="2138363"/>
            <a:ext cx="1589088" cy="1638300"/>
            <a:chOff x="1013669" y="3459098"/>
            <a:chExt cx="1588876" cy="1638300"/>
          </a:xfrm>
        </p:grpSpPr>
        <p:cxnSp>
          <p:nvCxnSpPr>
            <p:cNvPr id="92" name="直線單箭頭接點 91"/>
            <p:cNvCxnSpPr/>
            <p:nvPr/>
          </p:nvCxnSpPr>
          <p:spPr>
            <a:xfrm flipV="1">
              <a:off x="1013669" y="3506723"/>
              <a:ext cx="1574590" cy="15859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8360" name="群組 92"/>
            <p:cNvGrpSpPr/>
            <p:nvPr/>
          </p:nvGrpSpPr>
          <p:grpSpPr bwMode="auto">
            <a:xfrm>
              <a:off x="1025705" y="3459098"/>
              <a:ext cx="1576840" cy="1638300"/>
              <a:chOff x="1025705" y="3459098"/>
              <a:chExt cx="1576840" cy="1638300"/>
            </a:xfrm>
          </p:grpSpPr>
          <p:cxnSp>
            <p:nvCxnSpPr>
              <p:cNvPr id="94" name="直線單箭頭接點 93"/>
              <p:cNvCxnSpPr/>
              <p:nvPr/>
            </p:nvCxnSpPr>
            <p:spPr>
              <a:xfrm>
                <a:off x="1048589" y="3459098"/>
                <a:ext cx="1547607" cy="16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6367" y="5097398"/>
                <a:ext cx="157617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6367" y="3459098"/>
                <a:ext cx="157617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群組 2"/>
          <p:cNvGrpSpPr/>
          <p:nvPr/>
        </p:nvGrpSpPr>
        <p:grpSpPr bwMode="auto">
          <a:xfrm>
            <a:off x="5138738" y="4586288"/>
            <a:ext cx="5299075" cy="2078037"/>
            <a:chOff x="3615463" y="4585976"/>
            <a:chExt cx="5297714" cy="2078894"/>
          </a:xfrm>
        </p:grpSpPr>
        <p:sp>
          <p:nvSpPr>
            <p:cNvPr id="137" name="圓角矩形圖說文字 136"/>
            <p:cNvSpPr/>
            <p:nvPr/>
          </p:nvSpPr>
          <p:spPr>
            <a:xfrm>
              <a:off x="3615463" y="4585976"/>
              <a:ext cx="5297714" cy="2078894"/>
            </a:xfrm>
            <a:prstGeom prst="wedgeRoundRectCallout">
              <a:avLst>
                <a:gd name="adj1" fmla="val -59656"/>
                <a:gd name="adj2" fmla="val -163051"/>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graphicFrame>
          <p:nvGraphicFramePr>
            <p:cNvPr id="98357" name="Object 12"/>
            <p:cNvGraphicFramePr>
              <a:graphicFrameLocks noChangeAspect="1"/>
            </p:cNvGraphicFramePr>
            <p:nvPr/>
          </p:nvGraphicFramePr>
          <p:xfrm>
            <a:off x="3800520" y="5368768"/>
            <a:ext cx="2143125" cy="973138"/>
          </p:xfrm>
          <a:graphic>
            <a:graphicData uri="http://schemas.openxmlformats.org/presentationml/2006/ole">
              <mc:AlternateContent xmlns:mc="http://schemas.openxmlformats.org/markup-compatibility/2006">
                <mc:Choice xmlns:v="urn:schemas-microsoft-com:vml" Requires="v">
                  <p:oleObj name="方程式" r:id="rId3" imgW="862965" imgH="393700" progId="Equation.3">
                    <p:embed/>
                  </p:oleObj>
                </mc:Choice>
                <mc:Fallback>
                  <p:oleObj name="方程式" r:id="rId3" imgW="862965" imgH="3937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0520" y="5368768"/>
                          <a:ext cx="2143125"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58" name="文字方塊 102"/>
            <p:cNvSpPr txBox="1">
              <a:spLocks noChangeArrowheads="1"/>
            </p:cNvSpPr>
            <p:nvPr/>
          </p:nvSpPr>
          <p:spPr bwMode="auto">
            <a:xfrm>
              <a:off x="3800520" y="4795570"/>
              <a:ext cx="2463800" cy="4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400"/>
                <a:t>ReLU</a:t>
              </a:r>
              <a:r>
                <a:rPr lang="zh-CN" altLang="en-US" sz="2400"/>
                <a:t>函数</a:t>
              </a:r>
              <a:endParaRPr lang="zh-TW" altLang="en-US" sz="2400"/>
            </a:p>
          </p:txBody>
        </p:sp>
      </p:grpSp>
      <p:sp>
        <p:nvSpPr>
          <p:cNvPr id="104" name="手繪多邊形 103"/>
          <p:cNvSpPr/>
          <p:nvPr/>
        </p:nvSpPr>
        <p:spPr>
          <a:xfrm>
            <a:off x="4303713" y="3570288"/>
            <a:ext cx="469900" cy="3540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06" name="手繪多邊形 105"/>
          <p:cNvSpPr/>
          <p:nvPr/>
        </p:nvSpPr>
        <p:spPr>
          <a:xfrm>
            <a:off x="4286250" y="1981200"/>
            <a:ext cx="469900" cy="35401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07" name="手繪多邊形 106"/>
          <p:cNvSpPr/>
          <p:nvPr/>
        </p:nvSpPr>
        <p:spPr>
          <a:xfrm>
            <a:off x="6515100" y="1992313"/>
            <a:ext cx="469900" cy="3540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08" name="手繪多邊形 107"/>
          <p:cNvSpPr/>
          <p:nvPr/>
        </p:nvSpPr>
        <p:spPr>
          <a:xfrm>
            <a:off x="6530975" y="3514725"/>
            <a:ext cx="469900" cy="35401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09" name="手繪多邊形 108"/>
          <p:cNvSpPr/>
          <p:nvPr/>
        </p:nvSpPr>
        <p:spPr>
          <a:xfrm>
            <a:off x="8662988" y="1930400"/>
            <a:ext cx="469900" cy="35401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10" name="手繪多邊形 109"/>
          <p:cNvSpPr/>
          <p:nvPr/>
        </p:nvSpPr>
        <p:spPr>
          <a:xfrm>
            <a:off x="8710613" y="3548063"/>
            <a:ext cx="469900" cy="3540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11" name="文字方塊 110"/>
          <p:cNvSpPr txBox="1">
            <a:spLocks noChangeArrowheads="1"/>
          </p:cNvSpPr>
          <p:nvPr/>
        </p:nvSpPr>
        <p:spPr bwMode="auto">
          <a:xfrm>
            <a:off x="2284413" y="1978025"/>
            <a:ext cx="342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0000FF"/>
                </a:solidFill>
              </a:rPr>
              <a:t>1</a:t>
            </a:r>
            <a:endParaRPr lang="zh-TW" altLang="en-US" sz="2400">
              <a:solidFill>
                <a:srgbClr val="0000FF"/>
              </a:solidFill>
            </a:endParaRPr>
          </a:p>
        </p:txBody>
      </p:sp>
      <p:sp>
        <p:nvSpPr>
          <p:cNvPr id="112" name="文字方塊 111"/>
          <p:cNvSpPr txBox="1">
            <a:spLocks noChangeArrowheads="1"/>
          </p:cNvSpPr>
          <p:nvPr/>
        </p:nvSpPr>
        <p:spPr bwMode="auto">
          <a:xfrm>
            <a:off x="2179638" y="3578225"/>
            <a:ext cx="4889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0000FF"/>
                </a:solidFill>
              </a:rPr>
              <a:t>-1</a:t>
            </a:r>
            <a:endParaRPr lang="zh-TW" altLang="en-US" sz="2400">
              <a:solidFill>
                <a:srgbClr val="0000FF"/>
              </a:solidFill>
            </a:endParaRPr>
          </a:p>
        </p:txBody>
      </p:sp>
      <p:sp>
        <p:nvSpPr>
          <p:cNvPr id="113" name="文字方塊 112"/>
          <p:cNvSpPr txBox="1">
            <a:spLocks noChangeArrowheads="1"/>
          </p:cNvSpPr>
          <p:nvPr/>
        </p:nvSpPr>
        <p:spPr bwMode="auto">
          <a:xfrm>
            <a:off x="3232150" y="1693863"/>
            <a:ext cx="342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sp>
        <p:nvSpPr>
          <p:cNvPr id="114" name="文字方塊 113"/>
          <p:cNvSpPr txBox="1">
            <a:spLocks noChangeArrowheads="1"/>
          </p:cNvSpPr>
          <p:nvPr/>
        </p:nvSpPr>
        <p:spPr bwMode="auto">
          <a:xfrm>
            <a:off x="3416300" y="2316163"/>
            <a:ext cx="481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-2</a:t>
            </a:r>
            <a:endParaRPr lang="zh-TW" altLang="en-US" sz="2400"/>
          </a:p>
        </p:txBody>
      </p:sp>
      <p:sp>
        <p:nvSpPr>
          <p:cNvPr id="115" name="文字方塊 114"/>
          <p:cNvSpPr txBox="1">
            <a:spLocks noChangeArrowheads="1"/>
          </p:cNvSpPr>
          <p:nvPr/>
        </p:nvSpPr>
        <p:spPr bwMode="auto">
          <a:xfrm>
            <a:off x="3097213" y="3798888"/>
            <a:ext cx="714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sp>
        <p:nvSpPr>
          <p:cNvPr id="116" name="文字方塊 115"/>
          <p:cNvSpPr txBox="1">
            <a:spLocks noChangeArrowheads="1"/>
          </p:cNvSpPr>
          <p:nvPr/>
        </p:nvSpPr>
        <p:spPr bwMode="auto">
          <a:xfrm>
            <a:off x="3298825" y="3173413"/>
            <a:ext cx="714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sp>
        <p:nvSpPr>
          <p:cNvPr id="117" name="矩形 116"/>
          <p:cNvSpPr/>
          <p:nvPr/>
        </p:nvSpPr>
        <p:spPr>
          <a:xfrm>
            <a:off x="3995738" y="2657475"/>
            <a:ext cx="457200" cy="449263"/>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119" name="直線單箭頭接點 118"/>
          <p:cNvCxnSpPr/>
          <p:nvPr/>
        </p:nvCxnSpPr>
        <p:spPr>
          <a:xfrm flipV="1">
            <a:off x="4222750" y="2274888"/>
            <a:ext cx="0" cy="3841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a:spLocks noChangeArrowheads="1"/>
          </p:cNvSpPr>
          <p:nvPr/>
        </p:nvSpPr>
        <p:spPr bwMode="auto">
          <a:xfrm>
            <a:off x="4017963" y="2644775"/>
            <a:ext cx="441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sp>
        <p:nvSpPr>
          <p:cNvPr id="132" name="矩形 131"/>
          <p:cNvSpPr/>
          <p:nvPr/>
        </p:nvSpPr>
        <p:spPr>
          <a:xfrm>
            <a:off x="4005263" y="4206875"/>
            <a:ext cx="457200" cy="449263"/>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133" name="直線單箭頭接點 132"/>
          <p:cNvCxnSpPr/>
          <p:nvPr/>
        </p:nvCxnSpPr>
        <p:spPr>
          <a:xfrm flipV="1">
            <a:off x="4232275" y="3824288"/>
            <a:ext cx="0" cy="3841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a:spLocks noChangeArrowheads="1"/>
          </p:cNvSpPr>
          <p:nvPr/>
        </p:nvSpPr>
        <p:spPr bwMode="auto">
          <a:xfrm>
            <a:off x="4021138" y="4200525"/>
            <a:ext cx="441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0</a:t>
            </a:r>
            <a:endParaRPr lang="zh-TW" altLang="en-US" sz="2400"/>
          </a:p>
        </p:txBody>
      </p:sp>
      <p:sp>
        <p:nvSpPr>
          <p:cNvPr id="135" name="文字方塊 134"/>
          <p:cNvSpPr txBox="1">
            <a:spLocks noChangeArrowheads="1"/>
          </p:cNvSpPr>
          <p:nvPr/>
        </p:nvSpPr>
        <p:spPr bwMode="auto">
          <a:xfrm>
            <a:off x="3933825" y="1641475"/>
            <a:ext cx="430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FF0000"/>
                </a:solidFill>
              </a:rPr>
              <a:t>4</a:t>
            </a:r>
            <a:endParaRPr lang="zh-TW" altLang="en-US" sz="2400">
              <a:solidFill>
                <a:srgbClr val="FF0000"/>
              </a:solidFill>
            </a:endParaRPr>
          </a:p>
        </p:txBody>
      </p:sp>
      <p:sp>
        <p:nvSpPr>
          <p:cNvPr id="136" name="文字方塊 135"/>
          <p:cNvSpPr txBox="1">
            <a:spLocks noChangeArrowheads="1"/>
          </p:cNvSpPr>
          <p:nvPr/>
        </p:nvSpPr>
        <p:spPr bwMode="auto">
          <a:xfrm>
            <a:off x="3821113" y="3244850"/>
            <a:ext cx="682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FF0000"/>
                </a:solidFill>
              </a:rPr>
              <a:t>-2</a:t>
            </a:r>
            <a:endParaRPr lang="zh-TW" altLang="en-US" sz="2400">
              <a:solidFill>
                <a:srgbClr val="FF0000"/>
              </a:solidFill>
            </a:endParaRPr>
          </a:p>
        </p:txBody>
      </p:sp>
      <p:sp>
        <p:nvSpPr>
          <p:cNvPr id="138" name="文字方塊 137"/>
          <p:cNvSpPr txBox="1"/>
          <p:nvPr/>
        </p:nvSpPr>
        <p:spPr>
          <a:xfrm>
            <a:off x="4633050" y="160202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eaLnBrk="1" hangingPunct="1">
              <a:buFont typeface="Arial" panose="020B0604020202020204" pitchFamily="34" charset="0"/>
              <a:buNone/>
              <a:defRPr/>
            </a:pPr>
            <a:r>
              <a:rPr lang="en-US" altLang="zh-TW" sz="2400" dirty="0">
                <a:solidFill>
                  <a:schemeClr val="bg1"/>
                </a:solidFill>
              </a:rPr>
              <a:t>4</a:t>
            </a:r>
            <a:endParaRPr lang="zh-TW" altLang="en-US" sz="2400" dirty="0">
              <a:solidFill>
                <a:schemeClr val="bg1"/>
              </a:solidFill>
            </a:endParaRPr>
          </a:p>
        </p:txBody>
      </p:sp>
      <p:sp>
        <p:nvSpPr>
          <p:cNvPr id="139" name="文字方塊 138"/>
          <p:cNvSpPr txBox="1"/>
          <p:nvPr/>
        </p:nvSpPr>
        <p:spPr>
          <a:xfrm>
            <a:off x="4655369" y="320755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eaLnBrk="1" hangingPunct="1">
              <a:buFont typeface="Arial" panose="020B0604020202020204" pitchFamily="34" charset="0"/>
              <a:buNone/>
              <a:defRPr/>
            </a:pPr>
            <a:r>
              <a:rPr lang="en-US" altLang="zh-TW" sz="2400" dirty="0">
                <a:solidFill>
                  <a:schemeClr val="bg1"/>
                </a:solidFill>
              </a:rPr>
              <a:t>0</a:t>
            </a:r>
            <a:endParaRPr lang="zh-TW" altLang="en-US" sz="2400" dirty="0">
              <a:solidFill>
                <a:schemeClr val="bg1"/>
              </a:solidFill>
            </a:endParaRPr>
          </a:p>
        </p:txBody>
      </p:sp>
      <p:grpSp>
        <p:nvGrpSpPr>
          <p:cNvPr id="98348" name="群組 96"/>
          <p:cNvGrpSpPr/>
          <p:nvPr/>
        </p:nvGrpSpPr>
        <p:grpSpPr bwMode="auto">
          <a:xfrm>
            <a:off x="6197600" y="2262188"/>
            <a:ext cx="458788" cy="831850"/>
            <a:chOff x="10102194" y="1939763"/>
            <a:chExt cx="458287" cy="831947"/>
          </a:xfrm>
        </p:grpSpPr>
        <p:sp>
          <p:nvSpPr>
            <p:cNvPr id="98" name="矩形 97"/>
            <p:cNvSpPr/>
            <p:nvPr/>
          </p:nvSpPr>
          <p:spPr>
            <a:xfrm>
              <a:off x="10102194" y="2322395"/>
              <a:ext cx="458287" cy="449315"/>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99" name="直線單箭頭接點 98"/>
            <p:cNvCxnSpPr/>
            <p:nvPr/>
          </p:nvCxnSpPr>
          <p:spPr>
            <a:xfrm flipV="1">
              <a:off x="10328959" y="1939763"/>
              <a:ext cx="0" cy="3842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349" name="群組 124"/>
          <p:cNvGrpSpPr/>
          <p:nvPr/>
        </p:nvGrpSpPr>
        <p:grpSpPr bwMode="auto">
          <a:xfrm>
            <a:off x="8375650" y="2257425"/>
            <a:ext cx="458788" cy="831850"/>
            <a:chOff x="10102194" y="1939763"/>
            <a:chExt cx="458287" cy="831947"/>
          </a:xfrm>
        </p:grpSpPr>
        <p:sp>
          <p:nvSpPr>
            <p:cNvPr id="126" name="矩形 125"/>
            <p:cNvSpPr/>
            <p:nvPr/>
          </p:nvSpPr>
          <p:spPr>
            <a:xfrm>
              <a:off x="10102194" y="2322396"/>
              <a:ext cx="458287" cy="449314"/>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127" name="直線單箭頭接點 126"/>
            <p:cNvCxnSpPr/>
            <p:nvPr/>
          </p:nvCxnSpPr>
          <p:spPr>
            <a:xfrm flipV="1">
              <a:off x="10328959" y="1939763"/>
              <a:ext cx="0" cy="3842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8350" name="矩形 2"/>
          <p:cNvSpPr>
            <a:spLocks noChangeArrowheads="1"/>
          </p:cNvSpPr>
          <p:nvPr/>
        </p:nvSpPr>
        <p:spPr bwMode="auto">
          <a:xfrm>
            <a:off x="4135438" y="60325"/>
            <a:ext cx="35702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latin typeface="黑体" panose="02010609060101010101" pitchFamily="49" charset="-122"/>
                <a:ea typeface="黑体" panose="02010609060101010101" pitchFamily="49" charset="-122"/>
              </a:rPr>
              <a:t>人工神经网络</a:t>
            </a:r>
            <a:endParaRPr lang="zh-TW" altLang="en-US" sz="4400">
              <a:latin typeface="黑体" panose="02010609060101010101" pitchFamily="49" charset="-122"/>
              <a:ea typeface="黑体" panose="02010609060101010101" pitchFamily="49" charset="-122"/>
            </a:endParaRPr>
          </a:p>
        </p:txBody>
      </p:sp>
      <p:pic>
        <p:nvPicPr>
          <p:cNvPr id="8" name="图片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7313" y="4910138"/>
            <a:ext cx="2170112"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113" grpId="0"/>
      <p:bldP spid="114" grpId="0"/>
      <p:bldP spid="115" grpId="0"/>
      <p:bldP spid="116" grpId="0"/>
      <p:bldP spid="120" grpId="0"/>
      <p:bldP spid="134" grpId="0"/>
      <p:bldP spid="135" grpId="0"/>
      <p:bldP spid="13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線單箭頭接點 12"/>
          <p:cNvCxnSpPr/>
          <p:nvPr/>
        </p:nvCxnSpPr>
        <p:spPr>
          <a:xfrm>
            <a:off x="8940800" y="3033713"/>
            <a:ext cx="65563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8940800" y="1373188"/>
            <a:ext cx="6492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4044950" y="1163638"/>
            <a:ext cx="573088" cy="573087"/>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21" name="橢圓 20"/>
          <p:cNvSpPr/>
          <p:nvPr/>
        </p:nvSpPr>
        <p:spPr>
          <a:xfrm>
            <a:off x="4032250" y="2711450"/>
            <a:ext cx="574675" cy="573088"/>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27" name="橢圓 26"/>
          <p:cNvSpPr/>
          <p:nvPr/>
        </p:nvSpPr>
        <p:spPr>
          <a:xfrm>
            <a:off x="6248400" y="1131888"/>
            <a:ext cx="573088" cy="574675"/>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28" name="橢圓 27"/>
          <p:cNvSpPr/>
          <p:nvPr/>
        </p:nvSpPr>
        <p:spPr>
          <a:xfrm>
            <a:off x="6267450" y="2705100"/>
            <a:ext cx="573088" cy="574675"/>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31" name="橢圓 30"/>
          <p:cNvSpPr/>
          <p:nvPr/>
        </p:nvSpPr>
        <p:spPr>
          <a:xfrm>
            <a:off x="8401050" y="1104900"/>
            <a:ext cx="574675" cy="574675"/>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32" name="橢圓 31"/>
          <p:cNvSpPr/>
          <p:nvPr/>
        </p:nvSpPr>
        <p:spPr>
          <a:xfrm>
            <a:off x="8443913" y="2705100"/>
            <a:ext cx="573087" cy="574675"/>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grpSp>
        <p:nvGrpSpPr>
          <p:cNvPr id="100362" name="群組 83"/>
          <p:cNvGrpSpPr/>
          <p:nvPr/>
        </p:nvGrpSpPr>
        <p:grpSpPr bwMode="auto">
          <a:xfrm>
            <a:off x="2428875" y="1439863"/>
            <a:ext cx="1587500" cy="1638300"/>
            <a:chOff x="1013669" y="3459098"/>
            <a:chExt cx="1588876" cy="1638300"/>
          </a:xfrm>
        </p:grpSpPr>
        <p:cxnSp>
          <p:nvCxnSpPr>
            <p:cNvPr id="50" name="直線單箭頭接點 49"/>
            <p:cNvCxnSpPr/>
            <p:nvPr/>
          </p:nvCxnSpPr>
          <p:spPr>
            <a:xfrm flipV="1">
              <a:off x="1013669" y="3506723"/>
              <a:ext cx="1574577" cy="15859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0450" name="群組 82"/>
            <p:cNvGrpSpPr/>
            <p:nvPr/>
          </p:nvGrpSpPr>
          <p:grpSpPr bwMode="auto">
            <a:xfrm>
              <a:off x="1025705" y="3459098"/>
              <a:ext cx="1576840" cy="1638300"/>
              <a:chOff x="1025705" y="3459098"/>
              <a:chExt cx="1576840" cy="1638300"/>
            </a:xfrm>
          </p:grpSpPr>
          <p:cxnSp>
            <p:nvCxnSpPr>
              <p:cNvPr id="48" name="直線單箭頭接點 47"/>
              <p:cNvCxnSpPr/>
              <p:nvPr/>
            </p:nvCxnSpPr>
            <p:spPr>
              <a:xfrm>
                <a:off x="1048624" y="3459098"/>
                <a:ext cx="1547566" cy="16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6380" y="5097398"/>
                <a:ext cx="15761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6380" y="3459098"/>
                <a:ext cx="15761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0363" name="群組 84"/>
          <p:cNvGrpSpPr/>
          <p:nvPr/>
        </p:nvGrpSpPr>
        <p:grpSpPr bwMode="auto">
          <a:xfrm>
            <a:off x="4646613" y="1423988"/>
            <a:ext cx="1589087" cy="1638300"/>
            <a:chOff x="1013669" y="3459098"/>
            <a:chExt cx="1588876" cy="1638300"/>
          </a:xfrm>
        </p:grpSpPr>
        <p:cxnSp>
          <p:nvCxnSpPr>
            <p:cNvPr id="86" name="直線單箭頭接點 85"/>
            <p:cNvCxnSpPr/>
            <p:nvPr/>
          </p:nvCxnSpPr>
          <p:spPr>
            <a:xfrm flipV="1">
              <a:off x="1013669" y="3506723"/>
              <a:ext cx="1574591" cy="15859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0445" name="群組 86"/>
            <p:cNvGrpSpPr/>
            <p:nvPr/>
          </p:nvGrpSpPr>
          <p:grpSpPr bwMode="auto">
            <a:xfrm>
              <a:off x="1025705" y="3459098"/>
              <a:ext cx="1576840" cy="1638300"/>
              <a:chOff x="1025705" y="3459098"/>
              <a:chExt cx="1576840" cy="1638300"/>
            </a:xfrm>
          </p:grpSpPr>
          <p:cxnSp>
            <p:nvCxnSpPr>
              <p:cNvPr id="88" name="直線單箭頭接點 87"/>
              <p:cNvCxnSpPr/>
              <p:nvPr/>
            </p:nvCxnSpPr>
            <p:spPr>
              <a:xfrm>
                <a:off x="1048589" y="3459098"/>
                <a:ext cx="1547607" cy="16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6367" y="5097398"/>
                <a:ext cx="157617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6367" y="3459098"/>
                <a:ext cx="157617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0364" name="群組 90"/>
          <p:cNvGrpSpPr/>
          <p:nvPr/>
        </p:nvGrpSpPr>
        <p:grpSpPr bwMode="auto">
          <a:xfrm>
            <a:off x="6846888" y="1404938"/>
            <a:ext cx="1589087" cy="1638300"/>
            <a:chOff x="1013669" y="3459098"/>
            <a:chExt cx="1588876" cy="1638300"/>
          </a:xfrm>
        </p:grpSpPr>
        <p:cxnSp>
          <p:nvCxnSpPr>
            <p:cNvPr id="92" name="直線單箭頭接點 91"/>
            <p:cNvCxnSpPr/>
            <p:nvPr/>
          </p:nvCxnSpPr>
          <p:spPr>
            <a:xfrm flipV="1">
              <a:off x="1013669" y="3506723"/>
              <a:ext cx="1574591" cy="15859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0440" name="群組 92"/>
            <p:cNvGrpSpPr/>
            <p:nvPr/>
          </p:nvGrpSpPr>
          <p:grpSpPr bwMode="auto">
            <a:xfrm>
              <a:off x="1025705" y="3459098"/>
              <a:ext cx="1576840" cy="1638300"/>
              <a:chOff x="1025705" y="3459098"/>
              <a:chExt cx="1576840" cy="1638300"/>
            </a:xfrm>
          </p:grpSpPr>
          <p:cxnSp>
            <p:nvCxnSpPr>
              <p:cNvPr id="94" name="直線單箭頭接點 93"/>
              <p:cNvCxnSpPr/>
              <p:nvPr/>
            </p:nvCxnSpPr>
            <p:spPr>
              <a:xfrm>
                <a:off x="1048589" y="3459098"/>
                <a:ext cx="1547607" cy="16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6367" y="5097398"/>
                <a:ext cx="157617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6367" y="3459098"/>
                <a:ext cx="157617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p:cNvSpPr/>
          <p:nvPr/>
        </p:nvSpPr>
        <p:spPr>
          <a:xfrm>
            <a:off x="4098925" y="2836863"/>
            <a:ext cx="469900" cy="3540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06" name="手繪多邊形 105"/>
          <p:cNvSpPr/>
          <p:nvPr/>
        </p:nvSpPr>
        <p:spPr>
          <a:xfrm>
            <a:off x="4081463" y="1247775"/>
            <a:ext cx="469900" cy="35401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07" name="手繪多邊形 106"/>
          <p:cNvSpPr/>
          <p:nvPr/>
        </p:nvSpPr>
        <p:spPr>
          <a:xfrm>
            <a:off x="6310313" y="1258888"/>
            <a:ext cx="469900" cy="3540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08" name="手繪多邊形 107"/>
          <p:cNvSpPr/>
          <p:nvPr/>
        </p:nvSpPr>
        <p:spPr>
          <a:xfrm>
            <a:off x="6326188" y="2781300"/>
            <a:ext cx="469900" cy="35401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09" name="手繪多邊形 108"/>
          <p:cNvSpPr/>
          <p:nvPr/>
        </p:nvSpPr>
        <p:spPr>
          <a:xfrm>
            <a:off x="8458200" y="1196975"/>
            <a:ext cx="469900" cy="35401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10" name="手繪多邊形 109"/>
          <p:cNvSpPr/>
          <p:nvPr/>
        </p:nvSpPr>
        <p:spPr>
          <a:xfrm>
            <a:off x="8505825" y="2814638"/>
            <a:ext cx="469900" cy="3540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00371" name="文字方塊 112"/>
          <p:cNvSpPr txBox="1">
            <a:spLocks noChangeArrowheads="1"/>
          </p:cNvSpPr>
          <p:nvPr/>
        </p:nvSpPr>
        <p:spPr bwMode="auto">
          <a:xfrm>
            <a:off x="3197225" y="987425"/>
            <a:ext cx="342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sp>
        <p:nvSpPr>
          <p:cNvPr id="100372" name="文字方塊 113"/>
          <p:cNvSpPr txBox="1">
            <a:spLocks noChangeArrowheads="1"/>
          </p:cNvSpPr>
          <p:nvPr/>
        </p:nvSpPr>
        <p:spPr bwMode="auto">
          <a:xfrm>
            <a:off x="3097213" y="1547813"/>
            <a:ext cx="5381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-2</a:t>
            </a:r>
            <a:endParaRPr lang="zh-TW" altLang="en-US" sz="2400"/>
          </a:p>
        </p:txBody>
      </p:sp>
      <p:sp>
        <p:nvSpPr>
          <p:cNvPr id="100373" name="文字方塊 114"/>
          <p:cNvSpPr txBox="1">
            <a:spLocks noChangeArrowheads="1"/>
          </p:cNvSpPr>
          <p:nvPr/>
        </p:nvSpPr>
        <p:spPr bwMode="auto">
          <a:xfrm>
            <a:off x="3014663" y="3041650"/>
            <a:ext cx="714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sp>
        <p:nvSpPr>
          <p:cNvPr id="100374" name="文字方塊 115"/>
          <p:cNvSpPr txBox="1">
            <a:spLocks noChangeArrowheads="1"/>
          </p:cNvSpPr>
          <p:nvPr/>
        </p:nvSpPr>
        <p:spPr bwMode="auto">
          <a:xfrm>
            <a:off x="3044825" y="2495550"/>
            <a:ext cx="714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grpSp>
        <p:nvGrpSpPr>
          <p:cNvPr id="100375" name="群組 122"/>
          <p:cNvGrpSpPr/>
          <p:nvPr/>
        </p:nvGrpSpPr>
        <p:grpSpPr bwMode="auto">
          <a:xfrm>
            <a:off x="3790950" y="1541463"/>
            <a:ext cx="457200" cy="838200"/>
            <a:chOff x="10102194" y="1939763"/>
            <a:chExt cx="458287" cy="838405"/>
          </a:xfrm>
        </p:grpSpPr>
        <p:sp>
          <p:nvSpPr>
            <p:cNvPr id="117" name="矩形 116"/>
            <p:cNvSpPr/>
            <p:nvPr/>
          </p:nvSpPr>
          <p:spPr>
            <a:xfrm>
              <a:off x="10102194" y="2322444"/>
              <a:ext cx="458287" cy="449373"/>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119" name="直線單箭頭接點 118"/>
            <p:cNvCxnSpPr/>
            <p:nvPr/>
          </p:nvCxnSpPr>
          <p:spPr>
            <a:xfrm flipV="1">
              <a:off x="10329747" y="1939763"/>
              <a:ext cx="0" cy="3842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438" name="文字方塊 119"/>
            <p:cNvSpPr txBox="1">
              <a:spLocks noChangeArrowheads="1"/>
            </p:cNvSpPr>
            <p:nvPr/>
          </p:nvSpPr>
          <p:spPr bwMode="auto">
            <a:xfrm>
              <a:off x="10118802" y="2316503"/>
              <a:ext cx="4416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grpSp>
      <p:grpSp>
        <p:nvGrpSpPr>
          <p:cNvPr id="100376" name="群組 130"/>
          <p:cNvGrpSpPr/>
          <p:nvPr/>
        </p:nvGrpSpPr>
        <p:grpSpPr bwMode="auto">
          <a:xfrm>
            <a:off x="3800475" y="3090863"/>
            <a:ext cx="457200" cy="838200"/>
            <a:chOff x="10102194" y="1939763"/>
            <a:chExt cx="458287" cy="838405"/>
          </a:xfrm>
        </p:grpSpPr>
        <p:sp>
          <p:nvSpPr>
            <p:cNvPr id="132" name="矩形 131"/>
            <p:cNvSpPr/>
            <p:nvPr/>
          </p:nvSpPr>
          <p:spPr>
            <a:xfrm>
              <a:off x="10102194" y="2322444"/>
              <a:ext cx="458287" cy="449373"/>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133" name="直線單箭頭接點 132"/>
            <p:cNvCxnSpPr/>
            <p:nvPr/>
          </p:nvCxnSpPr>
          <p:spPr>
            <a:xfrm flipV="1">
              <a:off x="10329747" y="1939763"/>
              <a:ext cx="0" cy="3842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435" name="文字方塊 133"/>
            <p:cNvSpPr txBox="1">
              <a:spLocks noChangeArrowheads="1"/>
            </p:cNvSpPr>
            <p:nvPr/>
          </p:nvSpPr>
          <p:spPr bwMode="auto">
            <a:xfrm>
              <a:off x="10118802" y="2316503"/>
              <a:ext cx="4416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0</a:t>
              </a:r>
              <a:endParaRPr lang="zh-TW" altLang="en-US" sz="2400"/>
            </a:p>
          </p:txBody>
        </p:sp>
      </p:grpSp>
      <p:sp>
        <p:nvSpPr>
          <p:cNvPr id="100377" name="文字方塊 134"/>
          <p:cNvSpPr txBox="1">
            <a:spLocks noChangeArrowheads="1"/>
          </p:cNvSpPr>
          <p:nvPr/>
        </p:nvSpPr>
        <p:spPr bwMode="auto">
          <a:xfrm>
            <a:off x="3729038" y="908050"/>
            <a:ext cx="4302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FF0000"/>
                </a:solidFill>
              </a:rPr>
              <a:t>4</a:t>
            </a:r>
            <a:endParaRPr lang="zh-TW" altLang="en-US" sz="2400">
              <a:solidFill>
                <a:srgbClr val="FF0000"/>
              </a:solidFill>
            </a:endParaRPr>
          </a:p>
        </p:txBody>
      </p:sp>
      <p:sp>
        <p:nvSpPr>
          <p:cNvPr id="100378" name="文字方塊 135"/>
          <p:cNvSpPr txBox="1">
            <a:spLocks noChangeArrowheads="1"/>
          </p:cNvSpPr>
          <p:nvPr/>
        </p:nvSpPr>
        <p:spPr bwMode="auto">
          <a:xfrm>
            <a:off x="3616325" y="2511425"/>
            <a:ext cx="682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FF0000"/>
                </a:solidFill>
              </a:rPr>
              <a:t>-2</a:t>
            </a:r>
            <a:endParaRPr lang="zh-TW" altLang="en-US" sz="2400">
              <a:solidFill>
                <a:srgbClr val="FF0000"/>
              </a:solidFill>
            </a:endParaRPr>
          </a:p>
        </p:txBody>
      </p:sp>
      <p:sp>
        <p:nvSpPr>
          <p:cNvPr id="138" name="文字方塊 137"/>
          <p:cNvSpPr txBox="1"/>
          <p:nvPr/>
        </p:nvSpPr>
        <p:spPr>
          <a:xfrm>
            <a:off x="4427777" y="867846"/>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eaLnBrk="1" hangingPunct="1">
              <a:buFont typeface="Arial" panose="020B0604020202020204" pitchFamily="34" charset="0"/>
              <a:buNone/>
              <a:defRPr/>
            </a:pPr>
            <a:r>
              <a:rPr lang="en-US" altLang="zh-TW" sz="2400" dirty="0">
                <a:solidFill>
                  <a:schemeClr val="bg1"/>
                </a:solidFill>
              </a:rPr>
              <a:t>4</a:t>
            </a:r>
            <a:endParaRPr lang="zh-TW" altLang="en-US" sz="2400" dirty="0">
              <a:solidFill>
                <a:schemeClr val="bg1"/>
              </a:solidFill>
            </a:endParaRPr>
          </a:p>
        </p:txBody>
      </p:sp>
      <p:sp>
        <p:nvSpPr>
          <p:cNvPr id="139" name="文字方塊 138"/>
          <p:cNvSpPr txBox="1"/>
          <p:nvPr/>
        </p:nvSpPr>
        <p:spPr>
          <a:xfrm>
            <a:off x="4450096" y="247337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eaLnBrk="1" hangingPunct="1">
              <a:buFont typeface="Arial" panose="020B0604020202020204" pitchFamily="34" charset="0"/>
              <a:buNone/>
              <a:defRPr/>
            </a:pPr>
            <a:r>
              <a:rPr lang="en-US" altLang="zh-TW" sz="2400" dirty="0">
                <a:solidFill>
                  <a:schemeClr val="bg1"/>
                </a:solidFill>
              </a:rPr>
              <a:t>0</a:t>
            </a:r>
            <a:endParaRPr lang="zh-TW" altLang="en-US" sz="2400" dirty="0">
              <a:solidFill>
                <a:schemeClr val="bg1"/>
              </a:solidFill>
            </a:endParaRPr>
          </a:p>
        </p:txBody>
      </p:sp>
      <p:sp>
        <p:nvSpPr>
          <p:cNvPr id="100385" name="文字方塊 139"/>
          <p:cNvSpPr txBox="1">
            <a:spLocks noChangeArrowheads="1"/>
          </p:cNvSpPr>
          <p:nvPr/>
        </p:nvSpPr>
        <p:spPr bwMode="auto">
          <a:xfrm>
            <a:off x="5529263" y="1003300"/>
            <a:ext cx="342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2</a:t>
            </a:r>
            <a:endParaRPr lang="zh-TW" altLang="en-US" sz="2400"/>
          </a:p>
        </p:txBody>
      </p:sp>
      <p:sp>
        <p:nvSpPr>
          <p:cNvPr id="100386" name="文字方塊 140"/>
          <p:cNvSpPr txBox="1">
            <a:spLocks noChangeArrowheads="1"/>
          </p:cNvSpPr>
          <p:nvPr/>
        </p:nvSpPr>
        <p:spPr bwMode="auto">
          <a:xfrm>
            <a:off x="5386388" y="1568450"/>
            <a:ext cx="490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sp>
        <p:nvSpPr>
          <p:cNvPr id="100387" name="文字方塊 141"/>
          <p:cNvSpPr txBox="1">
            <a:spLocks noChangeArrowheads="1"/>
          </p:cNvSpPr>
          <p:nvPr/>
        </p:nvSpPr>
        <p:spPr bwMode="auto">
          <a:xfrm>
            <a:off x="5264150" y="3032125"/>
            <a:ext cx="715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sp>
        <p:nvSpPr>
          <p:cNvPr id="100388" name="文字方塊 142"/>
          <p:cNvSpPr txBox="1">
            <a:spLocks noChangeArrowheads="1"/>
          </p:cNvSpPr>
          <p:nvPr/>
        </p:nvSpPr>
        <p:spPr bwMode="auto">
          <a:xfrm>
            <a:off x="5289550" y="2474913"/>
            <a:ext cx="715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-2</a:t>
            </a:r>
            <a:endParaRPr lang="zh-TW" altLang="en-US" sz="2400"/>
          </a:p>
        </p:txBody>
      </p:sp>
      <p:sp>
        <p:nvSpPr>
          <p:cNvPr id="100389" name="文字方塊 143"/>
          <p:cNvSpPr txBox="1">
            <a:spLocks noChangeArrowheads="1"/>
          </p:cNvSpPr>
          <p:nvPr/>
        </p:nvSpPr>
        <p:spPr bwMode="auto">
          <a:xfrm>
            <a:off x="7683500" y="987425"/>
            <a:ext cx="342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3</a:t>
            </a:r>
            <a:endParaRPr lang="zh-TW" altLang="en-US" sz="2400"/>
          </a:p>
        </p:txBody>
      </p:sp>
      <p:sp>
        <p:nvSpPr>
          <p:cNvPr id="100390" name="文字方塊 144"/>
          <p:cNvSpPr txBox="1">
            <a:spLocks noChangeArrowheads="1"/>
          </p:cNvSpPr>
          <p:nvPr/>
        </p:nvSpPr>
        <p:spPr bwMode="auto">
          <a:xfrm>
            <a:off x="7572375" y="1528763"/>
            <a:ext cx="4810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sp>
        <p:nvSpPr>
          <p:cNvPr id="100391" name="文字方塊 145"/>
          <p:cNvSpPr txBox="1">
            <a:spLocks noChangeArrowheads="1"/>
          </p:cNvSpPr>
          <p:nvPr/>
        </p:nvSpPr>
        <p:spPr bwMode="auto">
          <a:xfrm>
            <a:off x="7443788" y="3006725"/>
            <a:ext cx="714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4</a:t>
            </a:r>
            <a:endParaRPr lang="zh-TW" altLang="en-US" sz="2400"/>
          </a:p>
        </p:txBody>
      </p:sp>
      <p:sp>
        <p:nvSpPr>
          <p:cNvPr id="100392" name="文字方塊 146"/>
          <p:cNvSpPr txBox="1">
            <a:spLocks noChangeArrowheads="1"/>
          </p:cNvSpPr>
          <p:nvPr/>
        </p:nvSpPr>
        <p:spPr bwMode="auto">
          <a:xfrm>
            <a:off x="7505700" y="2438400"/>
            <a:ext cx="714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0</a:t>
            </a:r>
            <a:endParaRPr lang="zh-TW" altLang="en-US" sz="2400"/>
          </a:p>
        </p:txBody>
      </p:sp>
      <p:sp>
        <p:nvSpPr>
          <p:cNvPr id="150" name="文字方塊 149"/>
          <p:cNvSpPr txBox="1"/>
          <p:nvPr/>
        </p:nvSpPr>
        <p:spPr>
          <a:xfrm>
            <a:off x="6571564" y="93125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eaLnBrk="1" hangingPunct="1">
              <a:buFont typeface="Arial" panose="020B0604020202020204" pitchFamily="34" charset="0"/>
              <a:buNone/>
              <a:defRPr/>
            </a:pPr>
            <a:r>
              <a:rPr lang="en-US" altLang="zh-TW" sz="2400" dirty="0">
                <a:solidFill>
                  <a:schemeClr val="bg1"/>
                </a:solidFill>
              </a:rPr>
              <a:t>8</a:t>
            </a:r>
            <a:endParaRPr lang="zh-TW" altLang="en-US" sz="2400" dirty="0">
              <a:solidFill>
                <a:schemeClr val="bg1"/>
              </a:solidFill>
            </a:endParaRPr>
          </a:p>
        </p:txBody>
      </p:sp>
      <p:sp>
        <p:nvSpPr>
          <p:cNvPr id="151" name="文字方塊 150"/>
          <p:cNvSpPr txBox="1"/>
          <p:nvPr/>
        </p:nvSpPr>
        <p:spPr>
          <a:xfrm>
            <a:off x="6593883" y="253678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eaLnBrk="1" hangingPunct="1">
              <a:buFont typeface="Arial" panose="020B0604020202020204" pitchFamily="34" charset="0"/>
              <a:buNone/>
              <a:defRPr/>
            </a:pPr>
            <a:r>
              <a:rPr lang="en-US" altLang="zh-TW" sz="2400" dirty="0">
                <a:solidFill>
                  <a:schemeClr val="bg1"/>
                </a:solidFill>
              </a:rPr>
              <a:t>0</a:t>
            </a:r>
            <a:endParaRPr lang="zh-TW" altLang="en-US" sz="2400" dirty="0">
              <a:solidFill>
                <a:schemeClr val="bg1"/>
              </a:solidFill>
            </a:endParaRPr>
          </a:p>
        </p:txBody>
      </p:sp>
      <p:sp>
        <p:nvSpPr>
          <p:cNvPr id="154" name="文字方塊 153"/>
          <p:cNvSpPr txBox="1"/>
          <p:nvPr/>
        </p:nvSpPr>
        <p:spPr>
          <a:xfrm>
            <a:off x="8824499" y="89201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eaLnBrk="1" hangingPunct="1">
              <a:buFont typeface="Arial" panose="020B0604020202020204" pitchFamily="34" charset="0"/>
              <a:buNone/>
              <a:defRPr/>
            </a:pPr>
            <a:r>
              <a:rPr lang="en-US" altLang="zh-TW" sz="2400" dirty="0">
                <a:solidFill>
                  <a:schemeClr val="bg1"/>
                </a:solidFill>
              </a:rPr>
              <a:t>22</a:t>
            </a:r>
            <a:endParaRPr lang="zh-TW" altLang="en-US" sz="2400" dirty="0">
              <a:solidFill>
                <a:schemeClr val="bg1"/>
              </a:solidFill>
            </a:endParaRPr>
          </a:p>
        </p:txBody>
      </p:sp>
      <p:sp>
        <p:nvSpPr>
          <p:cNvPr id="155" name="文字方塊 154"/>
          <p:cNvSpPr txBox="1"/>
          <p:nvPr/>
        </p:nvSpPr>
        <p:spPr>
          <a:xfrm>
            <a:off x="8846818" y="249754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eaLnBrk="1" hangingPunct="1">
              <a:buFont typeface="Arial" panose="020B0604020202020204" pitchFamily="34" charset="0"/>
              <a:buNone/>
              <a:defRPr/>
            </a:pPr>
            <a:r>
              <a:rPr lang="en-US" altLang="zh-TW" sz="2400" dirty="0">
                <a:solidFill>
                  <a:schemeClr val="bg1"/>
                </a:solidFill>
              </a:rPr>
              <a:t>1</a:t>
            </a:r>
            <a:endParaRPr lang="zh-TW" altLang="en-US" sz="2400" dirty="0">
              <a:solidFill>
                <a:schemeClr val="bg1"/>
              </a:solidFill>
            </a:endParaRPr>
          </a:p>
        </p:txBody>
      </p:sp>
      <p:grpSp>
        <p:nvGrpSpPr>
          <p:cNvPr id="100405" name="群組 96"/>
          <p:cNvGrpSpPr/>
          <p:nvPr/>
        </p:nvGrpSpPr>
        <p:grpSpPr bwMode="auto">
          <a:xfrm>
            <a:off x="5992813" y="1528763"/>
            <a:ext cx="458787" cy="838200"/>
            <a:chOff x="10102194" y="1939763"/>
            <a:chExt cx="458287" cy="838405"/>
          </a:xfrm>
        </p:grpSpPr>
        <p:sp>
          <p:nvSpPr>
            <p:cNvPr id="98" name="矩形 97"/>
            <p:cNvSpPr/>
            <p:nvPr/>
          </p:nvSpPr>
          <p:spPr>
            <a:xfrm>
              <a:off x="10102194" y="2322444"/>
              <a:ext cx="458287" cy="449373"/>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99" name="直線單箭頭接點 98"/>
            <p:cNvCxnSpPr/>
            <p:nvPr/>
          </p:nvCxnSpPr>
          <p:spPr>
            <a:xfrm flipV="1">
              <a:off x="10328959" y="1939763"/>
              <a:ext cx="0" cy="3842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432" name="文字方塊 101"/>
            <p:cNvSpPr txBox="1">
              <a:spLocks noChangeArrowheads="1"/>
            </p:cNvSpPr>
            <p:nvPr/>
          </p:nvSpPr>
          <p:spPr bwMode="auto">
            <a:xfrm>
              <a:off x="10118802" y="2316503"/>
              <a:ext cx="4416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0</a:t>
              </a:r>
              <a:endParaRPr lang="zh-TW" altLang="en-US" sz="2400"/>
            </a:p>
          </p:txBody>
        </p:sp>
      </p:grpSp>
      <p:grpSp>
        <p:nvGrpSpPr>
          <p:cNvPr id="100406" name="群組 104"/>
          <p:cNvGrpSpPr/>
          <p:nvPr/>
        </p:nvGrpSpPr>
        <p:grpSpPr bwMode="auto">
          <a:xfrm>
            <a:off x="5995988" y="3052763"/>
            <a:ext cx="457200" cy="838200"/>
            <a:chOff x="10102194" y="1939763"/>
            <a:chExt cx="458287" cy="838405"/>
          </a:xfrm>
        </p:grpSpPr>
        <p:sp>
          <p:nvSpPr>
            <p:cNvPr id="118" name="矩形 117"/>
            <p:cNvSpPr/>
            <p:nvPr/>
          </p:nvSpPr>
          <p:spPr>
            <a:xfrm>
              <a:off x="10102194" y="2322444"/>
              <a:ext cx="458287" cy="449373"/>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122" name="直線單箭頭接點 121"/>
            <p:cNvCxnSpPr/>
            <p:nvPr/>
          </p:nvCxnSpPr>
          <p:spPr>
            <a:xfrm flipV="1">
              <a:off x="10329746" y="1939763"/>
              <a:ext cx="0" cy="3842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429" name="文字方塊 123"/>
            <p:cNvSpPr txBox="1">
              <a:spLocks noChangeArrowheads="1"/>
            </p:cNvSpPr>
            <p:nvPr/>
          </p:nvSpPr>
          <p:spPr bwMode="auto">
            <a:xfrm>
              <a:off x="10118802" y="2316503"/>
              <a:ext cx="4416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0</a:t>
              </a:r>
              <a:endParaRPr lang="zh-TW" altLang="en-US" sz="2400"/>
            </a:p>
          </p:txBody>
        </p:sp>
      </p:grpSp>
      <p:grpSp>
        <p:nvGrpSpPr>
          <p:cNvPr id="100407" name="群組 124"/>
          <p:cNvGrpSpPr/>
          <p:nvPr/>
        </p:nvGrpSpPr>
        <p:grpSpPr bwMode="auto">
          <a:xfrm>
            <a:off x="8170863" y="1524000"/>
            <a:ext cx="512762" cy="1206500"/>
            <a:chOff x="10102194" y="1939763"/>
            <a:chExt cx="458287" cy="1207940"/>
          </a:xfrm>
        </p:grpSpPr>
        <p:sp>
          <p:nvSpPr>
            <p:cNvPr id="126" name="矩形 125"/>
            <p:cNvSpPr/>
            <p:nvPr/>
          </p:nvSpPr>
          <p:spPr>
            <a:xfrm>
              <a:off x="10102194" y="2322808"/>
              <a:ext cx="458287" cy="449798"/>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127" name="直線單箭頭接點 126"/>
            <p:cNvCxnSpPr/>
            <p:nvPr/>
          </p:nvCxnSpPr>
          <p:spPr>
            <a:xfrm flipV="1">
              <a:off x="10329209" y="1939763"/>
              <a:ext cx="0" cy="3846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426" name="文字方塊 127"/>
            <p:cNvSpPr txBox="1">
              <a:spLocks noChangeArrowheads="1"/>
            </p:cNvSpPr>
            <p:nvPr/>
          </p:nvSpPr>
          <p:spPr bwMode="auto">
            <a:xfrm>
              <a:off x="10118802" y="2316503"/>
              <a:ext cx="441679" cy="83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-2</a:t>
              </a:r>
              <a:endParaRPr lang="zh-TW" altLang="en-US" sz="2400"/>
            </a:p>
          </p:txBody>
        </p:sp>
      </p:grpSp>
      <p:grpSp>
        <p:nvGrpSpPr>
          <p:cNvPr id="100408" name="群組 128"/>
          <p:cNvGrpSpPr/>
          <p:nvPr/>
        </p:nvGrpSpPr>
        <p:grpSpPr bwMode="auto">
          <a:xfrm>
            <a:off x="8224838" y="3081338"/>
            <a:ext cx="458787" cy="838200"/>
            <a:chOff x="10102194" y="1939763"/>
            <a:chExt cx="458287" cy="838405"/>
          </a:xfrm>
        </p:grpSpPr>
        <p:sp>
          <p:nvSpPr>
            <p:cNvPr id="130" name="矩形 129"/>
            <p:cNvSpPr/>
            <p:nvPr/>
          </p:nvSpPr>
          <p:spPr>
            <a:xfrm>
              <a:off x="10102194" y="2322444"/>
              <a:ext cx="458287" cy="449373"/>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148" name="直線單箭頭接點 147"/>
            <p:cNvCxnSpPr/>
            <p:nvPr/>
          </p:nvCxnSpPr>
          <p:spPr>
            <a:xfrm flipV="1">
              <a:off x="10328959" y="1939763"/>
              <a:ext cx="0" cy="3842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423" name="文字方塊 148"/>
            <p:cNvSpPr txBox="1">
              <a:spLocks noChangeArrowheads="1"/>
            </p:cNvSpPr>
            <p:nvPr/>
          </p:nvSpPr>
          <p:spPr bwMode="auto">
            <a:xfrm>
              <a:off x="10118802" y="2316503"/>
              <a:ext cx="4416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grpSp>
      <p:sp>
        <p:nvSpPr>
          <p:cNvPr id="121" name="矩形 120"/>
          <p:cNvSpPr/>
          <p:nvPr/>
        </p:nvSpPr>
        <p:spPr>
          <a:xfrm>
            <a:off x="2068513" y="125888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137" name="矩形 136"/>
          <p:cNvSpPr/>
          <p:nvPr/>
        </p:nvSpPr>
        <p:spPr>
          <a:xfrm>
            <a:off x="2036763" y="29003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100411" name="文字方塊 151"/>
          <p:cNvSpPr txBox="1">
            <a:spLocks noChangeArrowheads="1"/>
          </p:cNvSpPr>
          <p:nvPr/>
        </p:nvSpPr>
        <p:spPr bwMode="auto">
          <a:xfrm>
            <a:off x="2079625" y="1244600"/>
            <a:ext cx="342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0000FF"/>
                </a:solidFill>
              </a:rPr>
              <a:t>1</a:t>
            </a:r>
            <a:endParaRPr lang="zh-TW" altLang="en-US" sz="2400">
              <a:solidFill>
                <a:srgbClr val="0000FF"/>
              </a:solidFill>
            </a:endParaRPr>
          </a:p>
        </p:txBody>
      </p:sp>
      <p:sp>
        <p:nvSpPr>
          <p:cNvPr id="100412" name="文字方塊 152"/>
          <p:cNvSpPr txBox="1">
            <a:spLocks noChangeArrowheads="1"/>
          </p:cNvSpPr>
          <p:nvPr/>
        </p:nvSpPr>
        <p:spPr bwMode="auto">
          <a:xfrm>
            <a:off x="1974850" y="2844800"/>
            <a:ext cx="4889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0000FF"/>
                </a:solidFill>
              </a:rPr>
              <a:t>-1</a:t>
            </a:r>
            <a:endParaRPr lang="zh-TW" altLang="en-US" sz="2400">
              <a:solidFill>
                <a:srgbClr val="0000FF"/>
              </a:solidFill>
            </a:endParaRPr>
          </a:p>
        </p:txBody>
      </p:sp>
      <p:sp>
        <p:nvSpPr>
          <p:cNvPr id="100413" name="矩形 2"/>
          <p:cNvSpPr>
            <a:spLocks noChangeArrowheads="1"/>
          </p:cNvSpPr>
          <p:nvPr/>
        </p:nvSpPr>
        <p:spPr bwMode="auto">
          <a:xfrm>
            <a:off x="4359275" y="-15875"/>
            <a:ext cx="35702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latin typeface="黑体" panose="02010609060101010101" pitchFamily="49" charset="-122"/>
                <a:ea typeface="黑体" panose="02010609060101010101" pitchFamily="49" charset="-122"/>
              </a:rPr>
              <a:t>人工神经网络</a:t>
            </a:r>
            <a:endParaRPr lang="zh-TW" altLang="en-US" sz="4400">
              <a:latin typeface="黑体" panose="02010609060101010101" pitchFamily="49" charset="-122"/>
              <a:ea typeface="黑体" panose="02010609060101010101" pitchFamily="49" charset="-122"/>
            </a:endParaRPr>
          </a:p>
        </p:txBody>
      </p:sp>
      <p:sp>
        <p:nvSpPr>
          <p:cNvPr id="2" name="文字方塊 2"/>
          <p:cNvSpPr txBox="1">
            <a:spLocks noChangeArrowheads="1"/>
          </p:cNvSpPr>
          <p:nvPr/>
        </p:nvSpPr>
        <p:spPr bwMode="auto">
          <a:xfrm>
            <a:off x="120650" y="3878263"/>
            <a:ext cx="54895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p"/>
            </a:pPr>
            <a:r>
              <a:rPr lang="zh-CN" altLang="en-US" b="1">
                <a:latin typeface="黑体" panose="02010609060101010101" pitchFamily="49" charset="-122"/>
                <a:ea typeface="黑体" panose="02010609060101010101" pitchFamily="49" charset="-122"/>
              </a:rPr>
              <a:t>上述结构本质上是一个函数</a:t>
            </a:r>
            <a:endParaRPr lang="zh-TW" altLang="en-US" b="1">
              <a:latin typeface="黑体" panose="02010609060101010101" pitchFamily="49" charset="-122"/>
              <a:ea typeface="黑体" panose="02010609060101010101" pitchFamily="49" charset="-122"/>
            </a:endParaRPr>
          </a:p>
        </p:txBody>
      </p:sp>
      <p:graphicFrame>
        <p:nvGraphicFramePr>
          <p:cNvPr id="3" name="对象 2"/>
          <p:cNvGraphicFramePr>
            <a:graphicFrameLocks noChangeAspect="1"/>
          </p:cNvGraphicFramePr>
          <p:nvPr/>
        </p:nvGraphicFramePr>
        <p:xfrm>
          <a:off x="1868488" y="4495800"/>
          <a:ext cx="2176462" cy="1022350"/>
        </p:xfrm>
        <a:graphic>
          <a:graphicData uri="http://schemas.openxmlformats.org/presentationml/2006/ole">
            <mc:AlternateContent xmlns:mc="http://schemas.openxmlformats.org/markup-compatibility/2006">
              <mc:Choice xmlns:v="urn:schemas-microsoft-com:vml" Requires="v">
                <p:oleObj name="Equation" r:id="rId2" imgW="837565" imgH="393700" progId="Equation.DSMT4">
                  <p:embed/>
                </p:oleObj>
              </mc:Choice>
              <mc:Fallback>
                <p:oleObj name="Equation" r:id="rId2" imgW="837565" imgH="393700" progId="Equation.DSMT4">
                  <p:embed/>
                  <p:pic>
                    <p:nvPicPr>
                      <p:cNvPr id="0"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488" y="4495800"/>
                        <a:ext cx="2176462"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1981200" y="5768975"/>
          <a:ext cx="2006600" cy="1111250"/>
        </p:xfrm>
        <a:graphic>
          <a:graphicData uri="http://schemas.openxmlformats.org/presentationml/2006/ole">
            <mc:AlternateContent xmlns:mc="http://schemas.openxmlformats.org/markup-compatibility/2006">
              <mc:Choice xmlns:v="urn:schemas-microsoft-com:vml" Requires="v">
                <p:oleObj name="Equation" r:id="rId4" imgW="711200" imgH="393700" progId="Equation.DSMT4">
                  <p:embed/>
                </p:oleObj>
              </mc:Choice>
              <mc:Fallback>
                <p:oleObj name="Equation" r:id="rId4" imgW="711200" imgH="393700" progId="Equation.DSMT4">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5768975"/>
                        <a:ext cx="200660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p:cNvSpPr/>
          <p:nvPr/>
        </p:nvSpPr>
        <p:spPr>
          <a:xfrm>
            <a:off x="5639862" y="4328559"/>
            <a:ext cx="6431674" cy="58477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buFont typeface="Arial" panose="020B0604020202020204" pitchFamily="34" charset="0"/>
              <a:buNone/>
              <a:defRPr/>
            </a:pPr>
            <a:r>
              <a:rPr lang="zh-CN" altLang="en-US" sz="3200" dirty="0">
                <a:latin typeface="Comic Sans MS" panose="030F0702030302020204" pitchFamily="66" charset="0"/>
                <a:ea typeface="黑体" panose="02010609060101010101" pitchFamily="49" charset="-122"/>
              </a:rPr>
              <a:t>权值和偏置是网络中待确定的参数</a:t>
            </a:r>
            <a:endParaRPr lang="zh-TW" altLang="en-US" sz="3200" dirty="0">
              <a:latin typeface="Comic Sans MS" panose="030F0702030302020204" pitchFamily="66" charset="0"/>
              <a:ea typeface="黑体" panose="02010609060101010101" pitchFamily="49" charset="-122"/>
            </a:endParaRPr>
          </a:p>
        </p:txBody>
      </p:sp>
      <p:pic>
        <p:nvPicPr>
          <p:cNvPr id="8" name="图片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27913" y="4938713"/>
            <a:ext cx="3214687"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標題 1"/>
          <p:cNvSpPr>
            <a:spLocks noGrp="1" noChangeArrowheads="1"/>
          </p:cNvSpPr>
          <p:nvPr>
            <p:ph type="title"/>
          </p:nvPr>
        </p:nvSpPr>
        <p:spPr>
          <a:xfrm>
            <a:off x="3022600" y="9525"/>
            <a:ext cx="5472113" cy="930275"/>
          </a:xfrm>
        </p:spPr>
        <p:txBody>
          <a:bodyPr/>
          <a:lstStyle/>
          <a:p>
            <a:r>
              <a:rPr lang="zh-CN" altLang="en-US">
                <a:latin typeface="Comic Sans MS" panose="030F0702030302020204" pitchFamily="66" charset="0"/>
                <a:ea typeface="黑体" panose="02010609060101010101" pitchFamily="49" charset="-122"/>
                <a:cs typeface="Times New Roman" panose="02020603050405020304" pitchFamily="18" charset="0"/>
              </a:rPr>
              <a:t>如何</a:t>
            </a:r>
            <a:r>
              <a:rPr lang="zh-CN" altLang="en-US">
                <a:solidFill>
                  <a:srgbClr val="FF0000"/>
                </a:solidFill>
                <a:latin typeface="Comic Sans MS" panose="030F0702030302020204" pitchFamily="66" charset="0"/>
                <a:ea typeface="黑体" panose="02010609060101010101" pitchFamily="49" charset="-122"/>
                <a:cs typeface="Times New Roman" panose="02020603050405020304" pitchFamily="18" charset="0"/>
              </a:rPr>
              <a:t>学习</a:t>
            </a:r>
            <a:r>
              <a:rPr lang="zh-CN" altLang="en-US">
                <a:latin typeface="Comic Sans MS" panose="030F0702030302020204" pitchFamily="66" charset="0"/>
                <a:ea typeface="黑体" panose="02010609060101010101" pitchFamily="49" charset="-122"/>
                <a:cs typeface="Times New Roman" panose="02020603050405020304" pitchFamily="18" charset="0"/>
              </a:rPr>
              <a:t>权值和偏置</a:t>
            </a:r>
            <a:endParaRPr lang="zh-TW" altLang="en-US" i="1">
              <a:latin typeface="Comic Sans MS" panose="030F0702030302020204" pitchFamily="66" charset="0"/>
              <a:ea typeface="黑体" panose="02010609060101010101" pitchFamily="49" charset="-122"/>
              <a:cs typeface="Times New Roman" panose="02020603050405020304" pitchFamily="18" charset="0"/>
            </a:endParaRPr>
          </a:p>
        </p:txBody>
      </p:sp>
      <p:sp>
        <p:nvSpPr>
          <p:cNvPr id="101379" name="內容版面配置區 2"/>
          <p:cNvSpPr>
            <a:spLocks noGrp="1" noChangeArrowheads="1"/>
          </p:cNvSpPr>
          <p:nvPr>
            <p:ph idx="1"/>
          </p:nvPr>
        </p:nvSpPr>
        <p:spPr>
          <a:xfrm>
            <a:off x="279400" y="836613"/>
            <a:ext cx="4340225" cy="641350"/>
          </a:xfrm>
        </p:spPr>
        <p:txBody>
          <a:bodyPr/>
          <a:lstStyle/>
          <a:p>
            <a:pPr>
              <a:lnSpc>
                <a:spcPct val="110000"/>
              </a:lnSpc>
              <a:spcBef>
                <a:spcPct val="0"/>
              </a:spcBef>
              <a:buFont typeface="Wingdings" panose="05000000000000000000" pitchFamily="2" charset="2"/>
              <a:buChar char="p"/>
            </a:pPr>
            <a:r>
              <a:rPr lang="zh-CN" altLang="en-US">
                <a:latin typeface="Comic Sans MS" panose="030F0702030302020204" pitchFamily="66" charset="0"/>
                <a:ea typeface="黑体" panose="02010609060101010101" pitchFamily="49" charset="-122"/>
              </a:rPr>
              <a:t>利用数据来进行学习</a:t>
            </a:r>
            <a:endParaRPr lang="zh-TW" altLang="en-US">
              <a:latin typeface="Comic Sans MS" panose="030F0702030302020204" pitchFamily="66" charset="0"/>
              <a:ea typeface="黑体" panose="02010609060101010101" pitchFamily="49" charset="-122"/>
            </a:endParaRPr>
          </a:p>
        </p:txBody>
      </p:sp>
      <p:grpSp>
        <p:nvGrpSpPr>
          <p:cNvPr id="30" name="组合 29"/>
          <p:cNvGrpSpPr/>
          <p:nvPr/>
        </p:nvGrpSpPr>
        <p:grpSpPr bwMode="auto">
          <a:xfrm>
            <a:off x="3543300" y="1533525"/>
            <a:ext cx="3438525" cy="1644650"/>
            <a:chOff x="4358677" y="2314763"/>
            <a:chExt cx="2887648" cy="1344907"/>
          </a:xfrm>
        </p:grpSpPr>
        <p:cxnSp>
          <p:nvCxnSpPr>
            <p:cNvPr id="5" name="直接连接符 372"/>
            <p:cNvCxnSpPr>
              <a:stCxn id="9" idx="2"/>
              <a:endCxn id="14" idx="6"/>
            </p:cNvCxnSpPr>
            <p:nvPr/>
          </p:nvCxnSpPr>
          <p:spPr>
            <a:xfrm flipH="1" flipV="1">
              <a:off x="4609313" y="2440686"/>
              <a:ext cx="1019876" cy="283002"/>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 name="直接连接符 374"/>
            <p:cNvCxnSpPr>
              <a:stCxn id="12" idx="2"/>
              <a:endCxn id="9" idx="6"/>
            </p:cNvCxnSpPr>
            <p:nvPr/>
          </p:nvCxnSpPr>
          <p:spPr>
            <a:xfrm flipH="1" flipV="1">
              <a:off x="5922487" y="2723688"/>
              <a:ext cx="662585" cy="234969"/>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8" name="直接连接符 376"/>
            <p:cNvCxnSpPr>
              <a:stCxn id="9" idx="2"/>
              <a:endCxn id="17" idx="6"/>
            </p:cNvCxnSpPr>
            <p:nvPr/>
          </p:nvCxnSpPr>
          <p:spPr>
            <a:xfrm flipH="1">
              <a:off x="4617312" y="2723688"/>
              <a:ext cx="1011877" cy="306369"/>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9" name="Oval 243"/>
            <p:cNvSpPr/>
            <p:nvPr/>
          </p:nvSpPr>
          <p:spPr>
            <a:xfrm>
              <a:off x="5629189" y="2575696"/>
              <a:ext cx="293298" cy="294685"/>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12" name="Oval 245"/>
            <p:cNvSpPr/>
            <p:nvPr/>
          </p:nvSpPr>
          <p:spPr>
            <a:xfrm>
              <a:off x="6585072" y="2811964"/>
              <a:ext cx="293298" cy="293387"/>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cxnSp>
          <p:nvCxnSpPr>
            <p:cNvPr id="13" name="直接连接符 374"/>
            <p:cNvCxnSpPr>
              <a:endCxn id="12" idx="6"/>
            </p:cNvCxnSpPr>
            <p:nvPr/>
          </p:nvCxnSpPr>
          <p:spPr>
            <a:xfrm flipH="1">
              <a:off x="6878370" y="2958657"/>
              <a:ext cx="367955" cy="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14" name="椭圆 13"/>
            <p:cNvSpPr/>
            <p:nvPr/>
          </p:nvSpPr>
          <p:spPr>
            <a:xfrm rot="21573797">
              <a:off x="4365343" y="2314763"/>
              <a:ext cx="243970" cy="253144"/>
            </a:xfrm>
            <a:prstGeom prst="ellipse">
              <a:avLst/>
            </a:prstGeom>
            <a:ln w="3175">
              <a:headEnd type="triangl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cxnSp>
          <p:nvCxnSpPr>
            <p:cNvPr id="15" name="直接连接符 382"/>
            <p:cNvCxnSpPr>
              <a:stCxn id="12" idx="2"/>
            </p:cNvCxnSpPr>
            <p:nvPr/>
          </p:nvCxnSpPr>
          <p:spPr>
            <a:xfrm flipH="1">
              <a:off x="5766505" y="2958657"/>
              <a:ext cx="818567" cy="551724"/>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16" name="直接连接符 372"/>
            <p:cNvCxnSpPr>
              <a:endCxn id="18" idx="6"/>
            </p:cNvCxnSpPr>
            <p:nvPr/>
          </p:nvCxnSpPr>
          <p:spPr>
            <a:xfrm flipH="1">
              <a:off x="4615979" y="3510381"/>
              <a:ext cx="1150526" cy="14279"/>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椭圆 16"/>
            <p:cNvSpPr/>
            <p:nvPr/>
          </p:nvSpPr>
          <p:spPr>
            <a:xfrm rot="21573797">
              <a:off x="4365343" y="2900239"/>
              <a:ext cx="251969" cy="262231"/>
            </a:xfrm>
            <a:prstGeom prst="ellipse">
              <a:avLst/>
            </a:prstGeom>
            <a:ln w="3175">
              <a:headEnd type="triangl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18" name="椭圆 17"/>
            <p:cNvSpPr/>
            <p:nvPr/>
          </p:nvSpPr>
          <p:spPr>
            <a:xfrm rot="21573797">
              <a:off x="4358677" y="3392246"/>
              <a:ext cx="257302" cy="267424"/>
            </a:xfrm>
            <a:prstGeom prst="ellipse">
              <a:avLst/>
            </a:prstGeom>
            <a:ln w="3175">
              <a:headEnd type="triangl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19" name="文本框 18"/>
            <p:cNvSpPr txBox="1"/>
            <p:nvPr/>
          </p:nvSpPr>
          <p:spPr>
            <a:xfrm>
              <a:off x="4719967" y="2338130"/>
              <a:ext cx="637256" cy="207708"/>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W</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41</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1</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20" name="文本框 19"/>
            <p:cNvSpPr txBox="1"/>
            <p:nvPr/>
          </p:nvSpPr>
          <p:spPr>
            <a:xfrm>
              <a:off x="4711968" y="2666568"/>
              <a:ext cx="638588" cy="207708"/>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W</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42</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2</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21" name="文本框 20"/>
            <p:cNvSpPr txBox="1"/>
            <p:nvPr/>
          </p:nvSpPr>
          <p:spPr>
            <a:xfrm>
              <a:off x="4727966" y="3306567"/>
              <a:ext cx="638588" cy="207708"/>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W</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53</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-1</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22" name="文本框 21"/>
            <p:cNvSpPr txBox="1"/>
            <p:nvPr/>
          </p:nvSpPr>
          <p:spPr>
            <a:xfrm>
              <a:off x="5939818" y="2562714"/>
              <a:ext cx="613259" cy="207708"/>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W</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54</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4</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23" name="TextBox 15"/>
            <p:cNvSpPr txBox="1"/>
            <p:nvPr/>
          </p:nvSpPr>
          <p:spPr>
            <a:xfrm>
              <a:off x="5687849" y="3001497"/>
              <a:ext cx="373288" cy="207708"/>
            </a:xfrm>
            <a:prstGeom prst="rect">
              <a:avLst/>
            </a:prstGeom>
            <a:noFill/>
          </p:spPr>
          <p:txBody>
            <a:bodyPr>
              <a:spAutoFit/>
            </a:bodyPr>
            <a:lstStyle/>
            <a:p>
              <a:pPr>
                <a:defRPr/>
              </a:pP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0</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cxnSp>
          <p:nvCxnSpPr>
            <p:cNvPr id="24" name="直接连接符 23"/>
            <p:cNvCxnSpPr/>
            <p:nvPr/>
          </p:nvCxnSpPr>
          <p:spPr>
            <a:xfrm flipH="1">
              <a:off x="5729177" y="2869083"/>
              <a:ext cx="5333" cy="266125"/>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25" name="TextBox 15"/>
            <p:cNvSpPr txBox="1"/>
            <p:nvPr/>
          </p:nvSpPr>
          <p:spPr>
            <a:xfrm>
              <a:off x="6670395" y="3232572"/>
              <a:ext cx="374621" cy="207708"/>
            </a:xfrm>
            <a:prstGeom prst="rect">
              <a:avLst/>
            </a:prstGeom>
            <a:noFill/>
          </p:spPr>
          <p:txBody>
            <a:bodyPr>
              <a:spAutoFit/>
            </a:bodyPr>
            <a:lstStyle/>
            <a:p>
              <a:pPr>
                <a:defRPr/>
              </a:pP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0</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cxnSp>
          <p:nvCxnSpPr>
            <p:cNvPr id="26" name="直接连接符 25"/>
            <p:cNvCxnSpPr/>
            <p:nvPr/>
          </p:nvCxnSpPr>
          <p:spPr>
            <a:xfrm flipH="1">
              <a:off x="6711724" y="3100158"/>
              <a:ext cx="6665" cy="266125"/>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grpSp>
      <p:grpSp>
        <p:nvGrpSpPr>
          <p:cNvPr id="31" name="组合 30"/>
          <p:cNvGrpSpPr/>
          <p:nvPr/>
        </p:nvGrpSpPr>
        <p:grpSpPr bwMode="auto">
          <a:xfrm>
            <a:off x="2814638" y="1511300"/>
            <a:ext cx="744537" cy="1725613"/>
            <a:chOff x="3648164" y="2284370"/>
            <a:chExt cx="599887" cy="1393013"/>
          </a:xfrm>
        </p:grpSpPr>
        <p:sp>
          <p:nvSpPr>
            <p:cNvPr id="101431" name="TextBox 26"/>
            <p:cNvSpPr txBox="1">
              <a:spLocks noChangeArrowheads="1"/>
            </p:cNvSpPr>
            <p:nvPr/>
          </p:nvSpPr>
          <p:spPr bwMode="auto">
            <a:xfrm>
              <a:off x="3648164" y="2284370"/>
              <a:ext cx="599887" cy="24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b="1" i="1">
                  <a:solidFill>
                    <a:srgbClr val="FF0000"/>
                  </a:solidFill>
                  <a:latin typeface="Comic Sans MS" panose="030F0702030302020204" pitchFamily="66" charset="0"/>
                  <a:ea typeface="黑体" panose="02010609060101010101" pitchFamily="49" charset="-122"/>
                  <a:cs typeface="Times New Roman" panose="02020603050405020304" pitchFamily="18" charset="0"/>
                </a:rPr>
                <a:t>x</a:t>
              </a:r>
              <a:r>
                <a:rPr lang="en-US" altLang="zh-CN" sz="1400" b="1" baseline="-25000">
                  <a:solidFill>
                    <a:srgbClr val="FF0000"/>
                  </a:solidFill>
                  <a:latin typeface="Comic Sans MS" panose="030F0702030302020204" pitchFamily="66" charset="0"/>
                  <a:ea typeface="黑体" panose="02010609060101010101" pitchFamily="49" charset="-122"/>
                  <a:cs typeface="Times New Roman" panose="02020603050405020304" pitchFamily="18" charset="0"/>
                </a:rPr>
                <a:t>1</a:t>
              </a:r>
              <a:r>
                <a:rPr lang="en-US" altLang="zh-CN"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=-1</a:t>
              </a:r>
              <a:endParaRPr lang="zh-CN" altLang="en-US"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101432" name="TextBox 26"/>
            <p:cNvSpPr txBox="1">
              <a:spLocks noChangeArrowheads="1"/>
            </p:cNvSpPr>
            <p:nvPr/>
          </p:nvSpPr>
          <p:spPr bwMode="auto">
            <a:xfrm>
              <a:off x="3648164" y="2875238"/>
              <a:ext cx="540530" cy="24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b="1" i="1">
                  <a:solidFill>
                    <a:srgbClr val="FF0000"/>
                  </a:solidFill>
                  <a:latin typeface="Comic Sans MS" panose="030F0702030302020204" pitchFamily="66" charset="0"/>
                  <a:ea typeface="黑体" panose="02010609060101010101" pitchFamily="49" charset="-122"/>
                  <a:cs typeface="Times New Roman" panose="02020603050405020304" pitchFamily="18" charset="0"/>
                </a:rPr>
                <a:t>x</a:t>
              </a:r>
              <a:r>
                <a:rPr lang="en-US" altLang="zh-CN" sz="1400" b="1" baseline="-25000">
                  <a:solidFill>
                    <a:srgbClr val="FF0000"/>
                  </a:solidFill>
                  <a:latin typeface="Comic Sans MS" panose="030F0702030302020204" pitchFamily="66" charset="0"/>
                  <a:ea typeface="黑体" panose="02010609060101010101" pitchFamily="49" charset="-122"/>
                  <a:cs typeface="Times New Roman" panose="02020603050405020304" pitchFamily="18" charset="0"/>
                </a:rPr>
                <a:t>2</a:t>
              </a:r>
              <a:r>
                <a:rPr lang="en-US" altLang="zh-CN"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=1</a:t>
              </a:r>
              <a:endParaRPr lang="zh-CN" altLang="en-US"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101433" name="TextBox 26"/>
            <p:cNvSpPr txBox="1">
              <a:spLocks noChangeArrowheads="1"/>
            </p:cNvSpPr>
            <p:nvPr/>
          </p:nvSpPr>
          <p:spPr bwMode="auto">
            <a:xfrm>
              <a:off x="3648164" y="3429000"/>
              <a:ext cx="540530" cy="24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b="1" i="1">
                  <a:solidFill>
                    <a:srgbClr val="FF0000"/>
                  </a:solidFill>
                  <a:latin typeface="Comic Sans MS" panose="030F0702030302020204" pitchFamily="66" charset="0"/>
                  <a:ea typeface="黑体" panose="02010609060101010101" pitchFamily="49" charset="-122"/>
                  <a:cs typeface="Times New Roman" panose="02020603050405020304" pitchFamily="18" charset="0"/>
                </a:rPr>
                <a:t>x</a:t>
              </a:r>
              <a:r>
                <a:rPr lang="en-US" altLang="zh-CN" sz="1400" b="1" baseline="-25000">
                  <a:solidFill>
                    <a:srgbClr val="FF0000"/>
                  </a:solidFill>
                  <a:latin typeface="Comic Sans MS" panose="030F0702030302020204" pitchFamily="66" charset="0"/>
                  <a:ea typeface="黑体" panose="02010609060101010101" pitchFamily="49" charset="-122"/>
                  <a:cs typeface="Times New Roman" panose="02020603050405020304" pitchFamily="18" charset="0"/>
                </a:rPr>
                <a:t>3</a:t>
              </a:r>
              <a:r>
                <a:rPr lang="en-US" altLang="zh-CN"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=2</a:t>
              </a:r>
              <a:endParaRPr lang="zh-CN" altLang="en-US"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grpSp>
      <p:grpSp>
        <p:nvGrpSpPr>
          <p:cNvPr id="38" name="组合 37"/>
          <p:cNvGrpSpPr/>
          <p:nvPr/>
        </p:nvGrpSpPr>
        <p:grpSpPr bwMode="auto">
          <a:xfrm>
            <a:off x="4741863" y="1666875"/>
            <a:ext cx="2863850" cy="768350"/>
            <a:chOff x="5557532" y="2457838"/>
            <a:chExt cx="2863661" cy="768112"/>
          </a:xfrm>
        </p:grpSpPr>
        <p:sp>
          <p:nvSpPr>
            <p:cNvPr id="33" name="文本框 32"/>
            <p:cNvSpPr txBox="1"/>
            <p:nvPr/>
          </p:nvSpPr>
          <p:spPr>
            <a:xfrm>
              <a:off x="5557532" y="2461012"/>
              <a:ext cx="546064" cy="253921"/>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z</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4</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1</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34" name="文本框 33"/>
            <p:cNvSpPr txBox="1"/>
            <p:nvPr/>
          </p:nvSpPr>
          <p:spPr>
            <a:xfrm>
              <a:off x="6098833" y="2457838"/>
              <a:ext cx="614322" cy="253921"/>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a</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4</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1</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35" name="文本框 34"/>
            <p:cNvSpPr txBox="1"/>
            <p:nvPr/>
          </p:nvSpPr>
          <p:spPr>
            <a:xfrm>
              <a:off x="6682995" y="2737151"/>
              <a:ext cx="657182" cy="253921"/>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z</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5</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2</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36" name="文本框 35"/>
            <p:cNvSpPr txBox="1"/>
            <p:nvPr/>
          </p:nvSpPr>
          <p:spPr>
            <a:xfrm>
              <a:off x="7165563" y="2741913"/>
              <a:ext cx="676230" cy="253921"/>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a</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5</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2</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37" name="文本框 36"/>
            <p:cNvSpPr txBox="1"/>
            <p:nvPr/>
          </p:nvSpPr>
          <p:spPr>
            <a:xfrm>
              <a:off x="7744963" y="2972029"/>
              <a:ext cx="676230" cy="253921"/>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a</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5</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2</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grpSp>
      <p:sp>
        <p:nvSpPr>
          <p:cNvPr id="39" name="文本框 38"/>
          <p:cNvSpPr txBox="1">
            <a:spLocks noChangeArrowheads="1"/>
          </p:cNvSpPr>
          <p:nvPr/>
        </p:nvSpPr>
        <p:spPr bwMode="auto">
          <a:xfrm>
            <a:off x="8069263" y="2154238"/>
            <a:ext cx="676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400" b="1" i="1">
                <a:solidFill>
                  <a:srgbClr val="FF0000"/>
                </a:solidFill>
                <a:latin typeface="Comic Sans MS" panose="030F0702030302020204" pitchFamily="66" charset="0"/>
                <a:ea typeface="黑体" panose="02010609060101010101" pitchFamily="49" charset="-122"/>
                <a:cs typeface="Times New Roman" panose="02020603050405020304" pitchFamily="18" charset="0"/>
              </a:rPr>
              <a:t>y = </a:t>
            </a:r>
            <a:r>
              <a:rPr lang="en-US" altLang="zh-CN"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4</a:t>
            </a:r>
            <a:endParaRPr lang="zh-CN" altLang="en-US"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40" name="文字方塊 7"/>
          <p:cNvSpPr txBox="1">
            <a:spLocks noChangeArrowheads="1"/>
          </p:cNvSpPr>
          <p:nvPr/>
        </p:nvSpPr>
        <p:spPr bwMode="auto">
          <a:xfrm>
            <a:off x="2616200" y="3802063"/>
            <a:ext cx="1282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rgbClr val="FF0000"/>
                </a:solidFill>
                <a:latin typeface="Comic Sans MS" panose="030F0702030302020204" pitchFamily="66" charset="0"/>
                <a:ea typeface="黑体" panose="02010609060101010101" pitchFamily="49" charset="-122"/>
              </a:rPr>
              <a:t>训练数据</a:t>
            </a:r>
            <a:endParaRPr lang="zh-TW" altLang="en-US" sz="2000" b="1">
              <a:solidFill>
                <a:srgbClr val="FF0000"/>
              </a:solidFill>
              <a:latin typeface="Comic Sans MS" panose="030F0702030302020204" pitchFamily="66" charset="0"/>
              <a:ea typeface="黑体" panose="02010609060101010101" pitchFamily="49" charset="-122"/>
            </a:endParaRPr>
          </a:p>
        </p:txBody>
      </p:sp>
      <p:sp>
        <p:nvSpPr>
          <p:cNvPr id="41" name="箭头: 上 40"/>
          <p:cNvSpPr/>
          <p:nvPr/>
        </p:nvSpPr>
        <p:spPr>
          <a:xfrm>
            <a:off x="3124200" y="3441700"/>
            <a:ext cx="176213" cy="307975"/>
          </a:xfrm>
          <a:prstGeom prst="up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Comic Sans MS" panose="030F0702030302020204" pitchFamily="66" charset="0"/>
              <a:ea typeface="黑体" panose="02010609060101010101" pitchFamily="49" charset="-122"/>
            </a:endParaRPr>
          </a:p>
        </p:txBody>
      </p:sp>
      <p:sp>
        <p:nvSpPr>
          <p:cNvPr id="42" name="文字方塊 7"/>
          <p:cNvSpPr txBox="1">
            <a:spLocks noChangeArrowheads="1"/>
          </p:cNvSpPr>
          <p:nvPr/>
        </p:nvSpPr>
        <p:spPr bwMode="auto">
          <a:xfrm>
            <a:off x="7829550" y="3692525"/>
            <a:ext cx="140652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rgbClr val="FF0000"/>
                </a:solidFill>
                <a:latin typeface="Comic Sans MS" panose="030F0702030302020204" pitchFamily="66" charset="0"/>
                <a:ea typeface="黑体" panose="02010609060101010101" pitchFamily="49" charset="-122"/>
              </a:rPr>
              <a:t>训练数据的标签</a:t>
            </a:r>
            <a:endParaRPr lang="zh-TW" altLang="en-US" sz="2000" b="1">
              <a:solidFill>
                <a:srgbClr val="FF0000"/>
              </a:solidFill>
              <a:latin typeface="Comic Sans MS" panose="030F0702030302020204" pitchFamily="66" charset="0"/>
              <a:ea typeface="黑体" panose="02010609060101010101" pitchFamily="49" charset="-122"/>
            </a:endParaRPr>
          </a:p>
        </p:txBody>
      </p:sp>
      <p:sp>
        <p:nvSpPr>
          <p:cNvPr id="43" name="箭头: 上 42"/>
          <p:cNvSpPr/>
          <p:nvPr/>
        </p:nvSpPr>
        <p:spPr>
          <a:xfrm>
            <a:off x="8324850" y="2636838"/>
            <a:ext cx="169863" cy="1050925"/>
          </a:xfrm>
          <a:prstGeom prst="up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Comic Sans MS" panose="030F0702030302020204" pitchFamily="66" charset="0"/>
              <a:ea typeface="黑体" panose="02010609060101010101" pitchFamily="49" charset="-122"/>
            </a:endParaRPr>
          </a:p>
        </p:txBody>
      </p:sp>
      <p:sp>
        <p:nvSpPr>
          <p:cNvPr id="44" name="左大括号 43"/>
          <p:cNvSpPr/>
          <p:nvPr/>
        </p:nvSpPr>
        <p:spPr>
          <a:xfrm rot="5400000">
            <a:off x="7658894" y="1304132"/>
            <a:ext cx="452437" cy="1219200"/>
          </a:xfrm>
          <a:prstGeom prst="leftBrace">
            <a:avLst/>
          </a:prstGeom>
        </p:spPr>
        <p:style>
          <a:lnRef idx="3">
            <a:schemeClr val="dk1"/>
          </a:lnRef>
          <a:fillRef idx="0">
            <a:schemeClr val="dk1"/>
          </a:fillRef>
          <a:effectRef idx="2">
            <a:schemeClr val="dk1"/>
          </a:effectRef>
          <a:fontRef idx="minor">
            <a:schemeClr val="tx1"/>
          </a:fontRef>
        </p:style>
        <p:txBody>
          <a:bodyPr anchor="ctr"/>
          <a:lstStyle/>
          <a:p>
            <a:pPr algn="ctr">
              <a:defRPr/>
            </a:pPr>
            <a:endParaRPr lang="zh-CN" altLang="en-US">
              <a:latin typeface="Comic Sans MS" panose="030F0702030302020204" pitchFamily="66" charset="0"/>
              <a:ea typeface="黑体" panose="02010609060101010101" pitchFamily="49" charset="-122"/>
            </a:endParaRPr>
          </a:p>
        </p:txBody>
      </p:sp>
      <p:sp>
        <p:nvSpPr>
          <p:cNvPr id="45" name="文字方塊 7"/>
          <p:cNvSpPr txBox="1">
            <a:spLocks noChangeArrowheads="1"/>
          </p:cNvSpPr>
          <p:nvPr/>
        </p:nvSpPr>
        <p:spPr bwMode="auto">
          <a:xfrm>
            <a:off x="7431088" y="1277938"/>
            <a:ext cx="1282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rgbClr val="FF0000"/>
                </a:solidFill>
                <a:latin typeface="Comic Sans MS" panose="030F0702030302020204" pitchFamily="66" charset="0"/>
                <a:ea typeface="黑体" panose="02010609060101010101" pitchFamily="49" charset="-122"/>
              </a:rPr>
              <a:t>预测错误</a:t>
            </a:r>
            <a:endParaRPr lang="zh-TW" altLang="en-US" sz="2000" b="1">
              <a:solidFill>
                <a:srgbClr val="FF0000"/>
              </a:solidFill>
              <a:latin typeface="Comic Sans MS" panose="030F0702030302020204" pitchFamily="66" charset="0"/>
              <a:ea typeface="黑体" panose="02010609060101010101" pitchFamily="49" charset="-122"/>
            </a:endParaRPr>
          </a:p>
        </p:txBody>
      </p:sp>
      <p:sp>
        <p:nvSpPr>
          <p:cNvPr id="46" name="箭头: 虚尾 45"/>
          <p:cNvSpPr/>
          <p:nvPr/>
        </p:nvSpPr>
        <p:spPr>
          <a:xfrm rot="10800000">
            <a:off x="5008563" y="1152525"/>
            <a:ext cx="2459037" cy="585788"/>
          </a:xfrm>
          <a:prstGeom prst="stripedRightArrow">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latin typeface="Comic Sans MS" panose="030F0702030302020204" pitchFamily="66" charset="0"/>
              <a:ea typeface="黑体" panose="02010609060101010101" pitchFamily="49" charset="-122"/>
            </a:endParaRPr>
          </a:p>
        </p:txBody>
      </p:sp>
      <p:sp>
        <p:nvSpPr>
          <p:cNvPr id="47" name="內容版面配置區 2"/>
          <p:cNvSpPr txBox="1">
            <a:spLocks noChangeArrowheads="1"/>
          </p:cNvSpPr>
          <p:nvPr/>
        </p:nvSpPr>
        <p:spPr bwMode="auto">
          <a:xfrm>
            <a:off x="5314950" y="1227138"/>
            <a:ext cx="23749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685800" indent="-2286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000" b="1">
                <a:latin typeface="Comic Sans MS" panose="030F0702030302020204" pitchFamily="66" charset="0"/>
                <a:ea typeface="黑体" panose="02010609060101010101" pitchFamily="49" charset="-122"/>
              </a:rPr>
              <a:t>更新权值和偏置</a:t>
            </a:r>
            <a:endParaRPr lang="zh-TW" altLang="en-US" sz="2000" b="1">
              <a:latin typeface="Comic Sans MS" panose="030F0702030302020204" pitchFamily="66" charset="0"/>
              <a:ea typeface="黑体" panose="02010609060101010101" pitchFamily="49" charset="-122"/>
            </a:endParaRPr>
          </a:p>
        </p:txBody>
      </p:sp>
      <p:grpSp>
        <p:nvGrpSpPr>
          <p:cNvPr id="34846" name="组合 34845"/>
          <p:cNvGrpSpPr/>
          <p:nvPr/>
        </p:nvGrpSpPr>
        <p:grpSpPr bwMode="auto">
          <a:xfrm>
            <a:off x="2892425" y="4795838"/>
            <a:ext cx="5938838" cy="1725612"/>
            <a:chOff x="2893218" y="4795895"/>
            <a:chExt cx="5937465" cy="1726115"/>
          </a:xfrm>
        </p:grpSpPr>
        <p:grpSp>
          <p:nvGrpSpPr>
            <p:cNvPr id="101395" name="组合 47"/>
            <p:cNvGrpSpPr/>
            <p:nvPr/>
          </p:nvGrpSpPr>
          <p:grpSpPr bwMode="auto">
            <a:xfrm>
              <a:off x="3628841" y="4818612"/>
              <a:ext cx="3438614" cy="1645200"/>
              <a:chOff x="4358677" y="2314763"/>
              <a:chExt cx="2887648" cy="1344907"/>
            </a:xfrm>
          </p:grpSpPr>
          <p:cxnSp>
            <p:nvCxnSpPr>
              <p:cNvPr id="49" name="直接连接符 372"/>
              <p:cNvCxnSpPr>
                <a:stCxn id="52" idx="2"/>
                <a:endCxn id="55" idx="6"/>
              </p:cNvCxnSpPr>
              <p:nvPr/>
            </p:nvCxnSpPr>
            <p:spPr>
              <a:xfrm flipH="1" flipV="1">
                <a:off x="4608594" y="2440283"/>
                <a:ext cx="1019613" cy="282989"/>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50" name="直接连接符 374"/>
              <p:cNvCxnSpPr>
                <a:stCxn id="53" idx="2"/>
                <a:endCxn id="52" idx="6"/>
              </p:cNvCxnSpPr>
              <p:nvPr/>
            </p:nvCxnSpPr>
            <p:spPr>
              <a:xfrm flipH="1" flipV="1">
                <a:off x="5922762" y="2723273"/>
                <a:ext cx="661083" cy="23496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51" name="直接连接符 376"/>
              <p:cNvCxnSpPr>
                <a:stCxn id="52" idx="2"/>
                <a:endCxn id="58" idx="6"/>
              </p:cNvCxnSpPr>
              <p:nvPr/>
            </p:nvCxnSpPr>
            <p:spPr>
              <a:xfrm flipH="1">
                <a:off x="4616591" y="2723273"/>
                <a:ext cx="1011616" cy="306356"/>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52" name="Oval 243"/>
              <p:cNvSpPr/>
              <p:nvPr/>
            </p:nvSpPr>
            <p:spPr>
              <a:xfrm>
                <a:off x="5628207" y="2575287"/>
                <a:ext cx="294555" cy="294673"/>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53" name="Oval 245"/>
              <p:cNvSpPr/>
              <p:nvPr/>
            </p:nvSpPr>
            <p:spPr>
              <a:xfrm>
                <a:off x="6583845" y="2811545"/>
                <a:ext cx="294555" cy="293374"/>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cxnSp>
            <p:nvCxnSpPr>
              <p:cNvPr id="54" name="直接连接符 374"/>
              <p:cNvCxnSpPr>
                <a:endCxn id="53" idx="6"/>
              </p:cNvCxnSpPr>
              <p:nvPr/>
            </p:nvCxnSpPr>
            <p:spPr>
              <a:xfrm flipH="1">
                <a:off x="6878400" y="2958232"/>
                <a:ext cx="367861" cy="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55" name="椭圆 54"/>
              <p:cNvSpPr/>
              <p:nvPr/>
            </p:nvSpPr>
            <p:spPr>
              <a:xfrm rot="21573797">
                <a:off x="4364686" y="2314366"/>
                <a:ext cx="243908" cy="253132"/>
              </a:xfrm>
              <a:prstGeom prst="ellipse">
                <a:avLst/>
              </a:prstGeom>
              <a:ln w="3175">
                <a:headEnd type="triangl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cxnSp>
            <p:nvCxnSpPr>
              <p:cNvPr id="56" name="直接连接符 382"/>
              <p:cNvCxnSpPr>
                <a:stCxn id="53" idx="2"/>
              </p:cNvCxnSpPr>
              <p:nvPr/>
            </p:nvCxnSpPr>
            <p:spPr>
              <a:xfrm flipH="1">
                <a:off x="5765489" y="2958232"/>
                <a:ext cx="818356" cy="551699"/>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57" name="直接连接符 372"/>
              <p:cNvCxnSpPr>
                <a:endCxn id="59" idx="6"/>
              </p:cNvCxnSpPr>
              <p:nvPr/>
            </p:nvCxnSpPr>
            <p:spPr>
              <a:xfrm flipH="1">
                <a:off x="4615258" y="3509932"/>
                <a:ext cx="1150231" cy="1428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8" name="椭圆 57"/>
              <p:cNvSpPr/>
              <p:nvPr/>
            </p:nvSpPr>
            <p:spPr>
              <a:xfrm rot="21573797">
                <a:off x="4364686" y="2899817"/>
                <a:ext cx="251905" cy="262220"/>
              </a:xfrm>
              <a:prstGeom prst="ellipse">
                <a:avLst/>
              </a:prstGeom>
              <a:ln w="3175">
                <a:headEnd type="triangl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59" name="椭圆 58"/>
              <p:cNvSpPr/>
              <p:nvPr/>
            </p:nvSpPr>
            <p:spPr>
              <a:xfrm rot="21573797">
                <a:off x="4358022" y="3391803"/>
                <a:ext cx="257235" cy="267412"/>
              </a:xfrm>
              <a:prstGeom prst="ellipse">
                <a:avLst/>
              </a:prstGeom>
              <a:ln w="3175">
                <a:headEnd type="triangl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60" name="文本框 59"/>
              <p:cNvSpPr txBox="1"/>
              <p:nvPr/>
            </p:nvSpPr>
            <p:spPr>
              <a:xfrm>
                <a:off x="4719218" y="2337733"/>
                <a:ext cx="638425" cy="207699"/>
              </a:xfrm>
              <a:prstGeom prst="rect">
                <a:avLst/>
              </a:prstGeom>
              <a:noFill/>
            </p:spPr>
            <p:txBody>
              <a:bodyPr>
                <a:spAutoFit/>
              </a:bodyPr>
              <a:lstStyle/>
              <a:p>
                <a:pPr algn="ctr">
                  <a:defRPr/>
                </a:pPr>
                <a:r>
                  <a:rPr lang="en-US" altLang="zh-CN" sz="1050" b="1" i="1"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W</a:t>
                </a:r>
                <a:r>
                  <a:rPr lang="en-US" altLang="zh-CN" sz="1050" b="1" baseline="-25000"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41</a:t>
                </a:r>
                <a:r>
                  <a:rPr lang="en-US" altLang="zh-CN" sz="1050" b="1"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 = 2</a:t>
                </a:r>
                <a:endParaRPr lang="zh-CN" altLang="en-US" sz="1050" b="1" dirty="0">
                  <a:solidFill>
                    <a:srgbClr val="7030A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61" name="文本框 60"/>
              <p:cNvSpPr txBox="1"/>
              <p:nvPr/>
            </p:nvSpPr>
            <p:spPr>
              <a:xfrm>
                <a:off x="4711221" y="2666156"/>
                <a:ext cx="638425" cy="207699"/>
              </a:xfrm>
              <a:prstGeom prst="rect">
                <a:avLst/>
              </a:prstGeom>
              <a:noFill/>
            </p:spPr>
            <p:txBody>
              <a:bodyPr>
                <a:spAutoFit/>
              </a:bodyPr>
              <a:lstStyle/>
              <a:p>
                <a:pPr algn="ctr">
                  <a:defRPr/>
                </a:pPr>
                <a:r>
                  <a:rPr lang="en-US" altLang="zh-CN" sz="1050" b="1" i="1"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W</a:t>
                </a:r>
                <a:r>
                  <a:rPr lang="en-US" altLang="zh-CN" sz="1050" b="1" baseline="-25000"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42</a:t>
                </a:r>
                <a:r>
                  <a:rPr lang="en-US" altLang="zh-CN" sz="1050" b="1"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 = 3</a:t>
                </a:r>
                <a:endParaRPr lang="zh-CN" altLang="en-US" sz="1050" b="1" dirty="0">
                  <a:solidFill>
                    <a:srgbClr val="7030A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62" name="文本框 61"/>
              <p:cNvSpPr txBox="1"/>
              <p:nvPr/>
            </p:nvSpPr>
            <p:spPr>
              <a:xfrm>
                <a:off x="4727215" y="3306128"/>
                <a:ext cx="711730" cy="207699"/>
              </a:xfrm>
              <a:prstGeom prst="rect">
                <a:avLst/>
              </a:prstGeom>
              <a:noFill/>
            </p:spPr>
            <p:txBody>
              <a:bodyPr>
                <a:spAutoFit/>
              </a:bodyPr>
              <a:lstStyle/>
              <a:p>
                <a:pPr algn="ctr">
                  <a:defRPr/>
                </a:pPr>
                <a:r>
                  <a:rPr lang="en-US" altLang="zh-CN" sz="1050" b="1" i="1"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W</a:t>
                </a:r>
                <a:r>
                  <a:rPr lang="en-US" altLang="zh-CN" sz="1050" b="1" baseline="-25000"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53</a:t>
                </a:r>
                <a:r>
                  <a:rPr lang="en-US" altLang="zh-CN" sz="1050" b="1"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 = 1.5</a:t>
                </a:r>
                <a:endParaRPr lang="zh-CN" altLang="en-US" sz="1050" b="1" dirty="0">
                  <a:solidFill>
                    <a:srgbClr val="7030A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63" name="文本框 62"/>
              <p:cNvSpPr txBox="1"/>
              <p:nvPr/>
            </p:nvSpPr>
            <p:spPr>
              <a:xfrm>
                <a:off x="5938756" y="2562306"/>
                <a:ext cx="614433" cy="207699"/>
              </a:xfrm>
              <a:prstGeom prst="rect">
                <a:avLst/>
              </a:prstGeom>
              <a:noFill/>
            </p:spPr>
            <p:txBody>
              <a:bodyPr>
                <a:spAutoFit/>
              </a:bodyPr>
              <a:lstStyle/>
              <a:p>
                <a:pPr algn="ctr">
                  <a:defRPr/>
                </a:pPr>
                <a:r>
                  <a:rPr lang="en-US" altLang="zh-CN" sz="1050" b="1" i="1"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W</a:t>
                </a:r>
                <a:r>
                  <a:rPr lang="en-US" altLang="zh-CN" sz="1050" b="1" baseline="-25000"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54</a:t>
                </a:r>
                <a:r>
                  <a:rPr lang="en-US" altLang="zh-CN" sz="1050" b="1"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 = 1</a:t>
                </a:r>
                <a:endParaRPr lang="zh-CN" altLang="en-US" sz="1050" b="1" dirty="0">
                  <a:solidFill>
                    <a:srgbClr val="7030A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16" name="TextBox 15"/>
              <p:cNvSpPr txBox="1"/>
              <p:nvPr/>
            </p:nvSpPr>
            <p:spPr>
              <a:xfrm>
                <a:off x="5686851" y="3001070"/>
                <a:ext cx="374525" cy="207699"/>
              </a:xfrm>
              <a:prstGeom prst="rect">
                <a:avLst/>
              </a:prstGeom>
              <a:noFill/>
            </p:spPr>
            <p:txBody>
              <a:bodyPr>
                <a:spAutoFit/>
              </a:bodyPr>
              <a:lstStyle/>
              <a:p>
                <a:pPr>
                  <a:defRPr/>
                </a:pP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0</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cxnSp>
            <p:nvCxnSpPr>
              <p:cNvPr id="34817" name="直接连接符 34816"/>
              <p:cNvCxnSpPr/>
              <p:nvPr/>
            </p:nvCxnSpPr>
            <p:spPr>
              <a:xfrm flipH="1">
                <a:off x="5728169" y="2868662"/>
                <a:ext cx="6664" cy="266114"/>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34819" name="TextBox 15"/>
              <p:cNvSpPr txBox="1"/>
              <p:nvPr/>
            </p:nvSpPr>
            <p:spPr>
              <a:xfrm>
                <a:off x="6670479" y="3232135"/>
                <a:ext cx="374525" cy="207699"/>
              </a:xfrm>
              <a:prstGeom prst="rect">
                <a:avLst/>
              </a:prstGeom>
              <a:noFill/>
            </p:spPr>
            <p:txBody>
              <a:bodyPr>
                <a:spAutoFit/>
              </a:bodyPr>
              <a:lstStyle/>
              <a:p>
                <a:pPr>
                  <a:defRPr/>
                </a:pP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0</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cxnSp>
            <p:nvCxnSpPr>
              <p:cNvPr id="34820" name="直接连接符 34819"/>
              <p:cNvCxnSpPr/>
              <p:nvPr/>
            </p:nvCxnSpPr>
            <p:spPr>
              <a:xfrm flipH="1">
                <a:off x="6711797" y="3099727"/>
                <a:ext cx="6664" cy="266114"/>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grpSp>
        <p:grpSp>
          <p:nvGrpSpPr>
            <p:cNvPr id="101396" name="组合 34820"/>
            <p:cNvGrpSpPr/>
            <p:nvPr/>
          </p:nvGrpSpPr>
          <p:grpSpPr bwMode="auto">
            <a:xfrm>
              <a:off x="2893218" y="4795895"/>
              <a:ext cx="751040" cy="1726115"/>
              <a:chOff x="3641945" y="2284370"/>
              <a:chExt cx="606106" cy="1393013"/>
            </a:xfrm>
          </p:grpSpPr>
          <p:sp>
            <p:nvSpPr>
              <p:cNvPr id="101404" name="TextBox 26"/>
              <p:cNvSpPr txBox="1">
                <a:spLocks noChangeArrowheads="1"/>
              </p:cNvSpPr>
              <p:nvPr/>
            </p:nvSpPr>
            <p:spPr bwMode="auto">
              <a:xfrm>
                <a:off x="3641945" y="2284370"/>
                <a:ext cx="606106" cy="24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b="1" i="1">
                    <a:solidFill>
                      <a:srgbClr val="FF0000"/>
                    </a:solidFill>
                    <a:latin typeface="Comic Sans MS" panose="030F0702030302020204" pitchFamily="66" charset="0"/>
                    <a:ea typeface="黑体" panose="02010609060101010101" pitchFamily="49" charset="-122"/>
                    <a:cs typeface="Times New Roman" panose="02020603050405020304" pitchFamily="18" charset="0"/>
                  </a:rPr>
                  <a:t>x</a:t>
                </a:r>
                <a:r>
                  <a:rPr lang="en-US" altLang="zh-CN" sz="1400" b="1" baseline="-25000">
                    <a:solidFill>
                      <a:srgbClr val="FF0000"/>
                    </a:solidFill>
                    <a:latin typeface="Comic Sans MS" panose="030F0702030302020204" pitchFamily="66" charset="0"/>
                    <a:ea typeface="黑体" panose="02010609060101010101" pitchFamily="49" charset="-122"/>
                    <a:cs typeface="Times New Roman" panose="02020603050405020304" pitchFamily="18" charset="0"/>
                  </a:rPr>
                  <a:t>1</a:t>
                </a:r>
                <a:r>
                  <a:rPr lang="en-US" altLang="zh-CN"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=-1</a:t>
                </a:r>
                <a:endParaRPr lang="zh-CN" altLang="en-US"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101405" name="TextBox 26"/>
              <p:cNvSpPr txBox="1">
                <a:spLocks noChangeArrowheads="1"/>
              </p:cNvSpPr>
              <p:nvPr/>
            </p:nvSpPr>
            <p:spPr bwMode="auto">
              <a:xfrm>
                <a:off x="3641945" y="2875238"/>
                <a:ext cx="546750" cy="24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b="1" i="1">
                    <a:solidFill>
                      <a:srgbClr val="FF0000"/>
                    </a:solidFill>
                    <a:latin typeface="Comic Sans MS" panose="030F0702030302020204" pitchFamily="66" charset="0"/>
                    <a:ea typeface="黑体" panose="02010609060101010101" pitchFamily="49" charset="-122"/>
                    <a:cs typeface="Times New Roman" panose="02020603050405020304" pitchFamily="18" charset="0"/>
                  </a:rPr>
                  <a:t>x</a:t>
                </a:r>
                <a:r>
                  <a:rPr lang="en-US" altLang="zh-CN" sz="1400" b="1" baseline="-25000">
                    <a:solidFill>
                      <a:srgbClr val="FF0000"/>
                    </a:solidFill>
                    <a:latin typeface="Comic Sans MS" panose="030F0702030302020204" pitchFamily="66" charset="0"/>
                    <a:ea typeface="黑体" panose="02010609060101010101" pitchFamily="49" charset="-122"/>
                    <a:cs typeface="Times New Roman" panose="02020603050405020304" pitchFamily="18" charset="0"/>
                  </a:rPr>
                  <a:t>2</a:t>
                </a:r>
                <a:r>
                  <a:rPr lang="en-US" altLang="zh-CN"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=1</a:t>
                </a:r>
                <a:endParaRPr lang="zh-CN" altLang="en-US"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101406" name="TextBox 26"/>
              <p:cNvSpPr txBox="1">
                <a:spLocks noChangeArrowheads="1"/>
              </p:cNvSpPr>
              <p:nvPr/>
            </p:nvSpPr>
            <p:spPr bwMode="auto">
              <a:xfrm>
                <a:off x="3641945" y="3429000"/>
                <a:ext cx="546750" cy="24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b="1" i="1">
                    <a:solidFill>
                      <a:srgbClr val="FF0000"/>
                    </a:solidFill>
                    <a:latin typeface="Comic Sans MS" panose="030F0702030302020204" pitchFamily="66" charset="0"/>
                    <a:ea typeface="黑体" panose="02010609060101010101" pitchFamily="49" charset="-122"/>
                    <a:cs typeface="Times New Roman" panose="02020603050405020304" pitchFamily="18" charset="0"/>
                  </a:rPr>
                  <a:t>x</a:t>
                </a:r>
                <a:r>
                  <a:rPr lang="en-US" altLang="zh-CN" sz="1400" b="1" baseline="-25000">
                    <a:solidFill>
                      <a:srgbClr val="FF0000"/>
                    </a:solidFill>
                    <a:latin typeface="Comic Sans MS" panose="030F0702030302020204" pitchFamily="66" charset="0"/>
                    <a:ea typeface="黑体" panose="02010609060101010101" pitchFamily="49" charset="-122"/>
                    <a:cs typeface="Times New Roman" panose="02020603050405020304" pitchFamily="18" charset="0"/>
                  </a:rPr>
                  <a:t>3</a:t>
                </a:r>
                <a:r>
                  <a:rPr lang="en-US" altLang="zh-CN"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=2</a:t>
                </a:r>
                <a:endParaRPr lang="zh-CN" altLang="en-US"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grpSp>
        <p:grpSp>
          <p:nvGrpSpPr>
            <p:cNvPr id="101397" name="组合 34825"/>
            <p:cNvGrpSpPr/>
            <p:nvPr/>
          </p:nvGrpSpPr>
          <p:grpSpPr bwMode="auto">
            <a:xfrm>
              <a:off x="4827695" y="4951630"/>
              <a:ext cx="2863662" cy="768112"/>
              <a:chOff x="5557531" y="2457838"/>
              <a:chExt cx="2863662" cy="768112"/>
            </a:xfrm>
          </p:grpSpPr>
          <p:sp>
            <p:nvSpPr>
              <p:cNvPr id="34828" name="文本框 34827"/>
              <p:cNvSpPr txBox="1"/>
              <p:nvPr/>
            </p:nvSpPr>
            <p:spPr>
              <a:xfrm>
                <a:off x="5557770" y="2460899"/>
                <a:ext cx="584065" cy="254074"/>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z</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4</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1</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0" name="文本框 34829"/>
              <p:cNvSpPr txBox="1"/>
              <p:nvPr/>
            </p:nvSpPr>
            <p:spPr>
              <a:xfrm>
                <a:off x="6098982" y="2457723"/>
                <a:ext cx="584065" cy="254074"/>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a</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4</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1</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1" name="文本框 34830"/>
              <p:cNvSpPr txBox="1"/>
              <p:nvPr/>
            </p:nvSpPr>
            <p:spPr>
              <a:xfrm>
                <a:off x="6683047" y="2737204"/>
                <a:ext cx="657073" cy="254074"/>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z</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5</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4</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2" name="文本框 34831"/>
              <p:cNvSpPr txBox="1"/>
              <p:nvPr/>
            </p:nvSpPr>
            <p:spPr>
              <a:xfrm>
                <a:off x="7165535" y="2741968"/>
                <a:ext cx="676119" cy="254074"/>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a</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5</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4</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3" name="文本框 34832"/>
              <p:cNvSpPr txBox="1"/>
              <p:nvPr/>
            </p:nvSpPr>
            <p:spPr>
              <a:xfrm>
                <a:off x="7744839" y="2972223"/>
                <a:ext cx="676119" cy="254074"/>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a</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5</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4</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grpSp>
        <p:sp>
          <p:nvSpPr>
            <p:cNvPr id="101398" name="文本框 34833"/>
            <p:cNvSpPr txBox="1">
              <a:spLocks noChangeArrowheads="1"/>
            </p:cNvSpPr>
            <p:nvPr/>
          </p:nvSpPr>
          <p:spPr bwMode="auto">
            <a:xfrm>
              <a:off x="8155103" y="5438896"/>
              <a:ext cx="6755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400" b="1" i="1">
                  <a:solidFill>
                    <a:srgbClr val="FF0000"/>
                  </a:solidFill>
                  <a:latin typeface="Comic Sans MS" panose="030F0702030302020204" pitchFamily="66" charset="0"/>
                  <a:ea typeface="黑体" panose="02010609060101010101" pitchFamily="49" charset="-122"/>
                  <a:cs typeface="Times New Roman" panose="02020603050405020304" pitchFamily="18" charset="0"/>
                </a:rPr>
                <a:t>y = </a:t>
              </a:r>
              <a:r>
                <a:rPr lang="en-US" altLang="zh-CN"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4</a:t>
              </a:r>
              <a:endParaRPr lang="zh-CN" altLang="en-US"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grpSp>
      <p:cxnSp>
        <p:nvCxnSpPr>
          <p:cNvPr id="34845" name="直接连接符 34844"/>
          <p:cNvCxnSpPr/>
          <p:nvPr/>
        </p:nvCxnSpPr>
        <p:spPr>
          <a:xfrm>
            <a:off x="1193800" y="4578350"/>
            <a:ext cx="8791575" cy="0"/>
          </a:xfrm>
          <a:prstGeom prst="line">
            <a:avLst/>
          </a:prstGeom>
        </p:spPr>
        <p:style>
          <a:lnRef idx="3">
            <a:schemeClr val="dk1"/>
          </a:lnRef>
          <a:fillRef idx="0">
            <a:schemeClr val="dk1"/>
          </a:fillRef>
          <a:effectRef idx="2">
            <a:schemeClr val="dk1"/>
          </a:effectRef>
          <a:fontRef idx="minor">
            <a:schemeClr val="tx1"/>
          </a:fontRef>
        </p:style>
      </p:cxnSp>
      <p:sp>
        <p:nvSpPr>
          <p:cNvPr id="34847" name="箭头: 左弧形 34846"/>
          <p:cNvSpPr/>
          <p:nvPr/>
        </p:nvSpPr>
        <p:spPr>
          <a:xfrm>
            <a:off x="863600" y="3381375"/>
            <a:ext cx="865188" cy="2608263"/>
          </a:xfrm>
          <a:prstGeom prst="curved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barn(inVertical)">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8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8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animBg="1"/>
      <p:bldP spid="42" grpId="0"/>
      <p:bldP spid="43" grpId="0" animBg="1"/>
      <p:bldP spid="44" grpId="0" animBg="1"/>
      <p:bldP spid="45" grpId="0"/>
      <p:bldP spid="47" grpId="0"/>
      <p:bldP spid="3484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9388" y="0"/>
            <a:ext cx="40338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6138" y="142875"/>
            <a:ext cx="5541962" cy="65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17813" y="0"/>
            <a:ext cx="6556375" cy="769938"/>
          </a:xfrm>
          <a:prstGeom prst="rect">
            <a:avLst/>
          </a:prstGeom>
          <a:noFill/>
        </p:spPr>
        <p:txBody>
          <a:bodyPr>
            <a:spAutoFit/>
          </a:bodyPr>
          <a:lstStyle/>
          <a:p>
            <a:pPr algn="ctr">
              <a:spcBef>
                <a:spcPts val="0"/>
              </a:spcBef>
              <a:spcAft>
                <a:spcPts val="600"/>
              </a:spcAft>
              <a:defRPr/>
            </a:pPr>
            <a:r>
              <a:rPr lang="zh-CN" altLang="en-US" sz="4400" b="1" kern="0" dirty="0">
                <a:solidFill>
                  <a:srgbClr val="0000CC"/>
                </a:solidFill>
                <a:ea typeface="黑体" panose="02010609060101010101" pitchFamily="49" charset="-122"/>
                <a:cs typeface="Times New Roman" panose="02020603050405020304" pitchFamily="18" charset="0"/>
                <a:sym typeface="+mn-ea"/>
              </a:rPr>
              <a:t>朴素贝叶斯分类器</a:t>
            </a:r>
            <a:endParaRPr lang="zh-CN" altLang="en-US" sz="4400" b="1" kern="0" dirty="0">
              <a:solidFill>
                <a:srgbClr val="0000CC"/>
              </a:solidFill>
              <a:latin typeface="黑体" panose="02010609060101010101" pitchFamily="49" charset="-122"/>
              <a:ea typeface="黑体" panose="02010609060101010101" pitchFamily="49" charset="-122"/>
              <a:cs typeface="黑体" panose="02010609060101010101" pitchFamily="49" charset="-122"/>
            </a:endParaRPr>
          </a:p>
        </p:txBody>
      </p:sp>
      <p:sp>
        <p:nvSpPr>
          <p:cNvPr id="7" name="文本框 6"/>
          <p:cNvSpPr txBox="1">
            <a:spLocks noRot="1" noChangeAspect="1" noMove="1" noResize="1" noEditPoints="1" noAdjustHandles="1" noChangeArrowheads="1" noChangeShapeType="1" noTextEdit="1"/>
          </p:cNvSpPr>
          <p:nvPr/>
        </p:nvSpPr>
        <p:spPr>
          <a:xfrm>
            <a:off x="130568" y="620688"/>
            <a:ext cx="11870088" cy="1765933"/>
          </a:xfrm>
          <a:prstGeom prst="rect">
            <a:avLst/>
          </a:prstGeom>
          <a:blipFill>
            <a:blip r:embed="rId3"/>
            <a:stretch>
              <a:fillRect l="-667" t="-2069"/>
            </a:stretch>
          </a:blipFill>
        </p:spPr>
        <p:txBody>
          <a:bodyPr/>
          <a:lstStyle/>
          <a:p>
            <a:pPr>
              <a:defRPr/>
            </a:pPr>
            <a:r>
              <a:rPr lang="zh-CN" altLang="en-US" dirty="0">
                <a:noFill/>
              </a:rPr>
              <a:t> </a:t>
            </a:r>
          </a:p>
        </p:txBody>
      </p:sp>
      <p:sp>
        <p:nvSpPr>
          <p:cNvPr id="9" name="文本框 8"/>
          <p:cNvSpPr txBox="1"/>
          <p:nvPr/>
        </p:nvSpPr>
        <p:spPr>
          <a:xfrm>
            <a:off x="5159375" y="3006725"/>
            <a:ext cx="2328863" cy="831850"/>
          </a:xfrm>
          <a:prstGeom prst="rect">
            <a:avLst/>
          </a:prstGeom>
          <a:noFill/>
        </p:spPr>
        <p:txBody>
          <a:bodyPr>
            <a:spAutoFit/>
          </a:bodyPr>
          <a:lstStyle/>
          <a:p>
            <a:pPr>
              <a:defRPr/>
            </a:pPr>
            <a:r>
              <a:rPr lang="zh-CN" altLang="zh-CN" sz="2400" kern="0" dirty="0">
                <a:ea typeface="黑体" panose="02010609060101010101" pitchFamily="49" charset="-122"/>
                <a:cs typeface="Times New Roman" panose="02020603050405020304" pitchFamily="18" charset="0"/>
              </a:rPr>
              <a:t>将样本的特征看作“证据”</a:t>
            </a:r>
            <a:r>
              <a:rPr lang="en-US" altLang="zh-CN" sz="2400" kern="0" dirty="0">
                <a:ea typeface="黑体" panose="02010609060101010101" pitchFamily="49" charset="-122"/>
                <a:cs typeface="Times New Roman" panose="02020603050405020304" pitchFamily="18" charset="0"/>
              </a:rPr>
              <a:t>X</a:t>
            </a:r>
            <a:endParaRPr lang="zh-CN" altLang="en-US" sz="2400" dirty="0"/>
          </a:p>
        </p:txBody>
      </p:sp>
      <p:sp>
        <p:nvSpPr>
          <p:cNvPr id="13" name="文本框 12"/>
          <p:cNvSpPr txBox="1"/>
          <p:nvPr/>
        </p:nvSpPr>
        <p:spPr>
          <a:xfrm>
            <a:off x="2135188" y="3006725"/>
            <a:ext cx="1944687" cy="831850"/>
          </a:xfrm>
          <a:prstGeom prst="rect">
            <a:avLst/>
          </a:prstGeom>
          <a:noFill/>
        </p:spPr>
        <p:txBody>
          <a:bodyPr>
            <a:spAutoFit/>
          </a:bodyPr>
          <a:lstStyle/>
          <a:p>
            <a:pPr>
              <a:defRPr/>
            </a:pPr>
            <a:r>
              <a:rPr lang="zh-CN" altLang="zh-CN" sz="2400" kern="0" dirty="0">
                <a:ea typeface="黑体" panose="02010609060101010101" pitchFamily="49" charset="-122"/>
                <a:cs typeface="Times New Roman" panose="02020603050405020304" pitchFamily="18" charset="0"/>
              </a:rPr>
              <a:t>将类别看作“事件”</a:t>
            </a:r>
            <a:r>
              <a:rPr lang="en-US" altLang="zh-CN" sz="2400" kern="0" dirty="0">
                <a:ea typeface="黑体" panose="02010609060101010101" pitchFamily="49" charset="-122"/>
                <a:cs typeface="Times New Roman" panose="02020603050405020304" pitchFamily="18" charset="0"/>
              </a:rPr>
              <a:t>Y</a:t>
            </a:r>
            <a:endParaRPr lang="zh-CN" altLang="en-US" sz="2400" dirty="0"/>
          </a:p>
        </p:txBody>
      </p:sp>
      <p:cxnSp>
        <p:nvCxnSpPr>
          <p:cNvPr id="15" name="直接箭头连接符 14"/>
          <p:cNvCxnSpPr>
            <a:stCxn id="13" idx="0"/>
          </p:cNvCxnSpPr>
          <p:nvPr/>
        </p:nvCxnSpPr>
        <p:spPr>
          <a:xfrm flipV="1">
            <a:off x="3108325" y="2152650"/>
            <a:ext cx="1174750" cy="85407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flipH="1" flipV="1">
            <a:off x="4957763" y="2152650"/>
            <a:ext cx="777875" cy="85407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文本框 20"/>
          <p:cNvSpPr txBox="1"/>
          <p:nvPr/>
        </p:nvSpPr>
        <p:spPr>
          <a:xfrm>
            <a:off x="130175" y="4257675"/>
            <a:ext cx="11593513" cy="1871663"/>
          </a:xfrm>
          <a:prstGeom prst="rect">
            <a:avLst/>
          </a:prstGeom>
          <a:noFill/>
        </p:spPr>
        <p:txBody>
          <a:bodyPr/>
          <a:lstStyle/>
          <a:p>
            <a:pPr marL="288290" lvl="1" indent="-288290">
              <a:spcBef>
                <a:spcPts val="0"/>
              </a:spcBef>
              <a:spcAft>
                <a:spcPts val="600"/>
              </a:spcAft>
              <a:buFont typeface="Wingdings" panose="05000000000000000000" charset="0"/>
              <a:buChar char="p"/>
              <a:defRPr/>
            </a:pPr>
            <a:r>
              <a:rPr lang="zh-CN" altLang="zh-CN" sz="2400" kern="0" dirty="0">
                <a:solidFill>
                  <a:srgbClr val="FF0000"/>
                </a:solidFill>
                <a:ea typeface="黑体" panose="02010609060101010101" pitchFamily="49" charset="-122"/>
                <a:cs typeface="Times New Roman" panose="02020603050405020304" pitchFamily="18" charset="0"/>
              </a:rPr>
              <a:t>在分类问题中，可利用贝叶斯公式来计算样本属于某一类别的概率。</a:t>
            </a:r>
            <a:r>
              <a:rPr lang="zh-CN" altLang="zh-CN" sz="2400" kern="0" dirty="0">
                <a:ea typeface="黑体" panose="02010609060101010101" pitchFamily="49" charset="-122"/>
                <a:cs typeface="Times New Roman" panose="02020603050405020304" pitchFamily="18" charset="0"/>
              </a:rPr>
              <a:t>具体来说，可将样本的特征看作“证据”</a:t>
            </a:r>
            <a:r>
              <a:rPr lang="en-US" altLang="zh-CN" sz="2400" kern="0" dirty="0">
                <a:ea typeface="黑体" panose="02010609060101010101" pitchFamily="49" charset="-122"/>
                <a:cs typeface="Times New Roman" panose="02020603050405020304" pitchFamily="18" charset="0"/>
              </a:rPr>
              <a:t>X</a:t>
            </a:r>
            <a:r>
              <a:rPr lang="zh-CN" altLang="zh-CN" sz="2400" kern="0" dirty="0">
                <a:ea typeface="黑体" panose="02010609060101010101" pitchFamily="49" charset="-122"/>
                <a:cs typeface="Times New Roman" panose="02020603050405020304" pitchFamily="18" charset="0"/>
              </a:rPr>
              <a:t>，将类别看作“事件”</a:t>
            </a:r>
            <a:r>
              <a:rPr lang="en-US" altLang="zh-CN" sz="2400" kern="0" dirty="0">
                <a:ea typeface="黑体" panose="02010609060101010101" pitchFamily="49" charset="-122"/>
                <a:cs typeface="Times New Roman" panose="02020603050405020304" pitchFamily="18" charset="0"/>
              </a:rPr>
              <a:t>Y</a:t>
            </a:r>
            <a:r>
              <a:rPr lang="zh-CN" altLang="zh-CN" sz="2400" kern="0" dirty="0">
                <a:ea typeface="黑体" panose="02010609060101010101" pitchFamily="49" charset="-122"/>
                <a:cs typeface="Times New Roman" panose="02020603050405020304" pitchFamily="18" charset="0"/>
              </a:rPr>
              <a:t>，通过计算后验概率来决定样本属于哪个类别。</a:t>
            </a:r>
            <a:endParaRPr lang="en-US" altLang="zh-CN" sz="2400" kern="0" dirty="0">
              <a:ea typeface="黑体" panose="02010609060101010101" pitchFamily="49" charset="-122"/>
              <a:cs typeface="Times New Roman" panose="02020603050405020304" pitchFamily="18" charset="0"/>
            </a:endParaRPr>
          </a:p>
          <a:p>
            <a:pPr marL="288290" lvl="1" indent="-288290">
              <a:spcBef>
                <a:spcPts val="0"/>
              </a:spcBef>
              <a:spcAft>
                <a:spcPts val="600"/>
              </a:spcAft>
              <a:buFont typeface="Wingdings" panose="05000000000000000000" charset="0"/>
              <a:buChar char="p"/>
              <a:defRPr/>
            </a:pPr>
            <a:r>
              <a:rPr lang="zh-CN" altLang="zh-CN" sz="2400" kern="0" dirty="0">
                <a:ea typeface="黑体" panose="02010609060101010101" pitchFamily="49" charset="-122"/>
                <a:cs typeface="Times New Roman" panose="02020603050405020304" pitchFamily="18" charset="0"/>
              </a:rPr>
              <a:t>朴素贝叶斯（</a:t>
            </a:r>
            <a:r>
              <a:rPr lang="en-US" altLang="zh-CN" sz="2400" kern="0" dirty="0">
                <a:ea typeface="黑体" panose="02010609060101010101" pitchFamily="49" charset="-122"/>
                <a:cs typeface="Times New Roman" panose="02020603050405020304" pitchFamily="18" charset="0"/>
              </a:rPr>
              <a:t>naïve Bayes</a:t>
            </a:r>
            <a:r>
              <a:rPr lang="zh-CN" altLang="zh-CN" sz="2400" kern="0" dirty="0">
                <a:ea typeface="黑体" panose="02010609060101010101" pitchFamily="49" charset="-122"/>
                <a:cs typeface="Times New Roman" panose="02020603050405020304" pitchFamily="18" charset="0"/>
              </a:rPr>
              <a:t>）分类器就是基于这一思想来构建分类模型的。</a:t>
            </a:r>
            <a:endParaRPr lang="en-US" altLang="zh-CN" sz="2400" kern="0" dirty="0">
              <a:ea typeface="黑体" panose="02010609060101010101" pitchFamily="49" charset="-122"/>
              <a:cs typeface="Times New Roman" panose="02020603050405020304" pitchFamily="18" charset="0"/>
            </a:endParaRPr>
          </a:p>
          <a:p>
            <a:pPr marL="0" lvl="1">
              <a:spcBef>
                <a:spcPts val="0"/>
              </a:spcBef>
              <a:spcAft>
                <a:spcPts val="600"/>
              </a:spcAft>
              <a:defRPr/>
            </a:pPr>
            <a:endParaRPr lang="zh-CN" altLang="zh-CN" sz="2400" kern="0" dirty="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232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2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60338" y="247650"/>
            <a:ext cx="11871325" cy="1220788"/>
          </a:xfrm>
          <a:prstGeom prst="rect">
            <a:avLst/>
          </a:prstGeom>
          <a:noFill/>
        </p:spPr>
        <p:txBody>
          <a:bodyPr>
            <a:spAutoFit/>
          </a:bodyPr>
          <a:lstStyle/>
          <a:p>
            <a:pPr marL="285750" indent="-285750" algn="just">
              <a:lnSpc>
                <a:spcPct val="120000"/>
              </a:lnSpc>
              <a:buFont typeface="Wingdings" panose="05000000000000000000" pitchFamily="2" charset="2"/>
              <a:buChar char="p"/>
              <a:defRPr/>
            </a:pPr>
            <a:r>
              <a:rPr lang="zh-CN" altLang="zh-CN" sz="3200" kern="0" dirty="0">
                <a:solidFill>
                  <a:srgbClr val="FF0000"/>
                </a:solidFill>
                <a:ea typeface="黑体" panose="02010609060101010101" pitchFamily="49" charset="-122"/>
                <a:cs typeface="Times New Roman" panose="02020603050405020304" pitchFamily="18" charset="0"/>
              </a:rPr>
              <a:t>预测样本</a:t>
            </a:r>
            <a:r>
              <a:rPr lang="en-US" altLang="zh-CN" sz="3200" kern="0" dirty="0">
                <a:solidFill>
                  <a:srgbClr val="FF0000"/>
                </a:solidFill>
                <a:ea typeface="黑体" panose="02010609060101010101" pitchFamily="49" charset="-122"/>
                <a:cs typeface="Times New Roman" panose="02020603050405020304" pitchFamily="18" charset="0"/>
              </a:rPr>
              <a:t>x =</a:t>
            </a:r>
            <a:r>
              <a:rPr lang="zh-CN" altLang="zh-CN" sz="3200" kern="0" dirty="0">
                <a:solidFill>
                  <a:srgbClr val="FF0000"/>
                </a:solidFill>
                <a:ea typeface="黑体" panose="02010609060101010101" pitchFamily="49" charset="-122"/>
                <a:cs typeface="Times New Roman" panose="02020603050405020304" pitchFamily="18" charset="0"/>
              </a:rPr>
              <a:t>（低沉</a:t>
            </a:r>
            <a:r>
              <a:rPr lang="en-US" altLang="zh-CN" sz="3200" kern="0" dirty="0">
                <a:solidFill>
                  <a:srgbClr val="FF0000"/>
                </a:solidFill>
                <a:ea typeface="黑体" panose="02010609060101010101" pitchFamily="49" charset="-122"/>
                <a:cs typeface="Times New Roman" panose="02020603050405020304" pitchFamily="18" charset="0"/>
              </a:rPr>
              <a:t>; </a:t>
            </a:r>
            <a:r>
              <a:rPr lang="zh-CN" altLang="zh-CN" sz="3200" kern="0" dirty="0">
                <a:solidFill>
                  <a:srgbClr val="FF0000"/>
                </a:solidFill>
                <a:ea typeface="黑体" panose="02010609060101010101" pitchFamily="49" charset="-122"/>
                <a:cs typeface="Times New Roman" panose="02020603050405020304" pitchFamily="18" charset="0"/>
              </a:rPr>
              <a:t>灰暗</a:t>
            </a:r>
            <a:r>
              <a:rPr lang="en-US" altLang="zh-CN" sz="3200" kern="0" dirty="0">
                <a:solidFill>
                  <a:srgbClr val="FF0000"/>
                </a:solidFill>
                <a:ea typeface="黑体" panose="02010609060101010101" pitchFamily="49" charset="-122"/>
                <a:cs typeface="Times New Roman" panose="02020603050405020304" pitchFamily="18" charset="0"/>
              </a:rPr>
              <a:t>; </a:t>
            </a:r>
            <a:r>
              <a:rPr lang="zh-CN" altLang="zh-CN" sz="3200" kern="0" dirty="0">
                <a:solidFill>
                  <a:srgbClr val="FF0000"/>
                </a:solidFill>
                <a:ea typeface="黑体" panose="02010609060101010101" pitchFamily="49" charset="-122"/>
                <a:cs typeface="Times New Roman" panose="02020603050405020304" pitchFamily="18" charset="0"/>
              </a:rPr>
              <a:t>均匀）</a:t>
            </a:r>
            <a:r>
              <a:rPr lang="zh-CN" altLang="en-US" sz="3200" kern="0" dirty="0">
                <a:solidFill>
                  <a:srgbClr val="FF0000"/>
                </a:solidFill>
                <a:ea typeface="黑体" panose="02010609060101010101" pitchFamily="49" charset="-122"/>
                <a:cs typeface="Times New Roman" panose="02020603050405020304" pitchFamily="18" charset="0"/>
              </a:rPr>
              <a:t>是“真”还是“假”</a:t>
            </a:r>
            <a:endParaRPr lang="en-US" altLang="zh-CN" sz="3200" kern="0" dirty="0">
              <a:solidFill>
                <a:srgbClr val="FF0000"/>
              </a:solidFill>
              <a:ea typeface="黑体" panose="02010609060101010101" pitchFamily="49" charset="-122"/>
              <a:cs typeface="Times New Roman" panose="02020603050405020304" pitchFamily="18" charset="0"/>
            </a:endParaRPr>
          </a:p>
          <a:p>
            <a:pPr marL="285750" indent="-285750" algn="just">
              <a:lnSpc>
                <a:spcPct val="120000"/>
              </a:lnSpc>
              <a:buFont typeface="Wingdings" panose="05000000000000000000" pitchFamily="2" charset="2"/>
              <a:buChar char="p"/>
              <a:defRPr/>
            </a:pPr>
            <a:r>
              <a:rPr lang="zh-CN" altLang="en-US" sz="3200" kern="0" dirty="0">
                <a:solidFill>
                  <a:srgbClr val="FF0000"/>
                </a:solidFill>
                <a:ea typeface="黑体" panose="02010609060101010101" pitchFamily="49" charset="-122"/>
                <a:cs typeface="Times New Roman" panose="02020603050405020304" pitchFamily="18" charset="0"/>
              </a:rPr>
              <a:t>计算并比较</a:t>
            </a:r>
            <a:endParaRPr lang="zh-CN" altLang="zh-CN" sz="3200" kern="0" dirty="0">
              <a:ea typeface="黑体" panose="02010609060101010101" pitchFamily="49" charset="-122"/>
              <a:cs typeface="Times New Roman" panose="02020603050405020304" pitchFamily="18" charset="0"/>
            </a:endParaRPr>
          </a:p>
        </p:txBody>
      </p:sp>
      <p:sp>
        <p:nvSpPr>
          <p:cNvPr id="23" name="文本框 22"/>
          <p:cNvSpPr txBox="1">
            <a:spLocks noRot="1" noChangeAspect="1" noMove="1" noResize="1" noEditPoints="1" noAdjustHandles="1" noChangeArrowheads="1" noChangeShapeType="1" noTextEdit="1"/>
          </p:cNvSpPr>
          <p:nvPr/>
        </p:nvSpPr>
        <p:spPr>
          <a:xfrm>
            <a:off x="2351584" y="1702630"/>
            <a:ext cx="7956884" cy="1749646"/>
          </a:xfrm>
          <a:prstGeom prst="rect">
            <a:avLst/>
          </a:prstGeom>
          <a:blipFill>
            <a:blip r:embed="rId3"/>
            <a:stretch>
              <a:fillRect/>
            </a:stretch>
          </a:blipFill>
        </p:spPr>
        <p:txBody>
          <a:bodyPr/>
          <a:lstStyle/>
          <a:p>
            <a:pPr>
              <a:defRPr/>
            </a:pPr>
            <a:r>
              <a:rPr lang="zh-CN" altLang="en-US" dirty="0">
                <a:noFill/>
              </a:rPr>
              <a:t> </a:t>
            </a:r>
          </a:p>
        </p:txBody>
      </p:sp>
      <p:sp>
        <p:nvSpPr>
          <p:cNvPr id="24" name="文本框 23"/>
          <p:cNvSpPr txBox="1">
            <a:spLocks noRot="1" noChangeAspect="1" noMove="1" noResize="1" noEditPoints="1" noAdjustHandles="1" noChangeArrowheads="1" noChangeShapeType="1" noTextEdit="1"/>
          </p:cNvSpPr>
          <p:nvPr/>
        </p:nvSpPr>
        <p:spPr>
          <a:xfrm>
            <a:off x="2351584" y="4906986"/>
            <a:ext cx="7956884" cy="1749646"/>
          </a:xfrm>
          <a:prstGeom prst="rect">
            <a:avLst/>
          </a:prstGeom>
          <a:blipFill>
            <a:blip r:embed="rId4"/>
            <a:stretch>
              <a:fillRect/>
            </a:stretch>
          </a:blipFill>
        </p:spPr>
        <p:txBody>
          <a:bodyPr/>
          <a:lstStyle/>
          <a:p>
            <a:pPr>
              <a:defRPr/>
            </a:pPr>
            <a:r>
              <a:rPr lang="zh-CN" altLang="en-US">
                <a:noFill/>
              </a:rPr>
              <a:t> </a:t>
            </a:r>
          </a:p>
        </p:txBody>
      </p:sp>
      <p:sp>
        <p:nvSpPr>
          <p:cNvPr id="25" name="左大括号 24"/>
          <p:cNvSpPr/>
          <p:nvPr/>
        </p:nvSpPr>
        <p:spPr>
          <a:xfrm>
            <a:off x="1703388" y="2312988"/>
            <a:ext cx="647700" cy="3348037"/>
          </a:xfrm>
          <a:prstGeom prst="leftBrace">
            <a:avLst/>
          </a:prstGeom>
        </p:spPr>
        <p:style>
          <a:lnRef idx="3">
            <a:schemeClr val="dk1"/>
          </a:lnRef>
          <a:fillRef idx="0">
            <a:schemeClr val="dk1"/>
          </a:fillRef>
          <a:effectRef idx="2">
            <a:schemeClr val="dk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959072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8" y="552450"/>
            <a:ext cx="11198225" cy="630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2"/>
          <p:cNvSpPr/>
          <p:nvPr/>
        </p:nvSpPr>
        <p:spPr>
          <a:xfrm>
            <a:off x="3575050" y="0"/>
            <a:ext cx="5278438" cy="769938"/>
          </a:xfrm>
          <a:prstGeom prst="rect">
            <a:avLst/>
          </a:prstGeom>
        </p:spPr>
        <p:txBody>
          <a:bodyPr wrap="none">
            <a:spAutoFit/>
          </a:bodyPr>
          <a:lstStyle/>
          <a:p>
            <a:pPr eaLnBrk="1" hangingPunct="1">
              <a:defRPr/>
            </a:pPr>
            <a:r>
              <a:rPr lang="zh-CN" altLang="en-US" sz="4400" b="1" dirty="0">
                <a:solidFill>
                  <a:srgbClr val="0000CC"/>
                </a:solidFill>
                <a:latin typeface="黑体" panose="02010609060101010101" pitchFamily="49" charset="-122"/>
                <a:ea typeface="黑体" panose="02010609060101010101" pitchFamily="49" charset="-122"/>
                <a:cs typeface="+mn-ea"/>
                <a:sym typeface="+mn-lt"/>
              </a:rPr>
              <a:t>人工智能的发展历程</a:t>
            </a:r>
            <a:endParaRPr lang="en-US" sz="4400" b="1" dirty="0">
              <a:solidFill>
                <a:srgbClr val="0000CC"/>
              </a:solidFill>
              <a:latin typeface="黑体" panose="02010609060101010101" pitchFamily="49" charset="-122"/>
              <a:ea typeface="黑体" panose="02010609060101010101"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970" name="对象 1">
            <a:hlinkClick r:id="" action="ppaction://ole?verb=0"/>
          </p:cNvPr>
          <p:cNvGraphicFramePr>
            <a:graphicFrameLocks noChangeAspect="1"/>
          </p:cNvGraphicFramePr>
          <p:nvPr/>
        </p:nvGraphicFramePr>
        <p:xfrm>
          <a:off x="5967413" y="3465513"/>
          <a:ext cx="114300" cy="215900"/>
        </p:xfrm>
        <a:graphic>
          <a:graphicData uri="http://schemas.openxmlformats.org/presentationml/2006/ole">
            <mc:AlternateContent xmlns:mc="http://schemas.openxmlformats.org/markup-compatibility/2006">
              <mc:Choice xmlns:v="urn:schemas-microsoft-com:vml" Requires="v">
                <p:oleObj r:id="rId4" imgW="114300" imgH="215900" progId="Equation.KSEE3">
                  <p:embed/>
                </p:oleObj>
              </mc:Choice>
              <mc:Fallback>
                <p:oleObj r:id="rId4" imgW="114300" imgH="215900" progId="Equation.KSEE3">
                  <p:embed/>
                  <p:pic>
                    <p:nvPicPr>
                      <p:cNvPr id="83970" name="对象 1">
                        <a:hlinkClick r:id="" action="ppaction://ole?verb=0"/>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3465513"/>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文本框 4"/>
          <p:cNvSpPr txBox="1">
            <a:spLocks noRot="1" noChangeAspect="1" noMove="1" noResize="1" noEditPoints="1" noAdjustHandles="1" noChangeArrowheads="1" noChangeShapeType="1" noTextEdit="1"/>
          </p:cNvSpPr>
          <p:nvPr/>
        </p:nvSpPr>
        <p:spPr>
          <a:xfrm>
            <a:off x="83332" y="189441"/>
            <a:ext cx="12192000" cy="3554178"/>
          </a:xfrm>
          <a:prstGeom prst="rect">
            <a:avLst/>
          </a:prstGeom>
          <a:blipFill>
            <a:blip r:embed="rId6"/>
            <a:stretch>
              <a:fillRect l="-350" t="-1201" r="-100" b="-1372"/>
            </a:stretch>
          </a:blipFill>
        </p:spPr>
        <p:txBody>
          <a:bodyPr/>
          <a:lstStyle/>
          <a:p>
            <a:pPr>
              <a:defRPr/>
            </a:pPr>
            <a:r>
              <a:rPr lang="zh-CN" altLang="en-US" dirty="0">
                <a:noFill/>
              </a:rPr>
              <a:t> </a:t>
            </a:r>
          </a:p>
        </p:txBody>
      </p:sp>
      <p:graphicFrame>
        <p:nvGraphicFramePr>
          <p:cNvPr id="83972" name="对象 2">
            <a:hlinkClick r:id="" action="ppaction://ole?verb=0"/>
          </p:cNvPr>
          <p:cNvGraphicFramePr>
            <a:graphicFrameLocks noChangeAspect="1"/>
          </p:cNvGraphicFramePr>
          <p:nvPr/>
        </p:nvGraphicFramePr>
        <p:xfrm>
          <a:off x="9369425" y="4843463"/>
          <a:ext cx="114300" cy="215900"/>
        </p:xfrm>
        <a:graphic>
          <a:graphicData uri="http://schemas.openxmlformats.org/presentationml/2006/ole">
            <mc:AlternateContent xmlns:mc="http://schemas.openxmlformats.org/markup-compatibility/2006">
              <mc:Choice xmlns:v="urn:schemas-microsoft-com:vml" Requires="v">
                <p:oleObj r:id="rId4" imgW="114300" imgH="215900" progId="Equation.KSEE3">
                  <p:embed/>
                </p:oleObj>
              </mc:Choice>
              <mc:Fallback>
                <p:oleObj r:id="rId4" imgW="114300" imgH="215900" progId="Equation.KSEE3">
                  <p:embed/>
                  <p:pic>
                    <p:nvPicPr>
                      <p:cNvPr id="83972" name="对象 2">
                        <a:hlinkClick r:id="" action="ppaction://ole?verb=0"/>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9425" y="4843463"/>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表格 3"/>
          <p:cNvGraphicFramePr>
            <a:graphicFrameLocks noGrp="1"/>
          </p:cNvGraphicFramePr>
          <p:nvPr/>
        </p:nvGraphicFramePr>
        <p:xfrm>
          <a:off x="4102100" y="4502150"/>
          <a:ext cx="4154489" cy="2111376"/>
        </p:xfrm>
        <a:graphic>
          <a:graphicData uri="http://schemas.openxmlformats.org/drawingml/2006/table">
            <a:tbl>
              <a:tblPr firstRow="1" firstCol="1" bandRow="1" bandCol="1">
                <a:tableStyleId>{21E4AEA4-8DFA-4A89-87EB-49C32662AFE0}</a:tableStyleId>
              </a:tblPr>
              <a:tblGrid>
                <a:gridCol w="833959">
                  <a:extLst>
                    <a:ext uri="{9D8B030D-6E8A-4147-A177-3AD203B41FA5}">
                      <a16:colId xmlns:a16="http://schemas.microsoft.com/office/drawing/2014/main" val="20000"/>
                    </a:ext>
                  </a:extLst>
                </a:gridCol>
                <a:gridCol w="826306">
                  <a:extLst>
                    <a:ext uri="{9D8B030D-6E8A-4147-A177-3AD203B41FA5}">
                      <a16:colId xmlns:a16="http://schemas.microsoft.com/office/drawing/2014/main" val="20001"/>
                    </a:ext>
                  </a:extLst>
                </a:gridCol>
                <a:gridCol w="826306">
                  <a:extLst>
                    <a:ext uri="{9D8B030D-6E8A-4147-A177-3AD203B41FA5}">
                      <a16:colId xmlns:a16="http://schemas.microsoft.com/office/drawing/2014/main" val="20002"/>
                    </a:ext>
                  </a:extLst>
                </a:gridCol>
                <a:gridCol w="833959">
                  <a:extLst>
                    <a:ext uri="{9D8B030D-6E8A-4147-A177-3AD203B41FA5}">
                      <a16:colId xmlns:a16="http://schemas.microsoft.com/office/drawing/2014/main" val="20003"/>
                    </a:ext>
                  </a:extLst>
                </a:gridCol>
                <a:gridCol w="833959">
                  <a:extLst>
                    <a:ext uri="{9D8B030D-6E8A-4147-A177-3AD203B41FA5}">
                      <a16:colId xmlns:a16="http://schemas.microsoft.com/office/drawing/2014/main" val="20004"/>
                    </a:ext>
                  </a:extLst>
                </a:gridCol>
              </a:tblGrid>
              <a:tr h="351896">
                <a:tc>
                  <a:txBody>
                    <a:bodyPr/>
                    <a:lstStyle/>
                    <a:p>
                      <a:pPr indent="228600" algn="ctr">
                        <a:lnSpc>
                          <a:spcPct val="120000"/>
                        </a:lnSpc>
                        <a:buNone/>
                      </a:pPr>
                      <a:r>
                        <a:rPr lang="zh-CN" sz="1800" kern="100" dirty="0">
                          <a:solidFill>
                            <a:schemeClr val="bg2"/>
                          </a:solidFill>
                          <a:effectLst/>
                          <a:latin typeface="Comic Sans MS" panose="030F0702030302020204" pitchFamily="66" charset="0"/>
                          <a:ea typeface="黑体" panose="02010609060101010101" pitchFamily="49" charset="-122"/>
                        </a:rPr>
                        <a:t>编号</a:t>
                      </a:r>
                      <a:endParaRPr lang="zh-CN" sz="18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2">
                        <a:lumMod val="20000"/>
                        <a:lumOff val="80000"/>
                      </a:schemeClr>
                    </a:solidFill>
                  </a:tcPr>
                </a:tc>
                <a:tc>
                  <a:txBody>
                    <a:bodyPr/>
                    <a:lstStyle/>
                    <a:p>
                      <a:pPr indent="228600" algn="ctr">
                        <a:lnSpc>
                          <a:spcPct val="120000"/>
                        </a:lnSpc>
                        <a:buNone/>
                      </a:pPr>
                      <a:r>
                        <a:rPr lang="zh-CN" sz="1800" kern="100" dirty="0">
                          <a:solidFill>
                            <a:srgbClr val="FF0000"/>
                          </a:solidFill>
                          <a:effectLst/>
                          <a:latin typeface="Comic Sans MS" panose="030F0702030302020204" pitchFamily="66" charset="0"/>
                          <a:ea typeface="黑体" panose="02010609060101010101" pitchFamily="49" charset="-122"/>
                        </a:rPr>
                        <a:t>音色</a:t>
                      </a:r>
                      <a:endParaRPr lang="zh-CN" sz="18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solidFill>
                            <a:srgbClr val="FF0000"/>
                          </a:solidFill>
                          <a:effectLst/>
                          <a:latin typeface="Comic Sans MS" panose="030F0702030302020204" pitchFamily="66" charset="0"/>
                          <a:ea typeface="黑体" panose="02010609060101010101" pitchFamily="49" charset="-122"/>
                        </a:rPr>
                        <a:t>色泽</a:t>
                      </a:r>
                      <a:endParaRPr lang="zh-CN" sz="18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solidFill>
                            <a:srgbClr val="FF0000"/>
                          </a:solidFill>
                          <a:effectLst/>
                          <a:latin typeface="Comic Sans MS" panose="030F0702030302020204" pitchFamily="66" charset="0"/>
                          <a:ea typeface="黑体" panose="02010609060101010101" pitchFamily="49" charset="-122"/>
                        </a:rPr>
                        <a:t>质地</a:t>
                      </a:r>
                      <a:endParaRPr lang="zh-CN" sz="18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solidFill>
                            <a:schemeClr val="tx1"/>
                          </a:solidFill>
                          <a:effectLst/>
                          <a:latin typeface="Comic Sans MS" panose="030F0702030302020204" pitchFamily="66" charset="0"/>
                          <a:ea typeface="黑体" panose="02010609060101010101" pitchFamily="49" charset="-122"/>
                        </a:rPr>
                        <a:t>真伪</a:t>
                      </a:r>
                      <a:endParaRPr lang="zh-CN" sz="18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1">
                        <a:lumMod val="90000"/>
                      </a:schemeClr>
                    </a:solidFill>
                  </a:tcPr>
                </a:tc>
                <a:extLst>
                  <a:ext uri="{0D108BD9-81ED-4DB2-BD59-A6C34878D82A}">
                    <a16:rowId xmlns:a16="http://schemas.microsoft.com/office/drawing/2014/main" val="10000"/>
                  </a:ext>
                </a:extLst>
              </a:tr>
              <a:tr h="351896">
                <a:tc>
                  <a:txBody>
                    <a:bodyPr/>
                    <a:lstStyle/>
                    <a:p>
                      <a:pPr indent="228600" algn="ctr">
                        <a:lnSpc>
                          <a:spcPct val="120000"/>
                        </a:lnSpc>
                        <a:buNone/>
                      </a:pPr>
                      <a:r>
                        <a:rPr lang="en-US" sz="1800" kern="100" dirty="0">
                          <a:solidFill>
                            <a:schemeClr val="bg2"/>
                          </a:solidFill>
                          <a:effectLst/>
                          <a:latin typeface="Comic Sans MS" panose="030F0702030302020204" pitchFamily="66" charset="0"/>
                          <a:ea typeface="黑体" panose="02010609060101010101" pitchFamily="49" charset="-122"/>
                        </a:rPr>
                        <a:t>1</a:t>
                      </a:r>
                      <a:endParaRPr lang="zh-CN" sz="18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2">
                        <a:lumMod val="20000"/>
                        <a:lumOff val="8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正常</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明亮</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均匀</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solidFill>
                            <a:schemeClr val="tx1"/>
                          </a:solidFill>
                          <a:effectLst/>
                          <a:latin typeface="Comic Sans MS" panose="030F0702030302020204" pitchFamily="66" charset="0"/>
                          <a:ea typeface="黑体" panose="02010609060101010101" pitchFamily="49" charset="-122"/>
                        </a:rPr>
                        <a:t>真</a:t>
                      </a:r>
                      <a:endParaRPr lang="zh-CN" sz="18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1">
                        <a:lumMod val="90000"/>
                      </a:schemeClr>
                    </a:solidFill>
                  </a:tcPr>
                </a:tc>
                <a:extLst>
                  <a:ext uri="{0D108BD9-81ED-4DB2-BD59-A6C34878D82A}">
                    <a16:rowId xmlns:a16="http://schemas.microsoft.com/office/drawing/2014/main" val="10001"/>
                  </a:ext>
                </a:extLst>
              </a:tr>
              <a:tr h="351896">
                <a:tc>
                  <a:txBody>
                    <a:bodyPr/>
                    <a:lstStyle/>
                    <a:p>
                      <a:pPr indent="228600" algn="ctr">
                        <a:lnSpc>
                          <a:spcPct val="120000"/>
                        </a:lnSpc>
                        <a:buNone/>
                      </a:pPr>
                      <a:r>
                        <a:rPr lang="en-US" sz="1800" kern="100" dirty="0">
                          <a:solidFill>
                            <a:schemeClr val="bg2"/>
                          </a:solidFill>
                          <a:effectLst/>
                          <a:latin typeface="Comic Sans MS" panose="030F0702030302020204" pitchFamily="66" charset="0"/>
                          <a:ea typeface="黑体" panose="02010609060101010101" pitchFamily="49" charset="-122"/>
                        </a:rPr>
                        <a:t>2</a:t>
                      </a:r>
                      <a:endParaRPr lang="zh-CN" sz="18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2">
                        <a:lumMod val="20000"/>
                        <a:lumOff val="80000"/>
                      </a:schemeClr>
                    </a:solidFill>
                  </a:tcPr>
                </a:tc>
                <a:tc>
                  <a:txBody>
                    <a:bodyPr/>
                    <a:lstStyle/>
                    <a:p>
                      <a:pPr indent="228600" algn="ctr">
                        <a:lnSpc>
                          <a:spcPct val="120000"/>
                        </a:lnSpc>
                        <a:buNone/>
                      </a:pPr>
                      <a:r>
                        <a:rPr lang="zh-CN" sz="1800" kern="100">
                          <a:effectLst/>
                          <a:latin typeface="Comic Sans MS" panose="030F0702030302020204" pitchFamily="66" charset="0"/>
                          <a:ea typeface="黑体" panose="02010609060101010101" pitchFamily="49" charset="-122"/>
                        </a:rPr>
                        <a:t>正常</a:t>
                      </a:r>
                      <a:endParaRPr lang="zh-CN" sz="18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明亮</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粗糙</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solidFill>
                            <a:schemeClr val="tx1"/>
                          </a:solidFill>
                          <a:effectLst/>
                          <a:latin typeface="Comic Sans MS" panose="030F0702030302020204" pitchFamily="66" charset="0"/>
                          <a:ea typeface="黑体" panose="02010609060101010101" pitchFamily="49" charset="-122"/>
                        </a:rPr>
                        <a:t>真</a:t>
                      </a:r>
                      <a:endParaRPr lang="zh-CN" sz="18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1">
                        <a:lumMod val="90000"/>
                      </a:schemeClr>
                    </a:solidFill>
                  </a:tcPr>
                </a:tc>
                <a:extLst>
                  <a:ext uri="{0D108BD9-81ED-4DB2-BD59-A6C34878D82A}">
                    <a16:rowId xmlns:a16="http://schemas.microsoft.com/office/drawing/2014/main" val="10002"/>
                  </a:ext>
                </a:extLst>
              </a:tr>
              <a:tr h="351896">
                <a:tc>
                  <a:txBody>
                    <a:bodyPr/>
                    <a:lstStyle/>
                    <a:p>
                      <a:pPr indent="228600" algn="ctr">
                        <a:lnSpc>
                          <a:spcPct val="120000"/>
                        </a:lnSpc>
                        <a:buNone/>
                      </a:pPr>
                      <a:r>
                        <a:rPr lang="en-US" sz="1800" kern="100" dirty="0">
                          <a:solidFill>
                            <a:schemeClr val="bg2"/>
                          </a:solidFill>
                          <a:effectLst/>
                          <a:latin typeface="Comic Sans MS" panose="030F0702030302020204" pitchFamily="66" charset="0"/>
                          <a:ea typeface="黑体" panose="02010609060101010101" pitchFamily="49" charset="-122"/>
                        </a:rPr>
                        <a:t>3</a:t>
                      </a:r>
                      <a:endParaRPr lang="zh-CN" sz="18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2">
                        <a:lumMod val="20000"/>
                        <a:lumOff val="8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正常</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明亮</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均匀</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solidFill>
                            <a:schemeClr val="tx1"/>
                          </a:solidFill>
                          <a:effectLst/>
                          <a:latin typeface="Comic Sans MS" panose="030F0702030302020204" pitchFamily="66" charset="0"/>
                          <a:ea typeface="黑体" panose="02010609060101010101" pitchFamily="49" charset="-122"/>
                        </a:rPr>
                        <a:t>真</a:t>
                      </a:r>
                      <a:endParaRPr lang="zh-CN" sz="18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1">
                        <a:lumMod val="90000"/>
                      </a:schemeClr>
                    </a:solidFill>
                  </a:tcPr>
                </a:tc>
                <a:extLst>
                  <a:ext uri="{0D108BD9-81ED-4DB2-BD59-A6C34878D82A}">
                    <a16:rowId xmlns:a16="http://schemas.microsoft.com/office/drawing/2014/main" val="10003"/>
                  </a:ext>
                </a:extLst>
              </a:tr>
              <a:tr h="351896">
                <a:tc>
                  <a:txBody>
                    <a:bodyPr/>
                    <a:lstStyle/>
                    <a:p>
                      <a:pPr indent="228600" algn="ctr">
                        <a:lnSpc>
                          <a:spcPct val="120000"/>
                        </a:lnSpc>
                        <a:buNone/>
                      </a:pPr>
                      <a:r>
                        <a:rPr lang="en-US" sz="1800" kern="100" dirty="0">
                          <a:solidFill>
                            <a:schemeClr val="bg2"/>
                          </a:solidFill>
                          <a:effectLst/>
                          <a:latin typeface="Comic Sans MS" panose="030F0702030302020204" pitchFamily="66" charset="0"/>
                          <a:ea typeface="黑体" panose="02010609060101010101" pitchFamily="49" charset="-122"/>
                        </a:rPr>
                        <a:t>4</a:t>
                      </a:r>
                      <a:endParaRPr lang="zh-CN" sz="18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2">
                        <a:lumMod val="20000"/>
                        <a:lumOff val="8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低沉</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a:effectLst/>
                          <a:latin typeface="Comic Sans MS" panose="030F0702030302020204" pitchFamily="66" charset="0"/>
                          <a:ea typeface="黑体" panose="02010609060101010101" pitchFamily="49" charset="-122"/>
                        </a:rPr>
                        <a:t>明亮</a:t>
                      </a:r>
                      <a:endParaRPr lang="zh-CN" sz="18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粗糙</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solidFill>
                            <a:schemeClr val="tx1"/>
                          </a:solidFill>
                          <a:effectLst/>
                          <a:latin typeface="Comic Sans MS" panose="030F0702030302020204" pitchFamily="66" charset="0"/>
                          <a:ea typeface="黑体" panose="02010609060101010101" pitchFamily="49" charset="-122"/>
                        </a:rPr>
                        <a:t>假</a:t>
                      </a:r>
                      <a:endParaRPr lang="zh-CN" sz="18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1">
                        <a:lumMod val="90000"/>
                      </a:schemeClr>
                    </a:solidFill>
                  </a:tcPr>
                </a:tc>
                <a:extLst>
                  <a:ext uri="{0D108BD9-81ED-4DB2-BD59-A6C34878D82A}">
                    <a16:rowId xmlns:a16="http://schemas.microsoft.com/office/drawing/2014/main" val="10004"/>
                  </a:ext>
                </a:extLst>
              </a:tr>
              <a:tr h="351896">
                <a:tc>
                  <a:txBody>
                    <a:bodyPr/>
                    <a:lstStyle/>
                    <a:p>
                      <a:pPr indent="228600" algn="ctr">
                        <a:lnSpc>
                          <a:spcPct val="120000"/>
                        </a:lnSpc>
                        <a:buNone/>
                      </a:pPr>
                      <a:r>
                        <a:rPr lang="en-US" sz="1800" kern="100" dirty="0">
                          <a:solidFill>
                            <a:schemeClr val="bg2"/>
                          </a:solidFill>
                          <a:effectLst/>
                          <a:latin typeface="Comic Sans MS" panose="030F0702030302020204" pitchFamily="66" charset="0"/>
                          <a:ea typeface="黑体" panose="02010609060101010101" pitchFamily="49" charset="-122"/>
                        </a:rPr>
                        <a:t>5</a:t>
                      </a:r>
                      <a:endParaRPr lang="zh-CN" sz="18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2">
                        <a:lumMod val="20000"/>
                        <a:lumOff val="80000"/>
                      </a:schemeClr>
                    </a:solidFill>
                  </a:tcPr>
                </a:tc>
                <a:tc>
                  <a:txBody>
                    <a:bodyPr/>
                    <a:lstStyle/>
                    <a:p>
                      <a:pPr indent="228600" algn="ctr">
                        <a:lnSpc>
                          <a:spcPct val="120000"/>
                        </a:lnSpc>
                        <a:buNone/>
                      </a:pPr>
                      <a:r>
                        <a:rPr lang="zh-CN" sz="1800" kern="100">
                          <a:effectLst/>
                          <a:latin typeface="Comic Sans MS" panose="030F0702030302020204" pitchFamily="66" charset="0"/>
                          <a:ea typeface="黑体" panose="02010609060101010101" pitchFamily="49" charset="-122"/>
                        </a:rPr>
                        <a:t>正常</a:t>
                      </a:r>
                      <a:endParaRPr lang="zh-CN" sz="18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灰暗</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粗糙</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solidFill>
                            <a:schemeClr val="tx1"/>
                          </a:solidFill>
                          <a:effectLst/>
                          <a:latin typeface="Comic Sans MS" panose="030F0702030302020204" pitchFamily="66" charset="0"/>
                          <a:ea typeface="黑体" panose="02010609060101010101" pitchFamily="49" charset="-122"/>
                        </a:rPr>
                        <a:t>假</a:t>
                      </a:r>
                      <a:endParaRPr lang="zh-CN" sz="18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1">
                        <a:lumMod val="90000"/>
                      </a:schemeClr>
                    </a:solidFill>
                  </a:tcPr>
                </a:tc>
                <a:extLst>
                  <a:ext uri="{0D108BD9-81ED-4DB2-BD59-A6C34878D82A}">
                    <a16:rowId xmlns:a16="http://schemas.microsoft.com/office/drawing/2014/main" val="10005"/>
                  </a:ext>
                </a:extLst>
              </a:tr>
            </a:tbl>
          </a:graphicData>
        </a:graphic>
      </p:graphicFrame>
      <p:sp>
        <p:nvSpPr>
          <p:cNvPr id="84017" name="文本框 5"/>
          <p:cNvSpPr txBox="1">
            <a:spLocks noChangeArrowheads="1"/>
          </p:cNvSpPr>
          <p:nvPr>
            <p:custDataLst>
              <p:tags r:id="rId1"/>
            </p:custDataLst>
          </p:nvPr>
        </p:nvSpPr>
        <p:spPr bwMode="auto">
          <a:xfrm>
            <a:off x="4821238" y="4164013"/>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a:latin typeface="黑体" panose="02010609060101010101" pitchFamily="49" charset="-122"/>
                <a:ea typeface="黑体" panose="02010609060101010101" pitchFamily="49" charset="-122"/>
              </a:rPr>
              <a:t>表</a:t>
            </a:r>
            <a:r>
              <a:rPr lang="en-US" altLang="zh-CN" sz="1600">
                <a:latin typeface="黑体" panose="02010609060101010101" pitchFamily="49" charset="-122"/>
                <a:ea typeface="黑体" panose="02010609060101010101" pitchFamily="49" charset="-122"/>
              </a:rPr>
              <a:t>1. </a:t>
            </a:r>
            <a:r>
              <a:rPr lang="zh-CN" altLang="en-US" sz="1600">
                <a:latin typeface="黑体" panose="02010609060101010101" pitchFamily="49" charset="-122"/>
                <a:ea typeface="黑体" panose="02010609060101010101" pitchFamily="49" charset="-122"/>
              </a:rPr>
              <a:t>关于硬币真伪的数据集</a:t>
            </a:r>
          </a:p>
        </p:txBody>
      </p:sp>
      <p:pic>
        <p:nvPicPr>
          <p:cNvPr id="8" name="图形 7" descr="帮助"/>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44013" y="3068638"/>
            <a:ext cx="1870075"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45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8" name="对象 1">
            <a:hlinkClick r:id="" action="ppaction://ole?verb=0"/>
          </p:cNvPr>
          <p:cNvGraphicFramePr>
            <a:graphicFrameLocks noChangeAspect="1"/>
          </p:cNvGraphicFramePr>
          <p:nvPr/>
        </p:nvGraphicFramePr>
        <p:xfrm>
          <a:off x="5884863" y="3540125"/>
          <a:ext cx="114300" cy="215900"/>
        </p:xfrm>
        <a:graphic>
          <a:graphicData uri="http://schemas.openxmlformats.org/presentationml/2006/ole">
            <mc:AlternateContent xmlns:mc="http://schemas.openxmlformats.org/markup-compatibility/2006">
              <mc:Choice xmlns:v="urn:schemas-microsoft-com:vml" Requires="v">
                <p:oleObj r:id="rId3" imgW="114300" imgH="215900" progId="Equation.KSEE3">
                  <p:embed/>
                </p:oleObj>
              </mc:Choice>
              <mc:Fallback>
                <p:oleObj r:id="rId3" imgW="114300" imgH="215900" progId="Equation.KSEE3">
                  <p:embed/>
                  <p:pic>
                    <p:nvPicPr>
                      <p:cNvPr id="86018" name="对象 1">
                        <a:hlinkClick r:id="" action="ppaction://ole?verb=0"/>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4863" y="3540125"/>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文本框 4"/>
          <p:cNvSpPr txBox="1">
            <a:spLocks noRot="1" noChangeAspect="1" noMove="1" noResize="1" noEditPoints="1" noAdjustHandles="1" noChangeArrowheads="1" noChangeShapeType="1" noTextEdit="1"/>
          </p:cNvSpPr>
          <p:nvPr/>
        </p:nvSpPr>
        <p:spPr>
          <a:xfrm>
            <a:off x="36755" y="173120"/>
            <a:ext cx="12118490" cy="3210366"/>
          </a:xfrm>
          <a:prstGeom prst="rect">
            <a:avLst/>
          </a:prstGeom>
          <a:blipFill>
            <a:blip r:embed="rId5"/>
            <a:stretch>
              <a:fillRect l="-453" t="-949" r="-553" b="-2277"/>
            </a:stretch>
          </a:blipFill>
        </p:spPr>
        <p:txBody>
          <a:bodyPr/>
          <a:lstStyle/>
          <a:p>
            <a:pPr>
              <a:defRPr/>
            </a:pPr>
            <a:r>
              <a:rPr lang="zh-CN" altLang="en-US">
                <a:noFill/>
              </a:rPr>
              <a:t> </a:t>
            </a:r>
          </a:p>
        </p:txBody>
      </p:sp>
      <p:sp>
        <p:nvSpPr>
          <p:cNvPr id="4" name="文本框 3"/>
          <p:cNvSpPr txBox="1">
            <a:spLocks noRot="1" noChangeAspect="1" noMove="1" noResize="1" noEditPoints="1" noAdjustHandles="1" noChangeArrowheads="1" noChangeShapeType="1" noTextEdit="1"/>
          </p:cNvSpPr>
          <p:nvPr/>
        </p:nvSpPr>
        <p:spPr>
          <a:xfrm>
            <a:off x="249938" y="4330261"/>
            <a:ext cx="11692124" cy="2354619"/>
          </a:xfrm>
          <a:prstGeom prst="rect">
            <a:avLst/>
          </a:prstGeom>
          <a:blipFill>
            <a:blip r:embed="rId6"/>
            <a:stretch>
              <a:fillRect l="-469" t="-1550" r="-521" b="-2584"/>
            </a:stretch>
          </a:blipFill>
        </p:spPr>
        <p:txBody>
          <a:bodyPr/>
          <a:lstStyle/>
          <a:p>
            <a:pPr>
              <a:defRPr/>
            </a:pPr>
            <a:r>
              <a:rPr lang="zh-CN" altLang="en-US">
                <a:noFill/>
              </a:rPr>
              <a:t> </a:t>
            </a:r>
          </a:p>
        </p:txBody>
      </p:sp>
      <p:sp>
        <p:nvSpPr>
          <p:cNvPr id="7" name="文本框 6"/>
          <p:cNvSpPr txBox="1">
            <a:spLocks noRot="1" noChangeAspect="1" noMove="1" noResize="1" noEditPoints="1" noAdjustHandles="1" noChangeArrowheads="1" noChangeShapeType="1" noTextEdit="1"/>
          </p:cNvSpPr>
          <p:nvPr/>
        </p:nvSpPr>
        <p:spPr>
          <a:xfrm>
            <a:off x="1523492" y="3233140"/>
            <a:ext cx="10841828" cy="830997"/>
          </a:xfrm>
          <a:prstGeom prst="rect">
            <a:avLst/>
          </a:prstGeom>
          <a:blipFill>
            <a:blip r:embed="rId7"/>
            <a:stretch>
              <a:fillRect l="-900" b="-16058"/>
            </a:stretch>
          </a:blipFill>
        </p:spPr>
        <p:txBody>
          <a:bodyPr/>
          <a:lstStyle/>
          <a:p>
            <a:pPr>
              <a:defRPr/>
            </a:pPr>
            <a:r>
              <a:rPr lang="zh-CN" altLang="en-US" dirty="0">
                <a:noFill/>
              </a:rPr>
              <a:t> </a:t>
            </a:r>
          </a:p>
        </p:txBody>
      </p:sp>
    </p:spTree>
    <p:extLst>
      <p:ext uri="{BB962C8B-B14F-4D97-AF65-F5344CB8AC3E}">
        <p14:creationId xmlns:p14="http://schemas.microsoft.com/office/powerpoint/2010/main" val="22771579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066" name="对象 1">
            <a:hlinkClick r:id="" action="ppaction://ole?verb=0"/>
          </p:cNvPr>
          <p:cNvGraphicFramePr>
            <a:graphicFrameLocks noChangeAspect="1"/>
          </p:cNvGraphicFramePr>
          <p:nvPr/>
        </p:nvGraphicFramePr>
        <p:xfrm>
          <a:off x="5967413" y="3465513"/>
          <a:ext cx="114300" cy="215900"/>
        </p:xfrm>
        <a:graphic>
          <a:graphicData uri="http://schemas.openxmlformats.org/presentationml/2006/ole">
            <mc:AlternateContent xmlns:mc="http://schemas.openxmlformats.org/markup-compatibility/2006">
              <mc:Choice xmlns:v="urn:schemas-microsoft-com:vml" Requires="v">
                <p:oleObj r:id="rId3" imgW="114300" imgH="215900" progId="Equation.KSEE3">
                  <p:embed/>
                </p:oleObj>
              </mc:Choice>
              <mc:Fallback>
                <p:oleObj r:id="rId3" imgW="114300" imgH="215900" progId="Equation.KSEE3">
                  <p:embed/>
                  <p:pic>
                    <p:nvPicPr>
                      <p:cNvPr id="88066" name="对象 1">
                        <a:hlinkClick r:id="" action="ppaction://ole?verb=0"/>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3465513"/>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文本框 4"/>
          <p:cNvSpPr txBox="1">
            <a:spLocks noRot="1" noChangeAspect="1" noMove="1" noResize="1" noEditPoints="1" noAdjustHandles="1" noChangeArrowheads="1" noChangeShapeType="1" noTextEdit="1"/>
          </p:cNvSpPr>
          <p:nvPr/>
        </p:nvSpPr>
        <p:spPr>
          <a:xfrm>
            <a:off x="26808" y="0"/>
            <a:ext cx="12108668" cy="4148315"/>
          </a:xfrm>
          <a:prstGeom prst="rect">
            <a:avLst/>
          </a:prstGeom>
          <a:blipFill>
            <a:blip r:embed="rId5"/>
            <a:stretch>
              <a:fillRect l="-302"/>
            </a:stretch>
          </a:blipFill>
        </p:spPr>
        <p:txBody>
          <a:bodyPr/>
          <a:lstStyle/>
          <a:p>
            <a:pPr>
              <a:defRPr/>
            </a:pPr>
            <a:r>
              <a:rPr lang="zh-CN" altLang="en-US">
                <a:noFill/>
              </a:rPr>
              <a:t> </a:t>
            </a:r>
          </a:p>
        </p:txBody>
      </p:sp>
      <p:sp>
        <p:nvSpPr>
          <p:cNvPr id="3" name="文本框 2"/>
          <p:cNvSpPr txBox="1">
            <a:spLocks noRot="1" noChangeAspect="1" noMove="1" noResize="1" noEditPoints="1" noAdjustHandles="1" noChangeArrowheads="1" noChangeShapeType="1" noTextEdit="1"/>
          </p:cNvSpPr>
          <p:nvPr/>
        </p:nvSpPr>
        <p:spPr>
          <a:xfrm>
            <a:off x="-16272" y="3969060"/>
            <a:ext cx="11892956" cy="2049215"/>
          </a:xfrm>
          <a:prstGeom prst="rect">
            <a:avLst/>
          </a:prstGeom>
          <a:blipFill>
            <a:blip r:embed="rId6"/>
            <a:stretch>
              <a:fillRect l="-308" t="-2083"/>
            </a:stretch>
          </a:blipFill>
        </p:spPr>
        <p:txBody>
          <a:bodyPr/>
          <a:lstStyle/>
          <a:p>
            <a:pPr>
              <a:defRPr/>
            </a:pPr>
            <a:r>
              <a:rPr lang="zh-CN" altLang="en-US">
                <a:noFill/>
              </a:rPr>
              <a:t> </a:t>
            </a:r>
          </a:p>
        </p:txBody>
      </p:sp>
      <p:sp>
        <p:nvSpPr>
          <p:cNvPr id="6" name="文本框 5"/>
          <p:cNvSpPr txBox="1"/>
          <p:nvPr/>
        </p:nvSpPr>
        <p:spPr>
          <a:xfrm>
            <a:off x="41275" y="6018213"/>
            <a:ext cx="12109450" cy="723900"/>
          </a:xfrm>
          <a:prstGeom prst="rect">
            <a:avLst/>
          </a:prstGeom>
          <a:noFill/>
        </p:spPr>
        <p:txBody>
          <a:bodyPr>
            <a:spAutoFit/>
          </a:bodyPr>
          <a:lstStyle/>
          <a:p>
            <a:pPr marL="285750" indent="-285750" algn="just">
              <a:lnSpc>
                <a:spcPct val="120000"/>
              </a:lnSpc>
              <a:buFont typeface="Wingdings" panose="05000000000000000000" pitchFamily="2" charset="2"/>
              <a:buChar char="p"/>
              <a:defRPr/>
            </a:pPr>
            <a:r>
              <a:rPr lang="zh-CN" altLang="zh-CN" kern="0" dirty="0">
                <a:ea typeface="黑体" panose="02010609060101010101" pitchFamily="49" charset="-122"/>
                <a:cs typeface="Times New Roman" panose="02020603050405020304" pitchFamily="18" charset="0"/>
              </a:rPr>
              <a:t>朴素贝叶斯分类器可以得到测试样本属于不同类别的概率，因此可将朴素贝叶斯分类器看作一种概率模型。概率模型能够描述和分析不确定性和随机性现象，提供具有概率意义的预测结果，这通常比简单的二元答案更有意义</a:t>
            </a:r>
          </a:p>
        </p:txBody>
      </p:sp>
    </p:spTree>
    <p:extLst>
      <p:ext uri="{BB962C8B-B14F-4D97-AF65-F5344CB8AC3E}">
        <p14:creationId xmlns:p14="http://schemas.microsoft.com/office/powerpoint/2010/main" val="11163604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92088" y="765175"/>
            <a:ext cx="11591925" cy="2355850"/>
          </a:xfrm>
          <a:prstGeom prst="rect">
            <a:avLst/>
          </a:prstGeom>
          <a:noFill/>
        </p:spPr>
        <p:txBody>
          <a:bodyPr/>
          <a:lstStyle/>
          <a:p>
            <a:pPr marL="288290" lvl="1" indent="-288290">
              <a:spcBef>
                <a:spcPts val="0"/>
              </a:spcBef>
              <a:spcAft>
                <a:spcPts val="600"/>
              </a:spcAft>
              <a:buFont typeface="Wingdings" panose="05000000000000000000" charset="0"/>
              <a:buChar char="p"/>
              <a:defRPr/>
            </a:pPr>
            <a:r>
              <a:rPr lang="zh-CN" altLang="en-US" sz="2400" kern="0" dirty="0">
                <a:ea typeface="黑体" panose="02010609060101010101" pitchFamily="49" charset="-122"/>
                <a:cs typeface="Times New Roman" panose="02020603050405020304" pitchFamily="18" charset="0"/>
              </a:rPr>
              <a:t>作为一种常用的无监督学习方法，聚类（clustering）按照一定准则将一组数据分成若干个簇（cluster），使得同一个簇内的样本尽可能相似、不同簇间的样本尽可能不相似，即聚类的目标是使相似的样本相互聚集、不相似的样本彼此远离。</a:t>
            </a:r>
            <a:endParaRPr lang="en-US" altLang="zh-CN" sz="2400" kern="0" dirty="0">
              <a:ea typeface="黑体" panose="02010609060101010101" pitchFamily="49" charset="-122"/>
              <a:cs typeface="Times New Roman" panose="02020603050405020304" pitchFamily="18" charset="0"/>
            </a:endParaRPr>
          </a:p>
          <a:p>
            <a:pPr marL="288290" lvl="1" indent="-288290">
              <a:spcBef>
                <a:spcPts val="0"/>
              </a:spcBef>
              <a:spcAft>
                <a:spcPts val="600"/>
              </a:spcAft>
              <a:buFont typeface="Wingdings" panose="05000000000000000000" charset="0"/>
              <a:buChar char="p"/>
              <a:defRPr/>
            </a:pPr>
            <a:r>
              <a:rPr lang="zh-CN" altLang="en-US" sz="2400" kern="0" dirty="0">
                <a:ea typeface="黑体" panose="02010609060101010101" pitchFamily="49" charset="-122"/>
                <a:cs typeface="Times New Roman" panose="02020603050405020304" pitchFamily="18" charset="0"/>
              </a:rPr>
              <a:t>所谓簇是指一组相似样本的集合，其中样本间的相似度不小于某个给定的阈值。在实际应用中，通常基于特定的距离度量来定义相似度，因此也可以说，簇中样本间的距离不大于某个给定的阈值。</a:t>
            </a:r>
          </a:p>
        </p:txBody>
      </p:sp>
      <p:sp>
        <p:nvSpPr>
          <p:cNvPr id="3" name="TextBox 2"/>
          <p:cNvSpPr txBox="1"/>
          <p:nvPr/>
        </p:nvSpPr>
        <p:spPr>
          <a:xfrm>
            <a:off x="3871913" y="1588"/>
            <a:ext cx="4446587" cy="768350"/>
          </a:xfrm>
          <a:prstGeom prst="rect">
            <a:avLst/>
          </a:prstGeom>
          <a:noFill/>
        </p:spPr>
        <p:txBody>
          <a:bodyPr>
            <a:spAutoFit/>
          </a:bodyPr>
          <a:lstStyle/>
          <a:p>
            <a:pPr algn="ctr">
              <a:spcBef>
                <a:spcPts val="0"/>
              </a:spcBef>
              <a:spcAft>
                <a:spcPts val="600"/>
              </a:spcAft>
              <a:defRPr/>
            </a:pPr>
            <a:r>
              <a:rPr lang="zh-CN" altLang="en-US" sz="4400" b="1" kern="0" dirty="0">
                <a:solidFill>
                  <a:srgbClr val="0000CC"/>
                </a:solidFill>
                <a:latin typeface="黑体" panose="02010609060101010101" pitchFamily="49" charset="-122"/>
                <a:ea typeface="黑体" panose="02010609060101010101" pitchFamily="49" charset="-122"/>
                <a:cs typeface="Times New Roman" panose="02020603050405020304" pitchFamily="18" charset="0"/>
                <a:sym typeface="+mn-ea"/>
              </a:rPr>
              <a:t>聚类</a:t>
            </a:r>
            <a:endParaRPr lang="zh-CN" sz="4400" b="1" kern="0" dirty="0">
              <a:solidFill>
                <a:srgbClr val="0000CC"/>
              </a:solidFill>
              <a:latin typeface="黑体" panose="02010609060101010101" pitchFamily="49" charset="-122"/>
              <a:ea typeface="黑体" panose="02010609060101010101" pitchFamily="49" charset="-122"/>
              <a:cs typeface="黑体" panose="02010609060101010101" pitchFamily="49" charset="-122"/>
            </a:endParaRPr>
          </a:p>
        </p:txBody>
      </p:sp>
      <p:pic>
        <p:nvPicPr>
          <p:cNvPr id="104452" name="图片 -2147482599" descr="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8" y="3376613"/>
            <a:ext cx="9513887"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a:spLocks noRot="1" noChangeAspect="1" noMove="1" noResize="1" noEditPoints="1" noAdjustHandles="1" noChangeArrowheads="1" noChangeShapeType="1" noTextEdit="1"/>
          </p:cNvSpPr>
          <p:nvPr/>
        </p:nvSpPr>
        <p:spPr>
          <a:xfrm>
            <a:off x="191344" y="2622361"/>
            <a:ext cx="12000656" cy="3828779"/>
          </a:xfrm>
          <a:prstGeom prst="rect">
            <a:avLst/>
          </a:prstGeom>
          <a:blipFill>
            <a:blip r:embed="rId3"/>
            <a:stretch>
              <a:fillRect l="-406" t="-1115" b="-955"/>
            </a:stretch>
          </a:blipFill>
        </p:spPr>
        <p:txBody>
          <a:bodyPr/>
          <a:lstStyle/>
          <a:p>
            <a:pPr>
              <a:defRPr/>
            </a:pPr>
            <a:r>
              <a:rPr lang="zh-CN" altLang="en-US" dirty="0">
                <a:noFill/>
              </a:rPr>
              <a:t> </a:t>
            </a:r>
          </a:p>
        </p:txBody>
      </p:sp>
      <p:graphicFrame>
        <p:nvGraphicFramePr>
          <p:cNvPr id="106499" name="对象 6">
            <a:hlinkClick r:id="" action="ppaction://ole?verb=0"/>
          </p:cNvPr>
          <p:cNvGraphicFramePr>
            <a:graphicFrameLocks noChangeAspect="1"/>
          </p:cNvGraphicFramePr>
          <p:nvPr/>
        </p:nvGraphicFramePr>
        <p:xfrm>
          <a:off x="5257800" y="4618038"/>
          <a:ext cx="114300" cy="215900"/>
        </p:xfrm>
        <a:graphic>
          <a:graphicData uri="http://schemas.openxmlformats.org/presentationml/2006/ole">
            <mc:AlternateContent xmlns:mc="http://schemas.openxmlformats.org/markup-compatibility/2006">
              <mc:Choice xmlns:v="urn:schemas-microsoft-com:vml" Requires="v">
                <p:oleObj r:id="rId4" imgW="114300" imgH="215900" progId="Equation.KSEE3">
                  <p:embed/>
                </p:oleObj>
              </mc:Choice>
              <mc:Fallback>
                <p:oleObj r:id="rId4" imgW="114300" imgH="215900" progId="Equation.KSEE3">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4618038"/>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00" name="对象 -2147482584"/>
          <p:cNvGraphicFramePr>
            <a:graphicFrameLocks noChangeAspect="1"/>
          </p:cNvGraphicFramePr>
          <p:nvPr/>
        </p:nvGraphicFramePr>
        <p:xfrm>
          <a:off x="10488613" y="4332288"/>
          <a:ext cx="1397000" cy="569912"/>
        </p:xfrm>
        <a:graphic>
          <a:graphicData uri="http://schemas.openxmlformats.org/presentationml/2006/ole">
            <mc:AlternateContent xmlns:mc="http://schemas.openxmlformats.org/markup-compatibility/2006">
              <mc:Choice xmlns:v="urn:schemas-microsoft-com:vml" Requires="v">
                <p:oleObj name="Equation" r:id="rId6" imgW="1028700" imgH="419100" progId="Equation.DSMT4">
                  <p:embed/>
                </p:oleObj>
              </mc:Choice>
              <mc:Fallback>
                <p:oleObj name="Equation" r:id="rId6" imgW="1028700" imgH="419100" progId="Equation.DSMT4">
                  <p:embed/>
                  <p:pic>
                    <p:nvPicPr>
                      <p:cNvPr id="0" name="对象 -21474825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8613" y="4332288"/>
                        <a:ext cx="1397000"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文本框 3"/>
          <p:cNvSpPr txBox="1"/>
          <p:nvPr/>
        </p:nvSpPr>
        <p:spPr>
          <a:xfrm>
            <a:off x="136525" y="661988"/>
            <a:ext cx="11918950" cy="1763712"/>
          </a:xfrm>
          <a:prstGeom prst="rect">
            <a:avLst/>
          </a:prstGeom>
          <a:noFill/>
        </p:spPr>
        <p:txBody>
          <a:bodyPr/>
          <a:lstStyle/>
          <a:p>
            <a:pPr marL="288290" lvl="1" indent="-288290">
              <a:spcBef>
                <a:spcPts val="0"/>
              </a:spcBef>
              <a:spcAft>
                <a:spcPts val="600"/>
              </a:spcAft>
              <a:buFont typeface="Wingdings" panose="05000000000000000000" charset="0"/>
              <a:buChar char="p"/>
              <a:defRPr/>
            </a:pPr>
            <a:r>
              <a:rPr lang="zh-CN" altLang="en-US" sz="2000" i="1" kern="0" dirty="0">
                <a:ea typeface="黑体" panose="02010609060101010101" pitchFamily="49" charset="-122"/>
                <a:cs typeface="Times New Roman" panose="02020603050405020304" pitchFamily="18" charset="0"/>
              </a:rPr>
              <a:t>k</a:t>
            </a:r>
            <a:r>
              <a:rPr lang="zh-CN" altLang="en-US" sz="2000" kern="0" dirty="0">
                <a:ea typeface="黑体" panose="02010609060101010101" pitchFamily="49" charset="-122"/>
                <a:cs typeface="Times New Roman" panose="02020603050405020304" pitchFamily="18" charset="0"/>
              </a:rPr>
              <a:t>均值（k-means）聚类是一种基于划分的算法，它构建一组数据的划分，每个划分代表一个簇，并且要求每个簇非空（即至少包含一个样本）。</a:t>
            </a:r>
            <a:endParaRPr lang="en-US" altLang="zh-CN" sz="2000" kern="0" dirty="0">
              <a:ea typeface="黑体" panose="02010609060101010101" pitchFamily="49" charset="-122"/>
              <a:cs typeface="Times New Roman" panose="02020603050405020304" pitchFamily="18" charset="0"/>
            </a:endParaRPr>
          </a:p>
          <a:p>
            <a:pPr marL="288290" lvl="1" indent="-288290">
              <a:spcBef>
                <a:spcPts val="0"/>
              </a:spcBef>
              <a:spcAft>
                <a:spcPts val="600"/>
              </a:spcAft>
              <a:buFont typeface="Wingdings" panose="05000000000000000000" charset="0"/>
              <a:buChar char="p"/>
              <a:defRPr/>
            </a:pPr>
            <a:r>
              <a:rPr lang="zh-CN" altLang="en-US" sz="2000" i="1" kern="0" dirty="0">
                <a:ea typeface="黑体" panose="02010609060101010101" pitchFamily="49" charset="-122"/>
                <a:cs typeface="Times New Roman" panose="02020603050405020304" pitchFamily="18" charset="0"/>
              </a:rPr>
              <a:t>k</a:t>
            </a:r>
            <a:r>
              <a:rPr lang="zh-CN" altLang="en-US" sz="2000" kern="0" dirty="0">
                <a:ea typeface="黑体" panose="02010609060101010101" pitchFamily="49" charset="-122"/>
                <a:cs typeface="Times New Roman" panose="02020603050405020304" pitchFamily="18" charset="0"/>
              </a:rPr>
              <a:t>均值聚类算法的核心思想是，通过迭代的方式将一组样本分到</a:t>
            </a:r>
            <a:r>
              <a:rPr lang="zh-CN" altLang="en-US" sz="2000" i="1" kern="0" dirty="0">
                <a:ea typeface="黑体" panose="02010609060101010101" pitchFamily="49" charset="-122"/>
                <a:cs typeface="Times New Roman" panose="02020603050405020304" pitchFamily="18" charset="0"/>
              </a:rPr>
              <a:t>k</a:t>
            </a:r>
            <a:r>
              <a:rPr lang="zh-CN" altLang="en-US" sz="2000" kern="0" dirty="0">
                <a:ea typeface="黑体" panose="02010609060101010101" pitchFamily="49" charset="-122"/>
                <a:cs typeface="Times New Roman" panose="02020603050405020304" pitchFamily="18" charset="0"/>
              </a:rPr>
              <a:t>个簇中，使得同一个簇中的样本尽可能聚集、不同簇中的样本尽可能远离。</a:t>
            </a:r>
            <a:endParaRPr lang="en-US" altLang="zh-CN" sz="2000" kern="0" dirty="0">
              <a:ea typeface="黑体" panose="02010609060101010101" pitchFamily="49" charset="-122"/>
              <a:cs typeface="Times New Roman" panose="02020603050405020304" pitchFamily="18" charset="0"/>
            </a:endParaRPr>
          </a:p>
          <a:p>
            <a:pPr marL="288290" lvl="1" indent="-288290">
              <a:spcBef>
                <a:spcPts val="0"/>
              </a:spcBef>
              <a:spcAft>
                <a:spcPts val="600"/>
              </a:spcAft>
              <a:buFont typeface="Wingdings" panose="05000000000000000000" charset="0"/>
              <a:buChar char="p"/>
              <a:defRPr/>
            </a:pPr>
            <a:r>
              <a:rPr lang="zh-CN" altLang="en-US" sz="2000" kern="0" dirty="0">
                <a:ea typeface="黑体" panose="02010609060101010101" pitchFamily="49" charset="-122"/>
                <a:cs typeface="Times New Roman" panose="02020603050405020304" pitchFamily="18" charset="0"/>
              </a:rPr>
              <a:t>简言之，</a:t>
            </a:r>
            <a:r>
              <a:rPr lang="zh-CN" altLang="en-US" sz="2000" i="1" kern="0" dirty="0">
                <a:ea typeface="黑体" panose="02010609060101010101" pitchFamily="49" charset="-122"/>
                <a:cs typeface="Times New Roman" panose="02020603050405020304" pitchFamily="18" charset="0"/>
              </a:rPr>
              <a:t>k</a:t>
            </a:r>
            <a:r>
              <a:rPr lang="zh-CN" altLang="en-US" sz="2000" kern="0" dirty="0">
                <a:ea typeface="黑体" panose="02010609060101010101" pitchFamily="49" charset="-122"/>
                <a:cs typeface="Times New Roman" panose="02020603050405020304" pitchFamily="18" charset="0"/>
              </a:rPr>
              <a:t>均值聚类算法的目标是：最小化簇内距离，同时最大化簇间距离，最终返回</a:t>
            </a:r>
            <a:r>
              <a:rPr lang="zh-CN" altLang="en-US" sz="2000" i="1" kern="0" dirty="0">
                <a:ea typeface="黑体" panose="02010609060101010101" pitchFamily="49" charset="-122"/>
                <a:cs typeface="Times New Roman" panose="02020603050405020304" pitchFamily="18" charset="0"/>
              </a:rPr>
              <a:t>k</a:t>
            </a:r>
            <a:r>
              <a:rPr lang="zh-CN" altLang="en-US" sz="2000" kern="0" dirty="0">
                <a:ea typeface="黑体" panose="02010609060101010101" pitchFamily="49" charset="-122"/>
                <a:cs typeface="Times New Roman" panose="02020603050405020304" pitchFamily="18" charset="0"/>
              </a:rPr>
              <a:t>个簇。</a:t>
            </a:r>
          </a:p>
        </p:txBody>
      </p:sp>
      <p:sp>
        <p:nvSpPr>
          <p:cNvPr id="5" name="TextBox 2"/>
          <p:cNvSpPr txBox="1"/>
          <p:nvPr/>
        </p:nvSpPr>
        <p:spPr>
          <a:xfrm>
            <a:off x="3873500" y="0"/>
            <a:ext cx="4445000" cy="706438"/>
          </a:xfrm>
          <a:prstGeom prst="rect">
            <a:avLst/>
          </a:prstGeom>
          <a:noFill/>
        </p:spPr>
        <p:txBody>
          <a:bodyPr>
            <a:spAutoFit/>
          </a:bodyPr>
          <a:lstStyle/>
          <a:p>
            <a:pPr algn="ctr">
              <a:spcBef>
                <a:spcPts val="0"/>
              </a:spcBef>
              <a:spcAft>
                <a:spcPts val="600"/>
              </a:spcAft>
              <a:defRPr/>
            </a:pPr>
            <a:r>
              <a:rPr lang="zh-CN" sz="4000" i="1" kern="0" dirty="0">
                <a:latin typeface="黑体" panose="02010609060101010101" pitchFamily="49" charset="-122"/>
                <a:ea typeface="黑体" panose="02010609060101010101" pitchFamily="49" charset="-122"/>
                <a:cs typeface="黑体" panose="02010609060101010101" pitchFamily="49" charset="-122"/>
              </a:rPr>
              <a:t>k</a:t>
            </a:r>
            <a:r>
              <a:rPr lang="zh-CN" sz="4000" kern="0" dirty="0">
                <a:latin typeface="黑体" panose="02010609060101010101" pitchFamily="49" charset="-122"/>
                <a:ea typeface="黑体" panose="02010609060101010101" pitchFamily="49" charset="-122"/>
                <a:cs typeface="黑体" panose="02010609060101010101" pitchFamily="49" charset="-122"/>
              </a:rPr>
              <a:t>均值聚类</a:t>
            </a:r>
            <a:r>
              <a:rPr lang="zh-CN" altLang="en-US" sz="4000" kern="0" dirty="0">
                <a:latin typeface="黑体" panose="02010609060101010101" pitchFamily="49" charset="-122"/>
                <a:ea typeface="黑体" panose="02010609060101010101" pitchFamily="49" charset="-122"/>
                <a:cs typeface="黑体" panose="02010609060101010101" pitchFamily="49" charset="-122"/>
              </a:rPr>
              <a:t>算法</a:t>
            </a:r>
            <a:endParaRPr lang="zh-CN" sz="4000" kern="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5575" y="476250"/>
            <a:ext cx="12036425" cy="3816350"/>
          </a:xfrm>
          <a:prstGeom prst="rect">
            <a:avLst/>
          </a:prstGeom>
          <a:noFill/>
        </p:spPr>
        <p:txBody>
          <a:bodyPr/>
          <a:lstStyle/>
          <a:p>
            <a:pPr marL="288290" indent="-288290">
              <a:lnSpc>
                <a:spcPct val="150000"/>
              </a:lnSpc>
              <a:spcBef>
                <a:spcPts val="0"/>
              </a:spcBef>
              <a:spcAft>
                <a:spcPts val="600"/>
              </a:spcAft>
              <a:buFont typeface="Wingdings" panose="05000000000000000000" charset="0"/>
              <a:buChar char="p"/>
              <a:defRPr/>
            </a:pPr>
            <a:r>
              <a:rPr lang="zh-CN" altLang="en-US" sz="2000" i="1" kern="0" dirty="0">
                <a:solidFill>
                  <a:srgbClr val="0000CC"/>
                </a:solidFill>
                <a:ea typeface="黑体" panose="02010609060101010101" pitchFamily="49" charset="-122"/>
                <a:cs typeface="Times New Roman" panose="02020603050405020304" pitchFamily="18" charset="0"/>
                <a:sym typeface="+mn-ea"/>
              </a:rPr>
              <a:t>k</a:t>
            </a:r>
            <a:r>
              <a:rPr lang="zh-CN" altLang="en-US" sz="2000" kern="0" dirty="0">
                <a:solidFill>
                  <a:srgbClr val="0000CC"/>
                </a:solidFill>
                <a:ea typeface="黑体" panose="02010609060101010101" pitchFamily="49" charset="-122"/>
                <a:cs typeface="Times New Roman" panose="02020603050405020304" pitchFamily="18" charset="0"/>
                <a:sym typeface="+mn-ea"/>
              </a:rPr>
              <a:t>值的设定</a:t>
            </a:r>
          </a:p>
          <a:p>
            <a:pPr marL="800100" lvl="1" indent="-342900">
              <a:lnSpc>
                <a:spcPct val="150000"/>
              </a:lnSpc>
              <a:spcBef>
                <a:spcPts val="0"/>
              </a:spcBef>
              <a:spcAft>
                <a:spcPts val="600"/>
              </a:spcAft>
              <a:buFont typeface="Wingdings" panose="05000000000000000000" charset="0"/>
              <a:buChar char="n"/>
              <a:defRPr/>
            </a:pPr>
            <a:r>
              <a:rPr lang="zh-CN" altLang="en-US" sz="1400" kern="0" dirty="0">
                <a:ea typeface="黑体" panose="02010609060101010101" pitchFamily="49" charset="-122"/>
                <a:cs typeface="Times New Roman" panose="02020603050405020304" pitchFamily="18" charset="0"/>
              </a:rPr>
              <a:t>不同的</a:t>
            </a:r>
            <a:r>
              <a:rPr lang="zh-CN" altLang="en-US" sz="1400" i="1" kern="0" dirty="0">
                <a:ea typeface="黑体" panose="02010609060101010101" pitchFamily="49" charset="-122"/>
                <a:cs typeface="Times New Roman" panose="02020603050405020304" pitchFamily="18" charset="0"/>
              </a:rPr>
              <a:t>k</a:t>
            </a:r>
            <a:r>
              <a:rPr lang="zh-CN" altLang="en-US" sz="1400" kern="0" dirty="0">
                <a:ea typeface="黑体" panose="02010609060101010101" pitchFamily="49" charset="-122"/>
                <a:cs typeface="Times New Roman" panose="02020603050405020304" pitchFamily="18" charset="0"/>
              </a:rPr>
              <a:t>值将产生不同个数的簇。一般事先不知道应将数据分为多少个簇，可以采用人工经验设定、参数敏感性分析等方式来确定最佳</a:t>
            </a:r>
            <a:r>
              <a:rPr lang="zh-CN" altLang="en-US" sz="1400" i="1" kern="0" dirty="0">
                <a:ea typeface="黑体" panose="02010609060101010101" pitchFamily="49" charset="-122"/>
                <a:cs typeface="Times New Roman" panose="02020603050405020304" pitchFamily="18" charset="0"/>
              </a:rPr>
              <a:t>k</a:t>
            </a:r>
            <a:r>
              <a:rPr lang="zh-CN" altLang="en-US" sz="1400" kern="0" dirty="0">
                <a:ea typeface="黑体" panose="02010609060101010101" pitchFamily="49" charset="-122"/>
                <a:cs typeface="Times New Roman" panose="02020603050405020304" pitchFamily="18" charset="0"/>
              </a:rPr>
              <a:t>值。</a:t>
            </a:r>
          </a:p>
          <a:p>
            <a:pPr marL="288290" indent="-288290">
              <a:lnSpc>
                <a:spcPct val="150000"/>
              </a:lnSpc>
              <a:spcBef>
                <a:spcPts val="0"/>
              </a:spcBef>
              <a:spcAft>
                <a:spcPts val="600"/>
              </a:spcAft>
              <a:buFont typeface="Wingdings" panose="05000000000000000000" charset="0"/>
              <a:buChar char="p"/>
              <a:defRPr/>
            </a:pPr>
            <a:r>
              <a:rPr lang="zh-CN" altLang="en-US" sz="2000" kern="0" dirty="0">
                <a:solidFill>
                  <a:srgbClr val="0000CC"/>
                </a:solidFill>
                <a:ea typeface="黑体" panose="02010609060101010101" pitchFamily="49" charset="-122"/>
                <a:cs typeface="Times New Roman" panose="02020603050405020304" pitchFamily="18" charset="0"/>
                <a:sym typeface="+mn-ea"/>
              </a:rPr>
              <a:t>停止条件</a:t>
            </a:r>
          </a:p>
          <a:p>
            <a:pPr marL="800100" lvl="1" indent="-342900">
              <a:lnSpc>
                <a:spcPct val="150000"/>
              </a:lnSpc>
              <a:spcBef>
                <a:spcPts val="0"/>
              </a:spcBef>
              <a:spcAft>
                <a:spcPts val="600"/>
              </a:spcAft>
              <a:buFont typeface="Wingdings" panose="05000000000000000000" charset="0"/>
              <a:buChar char="n"/>
              <a:defRPr/>
            </a:pPr>
            <a:r>
              <a:rPr lang="zh-CN" altLang="en-US" sz="1400" kern="0" dirty="0">
                <a:ea typeface="黑体" panose="02010609060101010101" pitchFamily="49" charset="-122"/>
                <a:cs typeface="Times New Roman" panose="02020603050405020304" pitchFamily="18" charset="0"/>
                <a:sym typeface="+mn-ea"/>
              </a:rPr>
              <a:t>常用的停止条件有：簇的中心不再发生变化或发生很小的变化；没有样本或只有少数样本被重新分到不同的簇中；迭代次数t达到指定值（比如最大迭代100次）。此外，还可以通过查看k均值聚类算法的损失函数来决定是否停止算法运行。</a:t>
            </a:r>
            <a:endParaRPr lang="en-US" altLang="zh-CN" sz="1400" kern="0" dirty="0">
              <a:ea typeface="黑体" panose="02010609060101010101" pitchFamily="49" charset="-122"/>
              <a:cs typeface="Times New Roman" panose="02020603050405020304" pitchFamily="18" charset="0"/>
              <a:sym typeface="+mn-ea"/>
            </a:endParaRPr>
          </a:p>
          <a:p>
            <a:pPr marL="288290" indent="-288290">
              <a:lnSpc>
                <a:spcPct val="150000"/>
              </a:lnSpc>
              <a:spcBef>
                <a:spcPts val="0"/>
              </a:spcBef>
              <a:spcAft>
                <a:spcPts val="600"/>
              </a:spcAft>
              <a:buFont typeface="Wingdings" panose="05000000000000000000" charset="0"/>
              <a:buChar char="p"/>
              <a:defRPr/>
            </a:pPr>
            <a:r>
              <a:rPr lang="zh-CN" altLang="en-US" sz="2000" kern="0" dirty="0">
                <a:solidFill>
                  <a:srgbClr val="0000CC"/>
                </a:solidFill>
                <a:ea typeface="黑体" panose="02010609060101010101" pitchFamily="49" charset="-122"/>
                <a:cs typeface="Times New Roman" panose="02020603050405020304" pitchFamily="18" charset="0"/>
                <a:sym typeface="+mn-ea"/>
              </a:rPr>
              <a:t>距离度量准则</a:t>
            </a:r>
          </a:p>
          <a:p>
            <a:pPr marL="800100" lvl="1" indent="-342900">
              <a:lnSpc>
                <a:spcPct val="150000"/>
              </a:lnSpc>
              <a:spcBef>
                <a:spcPts val="0"/>
              </a:spcBef>
              <a:spcAft>
                <a:spcPts val="600"/>
              </a:spcAft>
              <a:buFont typeface="Wingdings" panose="05000000000000000000" charset="0"/>
              <a:buChar char="n"/>
              <a:defRPr/>
            </a:pPr>
            <a:r>
              <a:rPr lang="zh-CN" altLang="en-US" sz="1400" kern="0" dirty="0">
                <a:ea typeface="黑体" panose="02010609060101010101" pitchFamily="49" charset="-122"/>
                <a:cs typeface="Times New Roman" panose="02020603050405020304" pitchFamily="18" charset="0"/>
              </a:rPr>
              <a:t>不同的距离度量，往往会导致不同的聚类结果。例如，除了从“空间分布”的角度进行相似度度量外，下图给出了另外两种度量的结果，即若从“大小”的角度，将得到下图左边的结果，若从纵坐标“高度”的角度，将得到下图中右边的结果。因此，应结合属性类型和实际问题特点来选择相应的距离度量方法。</a:t>
            </a:r>
            <a:endParaRPr lang="en-US" altLang="zh-CN" sz="1600" kern="0" dirty="0">
              <a:ea typeface="黑体" panose="02010609060101010101" pitchFamily="49" charset="-122"/>
              <a:cs typeface="Times New Roman" panose="02020603050405020304" pitchFamily="18" charset="0"/>
              <a:sym typeface="+mn-ea"/>
            </a:endParaRPr>
          </a:p>
          <a:p>
            <a:pPr marL="342900" indent="-342900">
              <a:lnSpc>
                <a:spcPct val="150000"/>
              </a:lnSpc>
              <a:spcBef>
                <a:spcPts val="0"/>
              </a:spcBef>
              <a:spcAft>
                <a:spcPts val="600"/>
              </a:spcAft>
              <a:buFont typeface="Wingdings" panose="05000000000000000000" charset="0"/>
              <a:buChar char="n"/>
              <a:defRPr/>
            </a:pPr>
            <a:endParaRPr lang="zh-CN" altLang="en-US" sz="1600" kern="0" dirty="0">
              <a:ea typeface="黑体" panose="02010609060101010101" pitchFamily="49" charset="-122"/>
              <a:cs typeface="Times New Roman" panose="02020603050405020304" pitchFamily="18" charset="0"/>
              <a:sym typeface="+mn-ea"/>
            </a:endParaRPr>
          </a:p>
        </p:txBody>
      </p:sp>
      <p:sp>
        <p:nvSpPr>
          <p:cNvPr id="6" name="TextBox 2"/>
          <p:cNvSpPr txBox="1"/>
          <p:nvPr/>
        </p:nvSpPr>
        <p:spPr>
          <a:xfrm>
            <a:off x="2532063" y="0"/>
            <a:ext cx="6111875" cy="708025"/>
          </a:xfrm>
          <a:prstGeom prst="rect">
            <a:avLst/>
          </a:prstGeom>
          <a:noFill/>
        </p:spPr>
        <p:txBody>
          <a:bodyPr>
            <a:spAutoFit/>
          </a:bodyPr>
          <a:lstStyle/>
          <a:p>
            <a:pPr algn="ctr">
              <a:spcBef>
                <a:spcPts val="0"/>
              </a:spcBef>
              <a:spcAft>
                <a:spcPts val="600"/>
              </a:spcAft>
              <a:defRPr/>
            </a:pPr>
            <a:r>
              <a:rPr lang="zh-CN" sz="4000" i="1" kern="0" dirty="0">
                <a:latin typeface="黑体" panose="02010609060101010101" pitchFamily="49" charset="-122"/>
                <a:ea typeface="黑体" panose="02010609060101010101" pitchFamily="49" charset="-122"/>
                <a:cs typeface="黑体" panose="02010609060101010101" pitchFamily="49" charset="-122"/>
              </a:rPr>
              <a:t>k</a:t>
            </a:r>
            <a:r>
              <a:rPr lang="zh-CN" sz="4000" kern="0" dirty="0">
                <a:latin typeface="黑体" panose="02010609060101010101" pitchFamily="49" charset="-122"/>
                <a:ea typeface="黑体" panose="02010609060101010101" pitchFamily="49" charset="-122"/>
                <a:cs typeface="黑体" panose="02010609060101010101" pitchFamily="49" charset="-122"/>
              </a:rPr>
              <a:t>均值聚类</a:t>
            </a:r>
            <a:r>
              <a:rPr lang="zh-CN" altLang="en-US" sz="4000" kern="0" dirty="0">
                <a:latin typeface="黑体" panose="02010609060101010101" pitchFamily="49" charset="-122"/>
                <a:ea typeface="黑体" panose="02010609060101010101" pitchFamily="49" charset="-122"/>
                <a:cs typeface="黑体" panose="02010609060101010101" pitchFamily="49" charset="-122"/>
              </a:rPr>
              <a:t>算法的关键参数</a:t>
            </a:r>
            <a:endParaRPr lang="zh-CN" sz="4000" kern="0" dirty="0">
              <a:latin typeface="黑体" panose="02010609060101010101" pitchFamily="49" charset="-122"/>
              <a:ea typeface="黑体" panose="02010609060101010101" pitchFamily="49" charset="-122"/>
              <a:cs typeface="黑体" panose="02010609060101010101" pitchFamily="49" charset="-122"/>
            </a:endParaRPr>
          </a:p>
        </p:txBody>
      </p:sp>
      <p:pic>
        <p:nvPicPr>
          <p:cNvPr id="108548" name="图片 -2147482582" descr="5-2"/>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4979988" y="4365625"/>
            <a:ext cx="7129462"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8" y="4205288"/>
            <a:ext cx="3779837" cy="261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Rot="1" noChangeAspect="1" noMove="1" noResize="1" noEditPoints="1" noAdjustHandles="1" noChangeArrowheads="1" noChangeShapeType="1" noTextEdit="1"/>
          </p:cNvSpPr>
          <p:nvPr/>
        </p:nvSpPr>
        <p:spPr>
          <a:xfrm>
            <a:off x="95702" y="1214457"/>
            <a:ext cx="12000595" cy="963598"/>
          </a:xfrm>
          <a:prstGeom prst="rect">
            <a:avLst/>
          </a:prstGeom>
          <a:blipFill>
            <a:blip r:embed="rId7"/>
            <a:stretch>
              <a:fillRect l="-457" b="-6329"/>
            </a:stretch>
          </a:blipFill>
        </p:spPr>
        <p:txBody>
          <a:bodyPr/>
          <a:lstStyle/>
          <a:p>
            <a:pPr>
              <a:defRPr/>
            </a:pPr>
            <a:r>
              <a:rPr lang="zh-CN" altLang="en-US">
                <a:noFill/>
              </a:rPr>
              <a:t> </a:t>
            </a:r>
          </a:p>
        </p:txBody>
      </p:sp>
      <p:sp>
        <p:nvSpPr>
          <p:cNvPr id="110595" name="文本框 16"/>
          <p:cNvSpPr txBox="1">
            <a:spLocks noChangeArrowheads="1"/>
          </p:cNvSpPr>
          <p:nvPr>
            <p:custDataLst>
              <p:tags r:id="rId1"/>
            </p:custDataLst>
          </p:nvPr>
        </p:nvSpPr>
        <p:spPr bwMode="auto">
          <a:xfrm>
            <a:off x="4835525" y="2162175"/>
            <a:ext cx="2520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a:latin typeface="黑体" panose="02010609060101010101" pitchFamily="49" charset="-122"/>
                <a:ea typeface="黑体" panose="02010609060101010101" pitchFamily="49" charset="-122"/>
              </a:rPr>
              <a:t>每个样本与簇中心的距离</a:t>
            </a:r>
          </a:p>
        </p:txBody>
      </p:sp>
      <p:graphicFrame>
        <p:nvGraphicFramePr>
          <p:cNvPr id="16" name="表格 15"/>
          <p:cNvGraphicFramePr/>
          <p:nvPr>
            <p:custDataLst>
              <p:tags r:id="rId2"/>
            </p:custDataLst>
          </p:nvPr>
        </p:nvGraphicFramePr>
        <p:xfrm>
          <a:off x="3271231" y="2499216"/>
          <a:ext cx="5331460" cy="3507740"/>
        </p:xfrm>
        <a:graphic>
          <a:graphicData uri="http://schemas.openxmlformats.org/drawingml/2006/table">
            <a:tbl>
              <a:tblPr firstRow="1" bandRow="1">
                <a:tableStyleId>{5940675A-B579-460E-94D1-54222C63F5DA}</a:tableStyleId>
              </a:tblPr>
              <a:tblGrid>
                <a:gridCol w="928370">
                  <a:extLst>
                    <a:ext uri="{9D8B030D-6E8A-4147-A177-3AD203B41FA5}">
                      <a16:colId xmlns:a16="http://schemas.microsoft.com/office/drawing/2014/main" val="20000"/>
                    </a:ext>
                  </a:extLst>
                </a:gridCol>
                <a:gridCol w="1251585">
                  <a:extLst>
                    <a:ext uri="{9D8B030D-6E8A-4147-A177-3AD203B41FA5}">
                      <a16:colId xmlns:a16="http://schemas.microsoft.com/office/drawing/2014/main" val="20001"/>
                    </a:ext>
                  </a:extLst>
                </a:gridCol>
                <a:gridCol w="1541145">
                  <a:extLst>
                    <a:ext uri="{9D8B030D-6E8A-4147-A177-3AD203B41FA5}">
                      <a16:colId xmlns:a16="http://schemas.microsoft.com/office/drawing/2014/main" val="20002"/>
                    </a:ext>
                  </a:extLst>
                </a:gridCol>
                <a:gridCol w="1610360">
                  <a:extLst>
                    <a:ext uri="{9D8B030D-6E8A-4147-A177-3AD203B41FA5}">
                      <a16:colId xmlns:a16="http://schemas.microsoft.com/office/drawing/2014/main" val="20003"/>
                    </a:ext>
                  </a:extLst>
                </a:gridCol>
              </a:tblGrid>
              <a:tr h="581660">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样本</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特征向量</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endParaRPr lang="zh-CN" dirty="0"/>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8"/>
                      <a:stretch>
                        <a:fillRect l="-141897" t="-1042" r="-105534" b="-521875"/>
                      </a:stretch>
                    </a:blipFill>
                  </a:tcPr>
                </a:tc>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8"/>
                      <a:stretch>
                        <a:fillRect l="-230943" t="-1042" r="-755" b="-521875"/>
                      </a:stretch>
                    </a:blipFill>
                  </a:tcPr>
                </a:tc>
                <a:extLst>
                  <a:ext uri="{0D108BD9-81ED-4DB2-BD59-A6C34878D82A}">
                    <a16:rowId xmlns:a16="http://schemas.microsoft.com/office/drawing/2014/main" val="10000"/>
                  </a:ext>
                </a:extLst>
              </a:tr>
              <a:tr h="36576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8"/>
                      <a:stretch>
                        <a:fillRect l="-654" t="-161667" r="-473856" b="-735000"/>
                      </a:stretch>
                    </a:blipFill>
                  </a:tcPr>
                </a:tc>
                <a:tc>
                  <a:txBody>
                    <a:bodyPr/>
                    <a:lstStyle/>
                    <a:p>
                      <a:pPr indent="0" algn="ctr">
                        <a:buNone/>
                      </a:pPr>
                      <a:r>
                        <a:rPr lang="en-US" sz="2000" b="0">
                          <a:latin typeface="Times New Roman" panose="02020603050405020304" pitchFamily="18" charset="0"/>
                          <a:ea typeface="宋体" panose="02010600030101010101" pitchFamily="2" charset="-122"/>
                          <a:cs typeface="Times New Roman" panose="02020603050405020304" pitchFamily="18" charset="0"/>
                        </a:rPr>
                        <a:t>(</a:t>
                      </a:r>
                      <a:r>
                        <a:rPr lang="en-US" sz="2000" b="0">
                          <a:latin typeface="Times New Roman" panose="02020603050405020304" pitchFamily="18" charset="0"/>
                          <a:cs typeface="Times New Roman" panose="02020603050405020304" pitchFamily="18" charset="0"/>
                        </a:rPr>
                        <a:t>1;</a:t>
                      </a:r>
                      <a:r>
                        <a:rPr lang="en-US" sz="2000" b="0">
                          <a:latin typeface="Times New Roman" panose="02020603050405020304" pitchFamily="18" charset="0"/>
                          <a:ea typeface="宋体" panose="02010600030101010101" pitchFamily="2" charset="-122"/>
                          <a:cs typeface="Times New Roman" panose="02020603050405020304" pitchFamily="18" charset="0"/>
                        </a:rPr>
                        <a:t>2</a:t>
                      </a:r>
                      <a:r>
                        <a:rPr lang="en-US" sz="2000" b="0">
                          <a:latin typeface="Times New Roman" panose="02020603050405020304" pitchFamily="18" charset="0"/>
                          <a:cs typeface="Times New Roman" panose="02020603050405020304" pitchFamily="18" charset="0"/>
                        </a:rPr>
                        <a:t>)</a:t>
                      </a:r>
                      <a:endParaRPr lang="en-US" altLang="en-US" sz="20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74</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8"/>
                      <a:stretch>
                        <a:fillRect l="-654" t="-261667" r="-473856" b="-635000"/>
                      </a:stretch>
                    </a:blipFill>
                  </a:tcPr>
                </a:tc>
                <a:tc>
                  <a:txBody>
                    <a:bodyPr/>
                    <a:lstStyle/>
                    <a:p>
                      <a:pPr indent="0" algn="ctr">
                        <a:buNone/>
                      </a:pPr>
                      <a:r>
                        <a:rPr lang="en-US" sz="2000" b="0">
                          <a:latin typeface="Times New Roman" panose="02020603050405020304" pitchFamily="18" charset="0"/>
                          <a:ea typeface="宋体" panose="02010600030101010101" pitchFamily="2" charset="-122"/>
                          <a:cs typeface="Times New Roman" panose="02020603050405020304" pitchFamily="18" charset="0"/>
                        </a:rPr>
                        <a:t>(</a:t>
                      </a:r>
                      <a:r>
                        <a:rPr lang="en-US" sz="2000" b="0">
                          <a:latin typeface="Times New Roman" panose="02020603050405020304" pitchFamily="18" charset="0"/>
                          <a:cs typeface="Times New Roman" panose="02020603050405020304" pitchFamily="18" charset="0"/>
                        </a:rPr>
                        <a:t>2; 1)</a:t>
                      </a:r>
                      <a:endParaRPr lang="en-US" altLang="en-US" sz="20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80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6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8"/>
                      <a:stretch>
                        <a:fillRect l="-654" t="-361667" r="-473856" b="-535000"/>
                      </a:stretch>
                    </a:blipFill>
                  </a:tcPr>
                </a:tc>
                <a:tc>
                  <a:txBody>
                    <a:bodyPr/>
                    <a:lstStyle/>
                    <a:p>
                      <a:pPr indent="0" algn="ctr">
                        <a:buNone/>
                      </a:pPr>
                      <a:r>
                        <a:rPr lang="en-US" sz="2000" b="0">
                          <a:latin typeface="Times New Roman" panose="02020603050405020304" pitchFamily="18" charset="0"/>
                          <a:ea typeface="宋体" panose="02010600030101010101" pitchFamily="2" charset="-122"/>
                          <a:cs typeface="Times New Roman" panose="02020603050405020304" pitchFamily="18" charset="0"/>
                        </a:rPr>
                        <a:t>(2</a:t>
                      </a:r>
                      <a:r>
                        <a:rPr lang="en-US" sz="2000" b="0">
                          <a:latin typeface="Times New Roman" panose="02020603050405020304" pitchFamily="18" charset="0"/>
                          <a:cs typeface="Times New Roman" panose="02020603050405020304" pitchFamily="18" charset="0"/>
                        </a:rPr>
                        <a:t>;</a:t>
                      </a:r>
                      <a:r>
                        <a:rPr lang="en-US" sz="2000" b="0">
                          <a:latin typeface="Times New Roman" panose="02020603050405020304" pitchFamily="18" charset="0"/>
                          <a:ea typeface="宋体" panose="02010600030101010101" pitchFamily="2" charset="-122"/>
                          <a:cs typeface="Times New Roman" panose="02020603050405020304" pitchFamily="18" charset="0"/>
                        </a:rPr>
                        <a:t>3</a:t>
                      </a:r>
                      <a:r>
                        <a:rPr lang="en-US" sz="2000" b="0">
                          <a:latin typeface="Times New Roman" panose="02020603050405020304" pitchFamily="18" charset="0"/>
                          <a:cs typeface="Times New Roman" panose="02020603050405020304" pitchFamily="18" charset="0"/>
                        </a:rPr>
                        <a:t>)</a:t>
                      </a:r>
                      <a:endParaRPr lang="en-US" altLang="en-US" sz="20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52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8"/>
                      <a:stretch>
                        <a:fillRect l="-654" t="-461667" r="-473856" b="-435000"/>
                      </a:stretch>
                    </a:blipFill>
                  </a:tcPr>
                </a:tc>
                <a:tc>
                  <a:txBody>
                    <a:bodyPr/>
                    <a:lstStyle/>
                    <a:p>
                      <a:pPr indent="0" algn="ctr">
                        <a:buNone/>
                      </a:pPr>
                      <a:r>
                        <a:rPr lang="en-US" sz="2000" b="0">
                          <a:latin typeface="Times New Roman" panose="02020603050405020304" pitchFamily="18" charset="0"/>
                          <a:ea typeface="宋体" panose="02010600030101010101" pitchFamily="2" charset="-122"/>
                          <a:cs typeface="Times New Roman" panose="02020603050405020304" pitchFamily="18" charset="0"/>
                        </a:rPr>
                        <a:t>(3</a:t>
                      </a:r>
                      <a:r>
                        <a:rPr lang="en-US" sz="2000" b="0">
                          <a:latin typeface="Times New Roman" panose="02020603050405020304" pitchFamily="18" charset="0"/>
                          <a:cs typeface="Times New Roman" panose="02020603050405020304" pitchFamily="18" charset="0"/>
                        </a:rPr>
                        <a:t>; </a:t>
                      </a:r>
                      <a:r>
                        <a:rPr lang="en-US" sz="2000" b="0">
                          <a:latin typeface="Times New Roman" panose="02020603050405020304" pitchFamily="18" charset="0"/>
                          <a:ea typeface="宋体" panose="02010600030101010101" pitchFamily="2" charset="-122"/>
                          <a:cs typeface="Times New Roman" panose="02020603050405020304" pitchFamily="18" charset="0"/>
                        </a:rPr>
                        <a:t>3</a:t>
                      </a:r>
                      <a:r>
                        <a:rPr lang="en-US" sz="2000" b="0">
                          <a:latin typeface="Times New Roman" panose="02020603050405020304" pitchFamily="18" charset="0"/>
                          <a:cs typeface="Times New Roman" panose="02020603050405020304" pitchFamily="18" charset="0"/>
                        </a:rPr>
                        <a:t>)</a:t>
                      </a:r>
                      <a:endParaRPr lang="en-US" altLang="en-US" sz="20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45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76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8"/>
                      <a:stretch>
                        <a:fillRect l="-654" t="-552459" r="-473856" b="-327869"/>
                      </a:stretch>
                    </a:blipFill>
                  </a:tcPr>
                </a:tc>
                <a:tc>
                  <a:txBody>
                    <a:bodyPr/>
                    <a:lstStyle/>
                    <a:p>
                      <a:pPr indent="0" algn="ctr">
                        <a:buNone/>
                      </a:pPr>
                      <a:r>
                        <a:rPr lang="en-US" sz="2000" b="0">
                          <a:latin typeface="Times New Roman" panose="02020603050405020304" pitchFamily="18" charset="0"/>
                          <a:ea typeface="宋体" panose="02010600030101010101" pitchFamily="2" charset="-122"/>
                          <a:cs typeface="Times New Roman" panose="02020603050405020304" pitchFamily="18" charset="0"/>
                        </a:rPr>
                        <a:t>(5</a:t>
                      </a:r>
                      <a:r>
                        <a:rPr lang="en-US" sz="2000" b="0">
                          <a:latin typeface="Times New Roman" panose="02020603050405020304" pitchFamily="18" charset="0"/>
                          <a:cs typeface="Times New Roman" panose="02020603050405020304" pitchFamily="18" charset="0"/>
                        </a:rPr>
                        <a:t>; </a:t>
                      </a:r>
                      <a:r>
                        <a:rPr lang="en-US" sz="2000" b="0">
                          <a:latin typeface="Times New Roman" panose="02020603050405020304" pitchFamily="18" charset="0"/>
                          <a:ea typeface="宋体" panose="02010600030101010101" pitchFamily="2" charset="-122"/>
                          <a:cs typeface="Times New Roman" panose="02020603050405020304" pitchFamily="18" charset="0"/>
                        </a:rPr>
                        <a:t>8</a:t>
                      </a:r>
                      <a:r>
                        <a:rPr lang="en-US" sz="2000" b="0">
                          <a:latin typeface="Times New Roman" panose="02020603050405020304" pitchFamily="18" charset="0"/>
                          <a:cs typeface="Times New Roman" panose="02020603050405020304" pitchFamily="18" charset="0"/>
                        </a:rPr>
                        <a:t>)</a:t>
                      </a:r>
                      <a:endParaRPr lang="en-US" altLang="en-US" sz="20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52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6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8"/>
                      <a:stretch>
                        <a:fillRect l="-654" t="-663333" r="-473856" b="-233333"/>
                      </a:stretch>
                    </a:blipFill>
                  </a:tcPr>
                </a:tc>
                <a:tc>
                  <a:txBody>
                    <a:bodyPr/>
                    <a:lstStyle/>
                    <a:p>
                      <a:pPr indent="0" algn="ctr">
                        <a:buNone/>
                      </a:pPr>
                      <a:r>
                        <a:rPr lang="en-US" sz="2000" b="0">
                          <a:latin typeface="Times New Roman" panose="02020603050405020304" pitchFamily="18" charset="0"/>
                          <a:ea typeface="宋体" panose="02010600030101010101" pitchFamily="2" charset="-122"/>
                          <a:cs typeface="Times New Roman" panose="02020603050405020304" pitchFamily="18" charset="0"/>
                        </a:rPr>
                        <a:t>(6</a:t>
                      </a:r>
                      <a:r>
                        <a:rPr lang="en-US" sz="2000" b="0">
                          <a:latin typeface="Times New Roman" panose="02020603050405020304" pitchFamily="18" charset="0"/>
                          <a:cs typeface="Times New Roman" panose="02020603050405020304" pitchFamily="18" charset="0"/>
                        </a:rPr>
                        <a:t>; </a:t>
                      </a:r>
                      <a:r>
                        <a:rPr lang="en-US" sz="2000" b="0">
                          <a:latin typeface="Times New Roman" panose="02020603050405020304" pitchFamily="18" charset="0"/>
                          <a:ea typeface="宋体" panose="02010600030101010101" pitchFamily="2" charset="-122"/>
                          <a:cs typeface="Times New Roman" panose="02020603050405020304" pitchFamily="18" charset="0"/>
                        </a:rPr>
                        <a:t>7</a:t>
                      </a:r>
                      <a:r>
                        <a:rPr lang="en-US" sz="2000" b="0">
                          <a:latin typeface="Times New Roman" panose="02020603050405020304" pitchFamily="18" charset="0"/>
                          <a:cs typeface="Times New Roman" panose="02020603050405020304" pitchFamily="18" charset="0"/>
                        </a:rPr>
                        <a:t>)</a:t>
                      </a:r>
                      <a:endParaRPr lang="en-US" altLang="en-US" sz="20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50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4</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6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8"/>
                      <a:stretch>
                        <a:fillRect l="-654" t="-763333" r="-473856" b="-133333"/>
                      </a:stretch>
                    </a:blipFill>
                  </a:tcPr>
                </a:tc>
                <a:tc>
                  <a:txBody>
                    <a:bodyPr/>
                    <a:lstStyle/>
                    <a:p>
                      <a:pPr indent="0" algn="ctr">
                        <a:buNone/>
                      </a:pPr>
                      <a:r>
                        <a:rPr lang="en-US" sz="2000" b="0">
                          <a:latin typeface="Times New Roman" panose="02020603050405020304" pitchFamily="18" charset="0"/>
                          <a:ea typeface="宋体" panose="02010600030101010101" pitchFamily="2" charset="-122"/>
                          <a:cs typeface="Times New Roman" panose="02020603050405020304" pitchFamily="18" charset="0"/>
                        </a:rPr>
                        <a:t>(6</a:t>
                      </a:r>
                      <a:r>
                        <a:rPr lang="en-US" sz="2000" b="0">
                          <a:latin typeface="Times New Roman" panose="02020603050405020304" pitchFamily="18" charset="0"/>
                          <a:cs typeface="Times New Roman" panose="02020603050405020304" pitchFamily="18" charset="0"/>
                        </a:rPr>
                        <a:t>; </a:t>
                      </a:r>
                      <a:r>
                        <a:rPr lang="en-US" sz="2000" b="0">
                          <a:latin typeface="Times New Roman" panose="02020603050405020304" pitchFamily="18" charset="0"/>
                          <a:ea typeface="宋体" panose="02010600030101010101" pitchFamily="2" charset="-122"/>
                          <a:cs typeface="Times New Roman" panose="02020603050405020304" pitchFamily="18" charset="0"/>
                        </a:rPr>
                        <a:t>9</a:t>
                      </a:r>
                      <a:r>
                        <a:rPr lang="en-US" sz="2000" b="0">
                          <a:latin typeface="Times New Roman" panose="02020603050405020304" pitchFamily="18" charset="0"/>
                          <a:cs typeface="Times New Roman" panose="02020603050405020304" pitchFamily="18" charset="0"/>
                        </a:rPr>
                        <a:t>)</a:t>
                      </a:r>
                      <a:endParaRPr lang="en-US" altLang="en-US" sz="20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74</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6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8"/>
                      <a:stretch>
                        <a:fillRect l="-654" t="-863333" r="-473856" b="-33333"/>
                      </a:stretch>
                    </a:blipFill>
                  </a:tcPr>
                </a:tc>
                <a:tc>
                  <a:txBody>
                    <a:bodyPr/>
                    <a:lstStyle/>
                    <a:p>
                      <a:pPr indent="0" algn="ctr">
                        <a:buNone/>
                      </a:pPr>
                      <a:r>
                        <a:rPr lang="en-US" sz="2000" b="0">
                          <a:latin typeface="Times New Roman" panose="02020603050405020304" pitchFamily="18" charset="0"/>
                          <a:ea typeface="宋体" panose="02010600030101010101" pitchFamily="2" charset="-122"/>
                          <a:cs typeface="Times New Roman" panose="02020603050405020304" pitchFamily="18" charset="0"/>
                        </a:rPr>
                        <a:t>(3</a:t>
                      </a:r>
                      <a:r>
                        <a:rPr lang="en-US" sz="2000" b="0">
                          <a:latin typeface="Times New Roman" panose="02020603050405020304" pitchFamily="18" charset="0"/>
                          <a:cs typeface="Times New Roman" panose="02020603050405020304" pitchFamily="18" charset="0"/>
                        </a:rPr>
                        <a:t>; </a:t>
                      </a:r>
                      <a:r>
                        <a:rPr lang="en-US" sz="2000" b="0">
                          <a:latin typeface="Times New Roman" panose="02020603050405020304" pitchFamily="18" charset="0"/>
                          <a:ea typeface="宋体" panose="02010600030101010101" pitchFamily="2" charset="-122"/>
                          <a:cs typeface="Times New Roman" panose="02020603050405020304" pitchFamily="18" charset="0"/>
                        </a:rPr>
                        <a:t>12</a:t>
                      </a:r>
                      <a:r>
                        <a:rPr lang="en-US" sz="2000" b="0">
                          <a:latin typeface="Times New Roman" panose="02020603050405020304" pitchFamily="18" charset="0"/>
                          <a:cs typeface="Times New Roman" panose="02020603050405020304" pitchFamily="18" charset="0"/>
                        </a:rPr>
                        <a:t>)</a:t>
                      </a:r>
                      <a:endParaRPr lang="en-US" altLang="en-US" sz="20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104</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dirty="0">
                          <a:latin typeface="宋体" panose="02010600030101010101" pitchFamily="2" charset="-122"/>
                          <a:ea typeface="宋体" panose="02010600030101010101" pitchFamily="2" charset="-122"/>
                          <a:cs typeface="宋体" panose="02010600030101010101" pitchFamily="2" charset="-122"/>
                        </a:rPr>
                        <a:t>18</a:t>
                      </a:r>
                      <a:endParaRPr lang="en-US" altLang="en-US" sz="2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8" name="文本框 27"/>
          <p:cNvSpPr txBox="1">
            <a:spLocks noRot="1" noChangeAspect="1" noMove="1" noResize="1" noEditPoints="1" noAdjustHandles="1" noChangeArrowheads="1" noChangeShapeType="1" noTextEdit="1"/>
          </p:cNvSpPr>
          <p:nvPr/>
        </p:nvSpPr>
        <p:spPr>
          <a:xfrm>
            <a:off x="299356" y="5913276"/>
            <a:ext cx="11796941" cy="858476"/>
          </a:xfrm>
          <a:prstGeom prst="rect">
            <a:avLst/>
          </a:prstGeom>
          <a:blipFill>
            <a:blip r:embed="rId9"/>
            <a:stretch>
              <a:fillRect l="-413" b="-12057"/>
            </a:stretch>
          </a:blipFill>
        </p:spPr>
        <p:txBody>
          <a:bodyPr/>
          <a:lstStyle/>
          <a:p>
            <a:pPr>
              <a:defRPr/>
            </a:pPr>
            <a:r>
              <a:rPr lang="zh-CN" altLang="en-US">
                <a:noFill/>
              </a:rPr>
              <a:t> </a:t>
            </a:r>
          </a:p>
        </p:txBody>
      </p:sp>
      <p:graphicFrame>
        <p:nvGraphicFramePr>
          <p:cNvPr id="2" name="表格 1"/>
          <p:cNvGraphicFramePr/>
          <p:nvPr>
            <p:custDataLst>
              <p:tags r:id="rId3"/>
            </p:custDataLst>
          </p:nvPr>
        </p:nvGraphicFramePr>
        <p:xfrm>
          <a:off x="4446270" y="337207"/>
          <a:ext cx="7745730" cy="1080770"/>
        </p:xfrm>
        <a:graphic>
          <a:graphicData uri="http://schemas.openxmlformats.org/drawingml/2006/table">
            <a:tbl>
              <a:tblPr firstRow="1" bandRow="1">
                <a:tableStyleId>{5940675A-B579-460E-94D1-54222C63F5DA}</a:tableStyleId>
              </a:tblPr>
              <a:tblGrid>
                <a:gridCol w="1065530">
                  <a:extLst>
                    <a:ext uri="{9D8B030D-6E8A-4147-A177-3AD203B41FA5}">
                      <a16:colId xmlns:a16="http://schemas.microsoft.com/office/drawing/2014/main" val="20000"/>
                    </a:ext>
                  </a:extLst>
                </a:gridCol>
                <a:gridCol w="835025">
                  <a:extLst>
                    <a:ext uri="{9D8B030D-6E8A-4147-A177-3AD203B41FA5}">
                      <a16:colId xmlns:a16="http://schemas.microsoft.com/office/drawing/2014/main" val="20001"/>
                    </a:ext>
                  </a:extLst>
                </a:gridCol>
                <a:gridCol w="835025">
                  <a:extLst>
                    <a:ext uri="{9D8B030D-6E8A-4147-A177-3AD203B41FA5}">
                      <a16:colId xmlns:a16="http://schemas.microsoft.com/office/drawing/2014/main" val="20002"/>
                    </a:ext>
                  </a:extLst>
                </a:gridCol>
                <a:gridCol w="835025">
                  <a:extLst>
                    <a:ext uri="{9D8B030D-6E8A-4147-A177-3AD203B41FA5}">
                      <a16:colId xmlns:a16="http://schemas.microsoft.com/office/drawing/2014/main" val="20003"/>
                    </a:ext>
                  </a:extLst>
                </a:gridCol>
                <a:gridCol w="835025">
                  <a:extLst>
                    <a:ext uri="{9D8B030D-6E8A-4147-A177-3AD203B41FA5}">
                      <a16:colId xmlns:a16="http://schemas.microsoft.com/office/drawing/2014/main" val="20004"/>
                    </a:ext>
                  </a:extLst>
                </a:gridCol>
                <a:gridCol w="835025">
                  <a:extLst>
                    <a:ext uri="{9D8B030D-6E8A-4147-A177-3AD203B41FA5}">
                      <a16:colId xmlns:a16="http://schemas.microsoft.com/office/drawing/2014/main" val="20005"/>
                    </a:ext>
                  </a:extLst>
                </a:gridCol>
                <a:gridCol w="835025">
                  <a:extLst>
                    <a:ext uri="{9D8B030D-6E8A-4147-A177-3AD203B41FA5}">
                      <a16:colId xmlns:a16="http://schemas.microsoft.com/office/drawing/2014/main" val="20006"/>
                    </a:ext>
                  </a:extLst>
                </a:gridCol>
                <a:gridCol w="835025">
                  <a:extLst>
                    <a:ext uri="{9D8B030D-6E8A-4147-A177-3AD203B41FA5}">
                      <a16:colId xmlns:a16="http://schemas.microsoft.com/office/drawing/2014/main" val="20007"/>
                    </a:ext>
                  </a:extLst>
                </a:gridCol>
                <a:gridCol w="835025">
                  <a:extLst>
                    <a:ext uri="{9D8B030D-6E8A-4147-A177-3AD203B41FA5}">
                      <a16:colId xmlns:a16="http://schemas.microsoft.com/office/drawing/2014/main" val="20008"/>
                    </a:ext>
                  </a:extLst>
                </a:gridCol>
              </a:tblGrid>
              <a:tr h="407035">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样本</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10"/>
                      <a:stretch>
                        <a:fillRect l="-128467" t="-1493" r="-702190" b="-189552"/>
                      </a:stretch>
                    </a:blipFill>
                  </a:tcPr>
                </a:tc>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10"/>
                      <a:stretch>
                        <a:fillRect l="-228467" t="-1493" r="-602190" b="-189552"/>
                      </a:stretch>
                    </a:blipFill>
                  </a:tcPr>
                </a:tc>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10"/>
                      <a:stretch>
                        <a:fillRect l="-328467" t="-1493" r="-502190" b="-189552"/>
                      </a:stretch>
                    </a:blipFill>
                  </a:tcPr>
                </a:tc>
                <a:tc>
                  <a:txBody>
                    <a:bodyPr/>
                    <a:lstStyle/>
                    <a:p>
                      <a:endParaRPr lang="zh-CN"/>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10"/>
                      <a:stretch>
                        <a:fillRect l="-428467" t="-1493" r="-402190" b="-189552"/>
                      </a:stretch>
                    </a:blipFill>
                  </a:tcPr>
                </a:tc>
                <a:tc>
                  <a:txBody>
                    <a:bodyPr/>
                    <a:lstStyle/>
                    <a:p>
                      <a:endParaRPr lang="zh-CN"/>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10"/>
                      <a:stretch>
                        <a:fillRect l="-528467" t="-1493" r="-302190" b="-189552"/>
                      </a:stretch>
                    </a:blipFill>
                  </a:tcPr>
                </a:tc>
                <a:tc>
                  <a:txBody>
                    <a:bodyPr/>
                    <a:lstStyle/>
                    <a:p>
                      <a:endParaRPr lang="zh-CN"/>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10"/>
                      <a:stretch>
                        <a:fillRect l="-628467" t="-1493" r="-202190" b="-189552"/>
                      </a:stretch>
                    </a:blipFill>
                  </a:tcPr>
                </a:tc>
                <a:tc>
                  <a:txBody>
                    <a:bodyPr/>
                    <a:lstStyle/>
                    <a:p>
                      <a:endParaRPr lang="zh-CN"/>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10"/>
                      <a:stretch>
                        <a:fillRect l="-728467" t="-1493" r="-102190" b="-189552"/>
                      </a:stretch>
                    </a:blipFill>
                  </a:tcPr>
                </a:tc>
                <a:tc>
                  <a:txBody>
                    <a:bodyPr/>
                    <a:lstStyle/>
                    <a:p>
                      <a:endParaRPr lang="zh-CN"/>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10"/>
                      <a:stretch>
                        <a:fillRect l="-828467" t="-1493" r="-2190" b="-189552"/>
                      </a:stretch>
                    </a:blipFill>
                  </a:tcPr>
                </a:tc>
                <a:extLst>
                  <a:ext uri="{0D108BD9-81ED-4DB2-BD59-A6C34878D82A}">
                    <a16:rowId xmlns:a16="http://schemas.microsoft.com/office/drawing/2014/main" val="10000"/>
                  </a:ext>
                </a:extLst>
              </a:tr>
              <a:tr h="380365">
                <a:tc>
                  <a:txBody>
                    <a:bodyPr/>
                    <a:lstStyle/>
                    <a:p>
                      <a:pPr indent="0" algn="ctr">
                        <a:buNone/>
                      </a:pPr>
                      <a:r>
                        <a:rPr lang="en-US" sz="1600" b="0">
                          <a:solidFill>
                            <a:schemeClr val="tx1"/>
                          </a:solidFill>
                          <a:latin typeface="宋体" panose="02010600030101010101" pitchFamily="2" charset="-122"/>
                          <a:ea typeface="宋体" panose="02010600030101010101" pitchFamily="2" charset="-122"/>
                          <a:cs typeface="宋体" panose="02010600030101010101" pitchFamily="2" charset="-122"/>
                        </a:rPr>
                        <a:t>特征1</a:t>
                      </a:r>
                      <a:endParaRPr lang="en-US" altLang="en-US" sz="16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1</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2</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宋体" panose="02010600030101010101" pitchFamily="2" charset="-122"/>
                          <a:ea typeface="宋体" panose="02010600030101010101" pitchFamily="2" charset="-122"/>
                          <a:cs typeface="宋体" panose="02010600030101010101" pitchFamily="2" charset="-122"/>
                        </a:rPr>
                        <a:t>2</a:t>
                      </a:r>
                      <a:endParaRPr lang="en-US" altLang="en-US" sz="16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3</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5</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6</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6</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3</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3370">
                <a:tc>
                  <a:txBody>
                    <a:bodyPr/>
                    <a:lstStyle/>
                    <a:p>
                      <a:pPr indent="0" algn="ctr">
                        <a:buNone/>
                      </a:pPr>
                      <a:r>
                        <a:rPr lang="en-US" sz="1600" b="0">
                          <a:solidFill>
                            <a:schemeClr val="tx1"/>
                          </a:solidFill>
                          <a:latin typeface="宋体" panose="02010600030101010101" pitchFamily="2" charset="-122"/>
                          <a:ea typeface="宋体" panose="02010600030101010101" pitchFamily="2" charset="-122"/>
                          <a:cs typeface="宋体" panose="02010600030101010101" pitchFamily="2" charset="-122"/>
                        </a:rPr>
                        <a:t>特征2</a:t>
                      </a:r>
                      <a:endParaRPr lang="en-US" altLang="en-US" sz="16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1600" b="0" dirty="0">
                          <a:solidFill>
                            <a:schemeClr val="tx1"/>
                          </a:solidFill>
                          <a:latin typeface="Times New Roman" panose="02020603050405020304" pitchFamily="18" charset="0"/>
                          <a:cs typeface="Times New Roman" panose="02020603050405020304" pitchFamily="18" charset="0"/>
                        </a:rPr>
                        <a:t>2</a:t>
                      </a:r>
                      <a:endParaRPr lang="en-US" altLang="en-US" sz="16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1</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宋体" panose="02010600030101010101" pitchFamily="2" charset="-122"/>
                          <a:ea typeface="宋体" panose="02010600030101010101" pitchFamily="2" charset="-122"/>
                          <a:cs typeface="宋体" panose="02010600030101010101" pitchFamily="2" charset="-122"/>
                        </a:rPr>
                        <a:t>3</a:t>
                      </a:r>
                      <a:endParaRPr lang="en-US" altLang="en-US" sz="16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3</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8</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7</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9</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dirty="0">
                          <a:solidFill>
                            <a:schemeClr val="tx1"/>
                          </a:solidFill>
                          <a:latin typeface="Times New Roman" panose="02020603050405020304" pitchFamily="18" charset="0"/>
                          <a:cs typeface="Times New Roman" panose="02020603050405020304" pitchFamily="18" charset="0"/>
                        </a:rPr>
                        <a:t>12</a:t>
                      </a:r>
                      <a:endParaRPr lang="en-US" altLang="en-US" sz="16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10599" name="文本框 2"/>
          <p:cNvSpPr txBox="1">
            <a:spLocks noChangeArrowheads="1"/>
          </p:cNvSpPr>
          <p:nvPr>
            <p:custDataLst>
              <p:tags r:id="rId4"/>
            </p:custDataLst>
          </p:nvPr>
        </p:nvSpPr>
        <p:spPr bwMode="auto">
          <a:xfrm>
            <a:off x="7104063" y="-19050"/>
            <a:ext cx="2520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a:latin typeface="黑体" panose="02010609060101010101" pitchFamily="49" charset="-122"/>
                <a:ea typeface="黑体" panose="02010609060101010101" pitchFamily="49" charset="-122"/>
              </a:rPr>
              <a:t>用于聚类的数据集</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5575" y="47625"/>
            <a:ext cx="11314113" cy="428625"/>
          </a:xfrm>
          <a:prstGeom prst="rect">
            <a:avLst/>
          </a:prstGeom>
          <a:noFill/>
        </p:spPr>
        <p:txBody>
          <a:bodyPr/>
          <a:lstStyle/>
          <a:p>
            <a:pPr marL="342900" indent="-342900">
              <a:lnSpc>
                <a:spcPct val="150000"/>
              </a:lnSpc>
              <a:spcBef>
                <a:spcPts val="0"/>
              </a:spcBef>
              <a:spcAft>
                <a:spcPts val="600"/>
              </a:spcAft>
              <a:buFont typeface="Wingdings" panose="05000000000000000000" charset="0"/>
              <a:buChar char="n"/>
              <a:defRPr/>
            </a:pPr>
            <a:r>
              <a:rPr lang="zh-CN" altLang="en-US" kern="0" dirty="0">
                <a:ea typeface="黑体" panose="02010609060101010101" pitchFamily="49" charset="-122"/>
                <a:cs typeface="Times New Roman" panose="02020603050405020304" pitchFamily="18" charset="0"/>
                <a:sym typeface="+mn-ea"/>
              </a:rPr>
              <a:t>第二步，重新计算每个样本与每个簇中心的距离，结果下表所示。</a:t>
            </a:r>
          </a:p>
          <a:p>
            <a:pPr marL="342900" indent="-342900">
              <a:lnSpc>
                <a:spcPct val="150000"/>
              </a:lnSpc>
              <a:spcBef>
                <a:spcPts val="0"/>
              </a:spcBef>
              <a:spcAft>
                <a:spcPts val="600"/>
              </a:spcAft>
              <a:buFont typeface="Wingdings" panose="05000000000000000000" charset="0"/>
              <a:buChar char="n"/>
              <a:defRPr/>
            </a:pPr>
            <a:endParaRPr lang="zh-CN" altLang="en-US" kern="0" dirty="0">
              <a:ea typeface="黑体" panose="02010609060101010101" pitchFamily="49" charset="-122"/>
              <a:cs typeface="Times New Roman" panose="02020603050405020304" pitchFamily="18" charset="0"/>
              <a:sym typeface="+mn-ea"/>
            </a:endParaRPr>
          </a:p>
        </p:txBody>
      </p:sp>
      <p:sp>
        <p:nvSpPr>
          <p:cNvPr id="112643" name="文本框 16"/>
          <p:cNvSpPr txBox="1">
            <a:spLocks noChangeArrowheads="1"/>
          </p:cNvSpPr>
          <p:nvPr>
            <p:custDataLst>
              <p:tags r:id="rId1"/>
            </p:custDataLst>
          </p:nvPr>
        </p:nvSpPr>
        <p:spPr bwMode="auto">
          <a:xfrm>
            <a:off x="4546600" y="800100"/>
            <a:ext cx="31003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a:latin typeface="黑体" panose="02010609060101010101" pitchFamily="49" charset="-122"/>
                <a:ea typeface="黑体" panose="02010609060101010101" pitchFamily="49" charset="-122"/>
              </a:rPr>
              <a:t>每个样本与新的簇中心的距离</a:t>
            </a:r>
          </a:p>
        </p:txBody>
      </p:sp>
      <p:graphicFrame>
        <p:nvGraphicFramePr>
          <p:cNvPr id="16" name="表格 15"/>
          <p:cNvGraphicFramePr/>
          <p:nvPr>
            <p:custDataLst>
              <p:tags r:id="rId2"/>
            </p:custDataLst>
          </p:nvPr>
        </p:nvGraphicFramePr>
        <p:xfrm>
          <a:off x="3892867" y="1160748"/>
          <a:ext cx="4406265" cy="2438400"/>
        </p:xfrm>
        <a:graphic>
          <a:graphicData uri="http://schemas.openxmlformats.org/drawingml/2006/table">
            <a:tbl>
              <a:tblPr firstRow="1" bandRow="1">
                <a:tableStyleId>{5940675A-B579-460E-94D1-54222C63F5DA}</a:tableStyleId>
              </a:tblPr>
              <a:tblGrid>
                <a:gridCol w="767080">
                  <a:extLst>
                    <a:ext uri="{9D8B030D-6E8A-4147-A177-3AD203B41FA5}">
                      <a16:colId xmlns:a16="http://schemas.microsoft.com/office/drawing/2014/main" val="20000"/>
                    </a:ext>
                  </a:extLst>
                </a:gridCol>
                <a:gridCol w="1034415">
                  <a:extLst>
                    <a:ext uri="{9D8B030D-6E8A-4147-A177-3AD203B41FA5}">
                      <a16:colId xmlns:a16="http://schemas.microsoft.com/office/drawing/2014/main" val="20001"/>
                    </a:ext>
                  </a:extLst>
                </a:gridCol>
                <a:gridCol w="1273810">
                  <a:extLst>
                    <a:ext uri="{9D8B030D-6E8A-4147-A177-3AD203B41FA5}">
                      <a16:colId xmlns:a16="http://schemas.microsoft.com/office/drawing/2014/main" val="20002"/>
                    </a:ext>
                  </a:extLst>
                </a:gridCol>
                <a:gridCol w="1330960">
                  <a:extLst>
                    <a:ext uri="{9D8B030D-6E8A-4147-A177-3AD203B41FA5}">
                      <a16:colId xmlns:a16="http://schemas.microsoft.com/office/drawing/2014/main" val="20003"/>
                    </a:ext>
                  </a:extLst>
                </a:gridCol>
              </a:tblGrid>
              <a:tr h="24384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样本</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特征向量</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a:t>
                      </a:r>
                      <a:r>
                        <a:rPr lang="en-US" sz="1600" b="0">
                          <a:latin typeface="Times New Roman" panose="02020603050405020304" pitchFamily="18" charset="0"/>
                          <a:cs typeface="Times New Roman" panose="02020603050405020304" pitchFamily="18" charset="0"/>
                        </a:rPr>
                        <a:t>2; 2.</a:t>
                      </a:r>
                      <a:r>
                        <a:rPr lang="en-US" sz="1600" b="0">
                          <a:latin typeface="宋体" panose="02010600030101010101" pitchFamily="2" charset="-122"/>
                          <a:ea typeface="宋体" panose="02010600030101010101" pitchFamily="2" charset="-122"/>
                          <a:cs typeface="宋体" panose="02010600030101010101" pitchFamily="2" charset="-122"/>
                        </a:rPr>
                        <a:t>2</a:t>
                      </a:r>
                      <a:r>
                        <a:rPr lang="en-US" sz="1600" b="0">
                          <a:latin typeface="Times New Roman" panose="02020603050405020304" pitchFamily="18" charset="0"/>
                          <a:cs typeface="Times New Roman" panose="02020603050405020304" pitchFamily="18" charset="0"/>
                        </a:rPr>
                        <a:t>5)</a:t>
                      </a:r>
                      <a:endParaRPr lang="en-US" altLang="en-US" sz="16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(5</a:t>
                      </a:r>
                      <a:r>
                        <a:rPr lang="en-US" sz="1600" b="0">
                          <a:latin typeface="Times New Roman" panose="02020603050405020304" pitchFamily="18" charset="0"/>
                          <a:cs typeface="Times New Roman" panose="02020603050405020304" pitchFamily="18" charset="0"/>
                        </a:rPr>
                        <a:t>; </a:t>
                      </a:r>
                      <a:r>
                        <a:rPr lang="en-US" sz="1600" b="0">
                          <a:latin typeface="宋体" panose="02010600030101010101" pitchFamily="2" charset="-122"/>
                          <a:ea typeface="宋体" panose="02010600030101010101" pitchFamily="2" charset="-122"/>
                          <a:cs typeface="宋体" panose="02010600030101010101" pitchFamily="2" charset="-122"/>
                        </a:rPr>
                        <a:t>9</a:t>
                      </a:r>
                      <a:r>
                        <a:rPr lang="en-US" sz="1600" b="0">
                          <a:latin typeface="Times New Roman" panose="02020603050405020304" pitchFamily="18" charset="0"/>
                          <a:cs typeface="Times New Roman" panose="02020603050405020304" pitchFamily="18" charset="0"/>
                        </a:rPr>
                        <a:t>)</a:t>
                      </a:r>
                      <a:endParaRPr lang="en-US" altLang="en-US" sz="16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2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5"/>
                      <a:stretch>
                        <a:fillRect l="-794" t="-113333" r="-476190" b="-742222"/>
                      </a:stretch>
                    </a:blipFill>
                  </a:tcPr>
                </a:tc>
                <a:tc>
                  <a:txBody>
                    <a:bodyPr/>
                    <a:lstStyle/>
                    <a:p>
                      <a:pPr indent="0" algn="ctr">
                        <a:buNone/>
                      </a:pPr>
                      <a:r>
                        <a:rPr lang="en-US" sz="1600" b="0" dirty="0">
                          <a:latin typeface="宋体" panose="02010600030101010101" pitchFamily="2" charset="-122"/>
                          <a:ea typeface="宋体" panose="02010600030101010101" pitchFamily="2" charset="-122"/>
                          <a:cs typeface="宋体" panose="02010600030101010101" pitchFamily="2" charset="-122"/>
                        </a:rPr>
                        <a:t>(</a:t>
                      </a:r>
                      <a:r>
                        <a:rPr lang="en-US" sz="1600" b="0" dirty="0">
                          <a:latin typeface="Times New Roman" panose="02020603050405020304" pitchFamily="18" charset="0"/>
                          <a:cs typeface="Times New Roman" panose="02020603050405020304" pitchFamily="18" charset="0"/>
                        </a:rPr>
                        <a:t>1;</a:t>
                      </a:r>
                      <a:r>
                        <a:rPr lang="en-US" sz="1600" b="0" dirty="0">
                          <a:latin typeface="宋体" panose="02010600030101010101" pitchFamily="2" charset="-122"/>
                          <a:ea typeface="宋体" panose="02010600030101010101" pitchFamily="2" charset="-122"/>
                          <a:cs typeface="宋体" panose="02010600030101010101" pitchFamily="2" charset="-122"/>
                        </a:rPr>
                        <a:t>2</a:t>
                      </a:r>
                      <a:r>
                        <a:rPr lang="en-US" sz="1600" b="0" dirty="0">
                          <a:latin typeface="Times New Roman" panose="02020603050405020304" pitchFamily="18" charset="0"/>
                          <a:cs typeface="Times New Roman" panose="02020603050405020304" pitchFamily="18" charset="0"/>
                        </a:rPr>
                        <a:t>)</a:t>
                      </a:r>
                      <a:endParaRPr lang="en-US" altLang="en-US" sz="16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1.06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65</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5"/>
                      <a:stretch>
                        <a:fillRect l="-794" t="-213333" r="-476190" b="-642222"/>
                      </a:stretch>
                    </a:blip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a:t>
                      </a:r>
                      <a:r>
                        <a:rPr lang="en-US" sz="1600" b="0">
                          <a:latin typeface="Times New Roman" panose="02020603050405020304" pitchFamily="18" charset="0"/>
                          <a:cs typeface="Times New Roman" panose="02020603050405020304" pitchFamily="18" charset="0"/>
                        </a:rPr>
                        <a:t>2; 1)</a:t>
                      </a:r>
                      <a:endParaRPr lang="en-US" altLang="en-US" sz="16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1.56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73</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32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5"/>
                      <a:stretch>
                        <a:fillRect l="-794" t="-313333" r="-476190" b="-542222"/>
                      </a:stretch>
                    </a:blipFill>
                  </a:tcPr>
                </a:tc>
                <a:tc>
                  <a:txBody>
                    <a:bodyPr/>
                    <a:lstStyle/>
                    <a:p>
                      <a:pPr indent="0" algn="ctr">
                        <a:buNone/>
                      </a:pPr>
                      <a:r>
                        <a:rPr lang="en-US" sz="1600" b="0" dirty="0">
                          <a:latin typeface="宋体" panose="02010600030101010101" pitchFamily="2" charset="-122"/>
                          <a:ea typeface="宋体" panose="02010600030101010101" pitchFamily="2" charset="-122"/>
                          <a:cs typeface="宋体" panose="02010600030101010101" pitchFamily="2" charset="-122"/>
                        </a:rPr>
                        <a:t>(2</a:t>
                      </a:r>
                      <a:r>
                        <a:rPr lang="en-US" sz="1600" b="0" dirty="0">
                          <a:latin typeface="Times New Roman" panose="02020603050405020304" pitchFamily="18" charset="0"/>
                          <a:cs typeface="Times New Roman" panose="02020603050405020304" pitchFamily="18" charset="0"/>
                        </a:rPr>
                        <a:t>;</a:t>
                      </a:r>
                      <a:r>
                        <a:rPr lang="en-US" sz="1600" b="0" dirty="0">
                          <a:latin typeface="宋体" panose="02010600030101010101" pitchFamily="2" charset="-122"/>
                          <a:ea typeface="宋体" panose="02010600030101010101" pitchFamily="2" charset="-122"/>
                          <a:cs typeface="宋体" panose="02010600030101010101" pitchFamily="2" charset="-122"/>
                        </a:rPr>
                        <a:t>3</a:t>
                      </a:r>
                      <a:r>
                        <a:rPr lang="en-US" sz="1600" b="0" dirty="0">
                          <a:latin typeface="Times New Roman" panose="02020603050405020304" pitchFamily="18" charset="0"/>
                          <a:cs typeface="Times New Roman" panose="02020603050405020304" pitchFamily="18" charset="0"/>
                        </a:rPr>
                        <a:t>)</a:t>
                      </a:r>
                      <a:endParaRPr lang="en-US" altLang="en-US" sz="16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0.56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45</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32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5"/>
                      <a:stretch>
                        <a:fillRect l="-794" t="-404348" r="-476190" b="-430435"/>
                      </a:stretch>
                    </a:blip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(3</a:t>
                      </a:r>
                      <a:r>
                        <a:rPr lang="en-US" sz="1600" b="0">
                          <a:latin typeface="Times New Roman" panose="02020603050405020304" pitchFamily="18" charset="0"/>
                          <a:cs typeface="Times New Roman" panose="02020603050405020304" pitchFamily="18" charset="0"/>
                        </a:rPr>
                        <a:t>; </a:t>
                      </a:r>
                      <a:r>
                        <a:rPr lang="en-US" sz="1600" b="0">
                          <a:latin typeface="宋体" panose="02010600030101010101" pitchFamily="2" charset="-122"/>
                          <a:ea typeface="宋体" panose="02010600030101010101" pitchFamily="2" charset="-122"/>
                          <a:cs typeface="宋体" panose="02010600030101010101" pitchFamily="2" charset="-122"/>
                        </a:rPr>
                        <a:t>3</a:t>
                      </a:r>
                      <a:r>
                        <a:rPr lang="en-US" sz="1600" b="0">
                          <a:latin typeface="Times New Roman" panose="02020603050405020304" pitchFamily="18" charset="0"/>
                          <a:cs typeface="Times New Roman" panose="02020603050405020304" pitchFamily="18" charset="0"/>
                        </a:rPr>
                        <a:t>)</a:t>
                      </a:r>
                      <a:endParaRPr lang="en-US" altLang="en-US" sz="16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1.56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40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32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5"/>
                      <a:stretch>
                        <a:fillRect l="-794" t="-515556" r="-476190" b="-340000"/>
                      </a:stretch>
                    </a:blip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(5</a:t>
                      </a:r>
                      <a:r>
                        <a:rPr lang="en-US" sz="1600" b="0">
                          <a:latin typeface="Times New Roman" panose="02020603050405020304" pitchFamily="18" charset="0"/>
                          <a:cs typeface="Times New Roman" panose="02020603050405020304" pitchFamily="18" charset="0"/>
                        </a:rPr>
                        <a:t>; </a:t>
                      </a:r>
                      <a:r>
                        <a:rPr lang="en-US" sz="1600" b="0">
                          <a:latin typeface="宋体" panose="02010600030101010101" pitchFamily="2" charset="-122"/>
                          <a:ea typeface="宋体" panose="02010600030101010101" pitchFamily="2" charset="-122"/>
                          <a:cs typeface="宋体" panose="02010600030101010101" pitchFamily="2" charset="-122"/>
                        </a:rPr>
                        <a:t>8</a:t>
                      </a:r>
                      <a:r>
                        <a:rPr lang="en-US" sz="1600" b="0">
                          <a:latin typeface="Times New Roman" panose="02020603050405020304" pitchFamily="18" charset="0"/>
                          <a:cs typeface="Times New Roman" panose="02020603050405020304" pitchFamily="18" charset="0"/>
                        </a:rPr>
                        <a:t>)</a:t>
                      </a:r>
                      <a:endParaRPr lang="en-US" altLang="en-US" sz="16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dirty="0">
                          <a:latin typeface="宋体" panose="02010600030101010101" pitchFamily="2" charset="-122"/>
                          <a:ea typeface="宋体" panose="02010600030101010101" pitchFamily="2" charset="-122"/>
                          <a:cs typeface="宋体" panose="02010600030101010101" pitchFamily="2" charset="-122"/>
                        </a:rPr>
                        <a:t>42.06</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32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5"/>
                      <a:stretch>
                        <a:fillRect l="-794" t="-615556" r="-476190" b="-240000"/>
                      </a:stretch>
                    </a:blipFill>
                  </a:tcPr>
                </a:tc>
                <a:tc>
                  <a:txBody>
                    <a:bodyPr/>
                    <a:lstStyle/>
                    <a:p>
                      <a:pPr indent="0" algn="ctr">
                        <a:buNone/>
                      </a:pPr>
                      <a:r>
                        <a:rPr lang="en-US" sz="1600" b="0" dirty="0">
                          <a:latin typeface="宋体" panose="02010600030101010101" pitchFamily="2" charset="-122"/>
                          <a:ea typeface="宋体" panose="02010600030101010101" pitchFamily="2" charset="-122"/>
                          <a:cs typeface="宋体" panose="02010600030101010101" pitchFamily="2" charset="-122"/>
                        </a:rPr>
                        <a:t>(6</a:t>
                      </a:r>
                      <a:r>
                        <a:rPr lang="en-US" sz="1600" b="0" dirty="0">
                          <a:latin typeface="Times New Roman" panose="02020603050405020304" pitchFamily="18" charset="0"/>
                          <a:cs typeface="Times New Roman" panose="02020603050405020304" pitchFamily="18" charset="0"/>
                        </a:rPr>
                        <a:t>; </a:t>
                      </a:r>
                      <a:r>
                        <a:rPr lang="en-US" sz="1600" b="0" dirty="0">
                          <a:latin typeface="宋体" panose="02010600030101010101" pitchFamily="2" charset="-122"/>
                          <a:ea typeface="宋体" panose="02010600030101010101" pitchFamily="2" charset="-122"/>
                          <a:cs typeface="宋体" panose="02010600030101010101" pitchFamily="2" charset="-122"/>
                        </a:rPr>
                        <a:t>7</a:t>
                      </a:r>
                      <a:r>
                        <a:rPr lang="en-US" sz="1600" b="0" dirty="0">
                          <a:latin typeface="Times New Roman" panose="02020603050405020304" pitchFamily="18" charset="0"/>
                          <a:cs typeface="Times New Roman" panose="02020603050405020304" pitchFamily="18" charset="0"/>
                        </a:rPr>
                        <a:t>)</a:t>
                      </a:r>
                      <a:endParaRPr lang="en-US" altLang="en-US" sz="16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38.56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5</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32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5"/>
                      <a:stretch>
                        <a:fillRect l="-794" t="-715556" r="-476190" b="-140000"/>
                      </a:stretch>
                    </a:blip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(6</a:t>
                      </a:r>
                      <a:r>
                        <a:rPr lang="en-US" sz="1600" b="0">
                          <a:latin typeface="Times New Roman" panose="02020603050405020304" pitchFamily="18" charset="0"/>
                          <a:cs typeface="Times New Roman" panose="02020603050405020304" pitchFamily="18" charset="0"/>
                        </a:rPr>
                        <a:t>; </a:t>
                      </a:r>
                      <a:r>
                        <a:rPr lang="en-US" sz="1600" b="0">
                          <a:latin typeface="宋体" panose="02010600030101010101" pitchFamily="2" charset="-122"/>
                          <a:ea typeface="宋体" panose="02010600030101010101" pitchFamily="2" charset="-122"/>
                          <a:cs typeface="宋体" panose="02010600030101010101" pitchFamily="2" charset="-122"/>
                        </a:rPr>
                        <a:t>9</a:t>
                      </a:r>
                      <a:r>
                        <a:rPr lang="en-US" sz="1600" b="0">
                          <a:latin typeface="Times New Roman" panose="02020603050405020304" pitchFamily="18" charset="0"/>
                          <a:cs typeface="Times New Roman" panose="02020603050405020304" pitchFamily="18" charset="0"/>
                        </a:rPr>
                        <a:t>)</a:t>
                      </a:r>
                      <a:endParaRPr lang="en-US" altLang="en-US" sz="16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61.56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32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5"/>
                      <a:stretch>
                        <a:fillRect l="-794" t="-815556" r="-476190" b="-40000"/>
                      </a:stretch>
                    </a:blip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(3</a:t>
                      </a:r>
                      <a:r>
                        <a:rPr lang="en-US" sz="1600" b="0">
                          <a:latin typeface="Times New Roman" panose="02020603050405020304" pitchFamily="18" charset="0"/>
                          <a:cs typeface="Times New Roman" panose="02020603050405020304" pitchFamily="18" charset="0"/>
                        </a:rPr>
                        <a:t>; </a:t>
                      </a:r>
                      <a:r>
                        <a:rPr lang="en-US" sz="1600" b="0">
                          <a:latin typeface="宋体" panose="02010600030101010101" pitchFamily="2" charset="-122"/>
                          <a:ea typeface="宋体" panose="02010600030101010101" pitchFamily="2" charset="-122"/>
                          <a:cs typeface="宋体" panose="02010600030101010101" pitchFamily="2" charset="-122"/>
                        </a:rPr>
                        <a:t>12</a:t>
                      </a:r>
                      <a:r>
                        <a:rPr lang="en-US" sz="1600" b="0">
                          <a:latin typeface="Times New Roman" panose="02020603050405020304" pitchFamily="18" charset="0"/>
                          <a:cs typeface="Times New Roman" panose="02020603050405020304" pitchFamily="18" charset="0"/>
                        </a:rPr>
                        <a:t>)</a:t>
                      </a:r>
                      <a:endParaRPr lang="en-US" altLang="en-US" sz="16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96.06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dirty="0">
                          <a:latin typeface="宋体" panose="02010600030101010101" pitchFamily="2" charset="-122"/>
                          <a:ea typeface="宋体" panose="02010600030101010101" pitchFamily="2" charset="-122"/>
                          <a:cs typeface="宋体" panose="02010600030101010101" pitchFamily="2" charset="-122"/>
                        </a:rPr>
                        <a:t>13</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8" name="文本框 27"/>
          <p:cNvSpPr txBox="1">
            <a:spLocks noRot="1" noChangeAspect="1" noMove="1" noResize="1" noEditPoints="1" noAdjustHandles="1" noChangeArrowheads="1" noChangeShapeType="1" noTextEdit="1"/>
          </p:cNvSpPr>
          <p:nvPr/>
        </p:nvSpPr>
        <p:spPr>
          <a:xfrm>
            <a:off x="0" y="3861048"/>
            <a:ext cx="12188944" cy="649848"/>
          </a:xfrm>
          <a:prstGeom prst="rect">
            <a:avLst/>
          </a:prstGeom>
          <a:blipFill>
            <a:blip r:embed="rId6"/>
            <a:stretch>
              <a:fillRect l="-400" t="-6542" r="-350" b="-11215"/>
            </a:stretch>
          </a:blipFill>
        </p:spPr>
        <p:txBody>
          <a:bodyPr/>
          <a:lstStyle/>
          <a:p>
            <a:pPr>
              <a:defRPr/>
            </a:pPr>
            <a:r>
              <a:rPr lang="zh-CN" altLang="en-US">
                <a:noFill/>
              </a:rPr>
              <a: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文本框 5"/>
          <p:cNvSpPr txBox="1">
            <a:spLocks noChangeArrowheads="1"/>
          </p:cNvSpPr>
          <p:nvPr>
            <p:custDataLst>
              <p:tags r:id="rId1"/>
            </p:custDataLst>
          </p:nvPr>
        </p:nvSpPr>
        <p:spPr bwMode="auto">
          <a:xfrm>
            <a:off x="4727848" y="5656262"/>
            <a:ext cx="31003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i="1" dirty="0">
                <a:latin typeface="黑体" panose="02010609060101010101" pitchFamily="49" charset="-122"/>
                <a:ea typeface="黑体" panose="02010609060101010101" pitchFamily="49" charset="-122"/>
              </a:rPr>
              <a:t>k</a:t>
            </a:r>
            <a:r>
              <a:rPr lang="zh-CN" altLang="en-US" sz="2000" dirty="0">
                <a:latin typeface="黑体" panose="02010609060101010101" pitchFamily="49" charset="-122"/>
                <a:ea typeface="黑体" panose="02010609060101010101" pitchFamily="49" charset="-122"/>
              </a:rPr>
              <a:t>均值聚类算法运行过程</a:t>
            </a:r>
          </a:p>
        </p:txBody>
      </p:sp>
      <p:pic>
        <p:nvPicPr>
          <p:cNvPr id="114691" name="图片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888" y="836613"/>
            <a:ext cx="4706937" cy="397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2" name="图片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3238" y="836613"/>
            <a:ext cx="4724400" cy="397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肘形连接符 8"/>
          <p:cNvCxnSpPr/>
          <p:nvPr/>
        </p:nvCxnSpPr>
        <p:spPr>
          <a:xfrm flipV="1">
            <a:off x="1843088" y="1628775"/>
            <a:ext cx="4829175" cy="3435350"/>
          </a:xfrm>
          <a:prstGeom prst="bentConnector3">
            <a:avLst>
              <a:gd name="adj1" fmla="val 8093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843088" y="4792663"/>
            <a:ext cx="4762" cy="27146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4695" name="文本框 12"/>
          <p:cNvSpPr txBox="1">
            <a:spLocks noChangeArrowheads="1"/>
          </p:cNvSpPr>
          <p:nvPr>
            <p:custDataLst>
              <p:tags r:id="rId2"/>
            </p:custDataLst>
          </p:nvPr>
        </p:nvSpPr>
        <p:spPr bwMode="auto">
          <a:xfrm>
            <a:off x="2063750" y="4725988"/>
            <a:ext cx="3100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400">
                <a:latin typeface="黑体" panose="02010609060101010101" pitchFamily="49" charset="-122"/>
                <a:ea typeface="黑体" panose="02010609060101010101" pitchFamily="49" charset="-122"/>
              </a:rPr>
              <a:t>第二次迭代</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4" descr="Types of Machine learning algorith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62" y="0"/>
            <a:ext cx="9791700" cy="683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矩形 2"/>
          <p:cNvSpPr>
            <a:spLocks noChangeArrowheads="1"/>
          </p:cNvSpPr>
          <p:nvPr/>
        </p:nvSpPr>
        <p:spPr bwMode="auto">
          <a:xfrm>
            <a:off x="9074601" y="6318547"/>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latin typeface="黑体" panose="02010609060101010101" pitchFamily="49" charset="-122"/>
                <a:ea typeface="黑体" panose="02010609060101010101" pitchFamily="49" charset="-122"/>
              </a:rPr>
              <a:t>机器学习算法体系</a:t>
            </a:r>
            <a:endParaRPr lang="zh-TW" altLang="en-US" sz="2800" b="1" dirty="0">
              <a:latin typeface="黑体" panose="02010609060101010101" pitchFamily="49" charset="-122"/>
              <a:ea typeface="黑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8" y="1924050"/>
            <a:ext cx="7524750"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文本框 4"/>
          <p:cNvSpPr txBox="1">
            <a:spLocks noChangeArrowheads="1"/>
          </p:cNvSpPr>
          <p:nvPr/>
        </p:nvSpPr>
        <p:spPr bwMode="auto">
          <a:xfrm>
            <a:off x="1800225" y="111125"/>
            <a:ext cx="1035050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30000"/>
              </a:spcBef>
              <a:buClr>
                <a:schemeClr val="tx1"/>
              </a:buClr>
              <a:buFontTx/>
              <a:buNone/>
            </a:pPr>
            <a:r>
              <a:rPr lang="en-US" altLang="zh-CN" sz="2400">
                <a:latin typeface="Comic Sans MS" panose="030F0702030302020204" pitchFamily="66" charset="0"/>
                <a:cs typeface="Times New Roman" panose="02020603050405020304" pitchFamily="18" charset="0"/>
              </a:rPr>
              <a:t>Machine Learning</a:t>
            </a:r>
            <a:r>
              <a:rPr lang="zh-CN" altLang="en-US" sz="2400">
                <a:latin typeface="Comic Sans MS" panose="030F0702030302020204" pitchFamily="66" charset="0"/>
                <a:cs typeface="Times New Roman" panose="02020603050405020304" pitchFamily="18" charset="0"/>
              </a:rPr>
              <a:t>（</a:t>
            </a:r>
            <a:r>
              <a:rPr lang="zh-CN" altLang="en-US" sz="2400">
                <a:latin typeface="黑体" panose="02010609060101010101" pitchFamily="49" charset="-122"/>
                <a:ea typeface="黑体" panose="02010609060101010101" pitchFamily="49" charset="-122"/>
                <a:cs typeface="Times New Roman" panose="02020603050405020304" pitchFamily="18" charset="0"/>
              </a:rPr>
              <a:t>机器学习</a:t>
            </a:r>
            <a:r>
              <a:rPr lang="zh-CN" altLang="en-US" sz="2400">
                <a:latin typeface="Comic Sans MS" panose="030F0702030302020204" pitchFamily="66" charset="0"/>
                <a:cs typeface="Times New Roman" panose="02020603050405020304" pitchFamily="18" charset="0"/>
              </a:rPr>
              <a:t>）</a:t>
            </a:r>
            <a:r>
              <a:rPr lang="en-US" altLang="zh-CN" sz="2400">
                <a:latin typeface="Comic Sans MS" panose="030F0702030302020204" pitchFamily="66" charset="0"/>
                <a:cs typeface="Times New Roman" panose="02020603050405020304" pitchFamily="18" charset="0"/>
              </a:rPr>
              <a:t>, a branch of </a:t>
            </a:r>
            <a:r>
              <a:rPr lang="en-US" altLang="zh-CN" sz="2400">
                <a:solidFill>
                  <a:srgbClr val="0000CC"/>
                </a:solidFill>
                <a:latin typeface="Comic Sans MS" panose="030F0702030302020204" pitchFamily="66" charset="0"/>
                <a:cs typeface="Times New Roman" panose="02020603050405020304" pitchFamily="18" charset="0"/>
              </a:rPr>
              <a:t>artificial intelligence</a:t>
            </a:r>
            <a:r>
              <a:rPr lang="en-US" altLang="zh-CN" sz="2400">
                <a:latin typeface="Comic Sans MS" panose="030F0702030302020204" pitchFamily="66" charset="0"/>
                <a:cs typeface="Times New Roman" panose="02020603050405020304" pitchFamily="18" charset="0"/>
              </a:rPr>
              <a:t>, is a scientific discipline concerned with the design and development of </a:t>
            </a:r>
            <a:r>
              <a:rPr lang="en-US" altLang="zh-CN" sz="2400">
                <a:solidFill>
                  <a:srgbClr val="0000CC"/>
                </a:solidFill>
                <a:latin typeface="Comic Sans MS" panose="030F0702030302020204" pitchFamily="66" charset="0"/>
                <a:cs typeface="Times New Roman" panose="02020603050405020304" pitchFamily="18" charset="0"/>
              </a:rPr>
              <a:t>algorithms</a:t>
            </a:r>
            <a:r>
              <a:rPr lang="en-US" altLang="zh-CN" sz="2400">
                <a:latin typeface="Comic Sans MS" panose="030F0702030302020204" pitchFamily="66" charset="0"/>
                <a:cs typeface="Times New Roman" panose="02020603050405020304" pitchFamily="18" charset="0"/>
              </a:rPr>
              <a:t> that take as input empirical data, and yield patterns or predictions thought to be features of the </a:t>
            </a:r>
            <a:r>
              <a:rPr lang="en-US" altLang="zh-CN" sz="2400">
                <a:solidFill>
                  <a:srgbClr val="0000CC"/>
                </a:solidFill>
                <a:latin typeface="Comic Sans MS" panose="030F0702030302020204" pitchFamily="66" charset="0"/>
                <a:cs typeface="Times New Roman" panose="02020603050405020304" pitchFamily="18" charset="0"/>
              </a:rPr>
              <a:t>underlying mechanisms </a:t>
            </a:r>
            <a:r>
              <a:rPr lang="en-US" altLang="zh-CN" sz="2400">
                <a:latin typeface="Comic Sans MS" panose="030F0702030302020204" pitchFamily="66" charset="0"/>
                <a:cs typeface="Times New Roman" panose="02020603050405020304" pitchFamily="18" charset="0"/>
              </a:rPr>
              <a:t>that generated the data</a:t>
            </a:r>
          </a:p>
        </p:txBody>
      </p:sp>
      <p:pic>
        <p:nvPicPr>
          <p:cNvPr id="1229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75" y="312738"/>
            <a:ext cx="1763713"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文本框 6"/>
          <p:cNvSpPr txBox="1">
            <a:spLocks noChangeArrowheads="1"/>
          </p:cNvSpPr>
          <p:nvPr/>
        </p:nvSpPr>
        <p:spPr bwMode="auto">
          <a:xfrm>
            <a:off x="8832850" y="2632075"/>
            <a:ext cx="2692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latin typeface="Comic Sans MS" panose="030F0702030302020204" pitchFamily="66" charset="0"/>
                <a:ea typeface="黑体" panose="02010609060101010101" pitchFamily="49" charset="-122"/>
                <a:cs typeface="Times New Roman" panose="02020603050405020304" pitchFamily="18" charset="0"/>
              </a:rPr>
              <a:t>数据（</a:t>
            </a:r>
            <a:r>
              <a:rPr lang="en-US" altLang="zh-CN" sz="2800" b="1">
                <a:latin typeface="Comic Sans MS" panose="030F0702030302020204" pitchFamily="66" charset="0"/>
                <a:ea typeface="黑体" panose="02010609060101010101" pitchFamily="49" charset="-122"/>
                <a:cs typeface="Times New Roman" panose="02020603050405020304" pitchFamily="18" charset="0"/>
              </a:rPr>
              <a:t>Data</a:t>
            </a:r>
            <a:r>
              <a:rPr lang="zh-CN" altLang="en-US" sz="2800" b="1">
                <a:latin typeface="Comic Sans MS" panose="030F0702030302020204" pitchFamily="66" charset="0"/>
                <a:ea typeface="黑体" panose="02010609060101010101" pitchFamily="49" charset="-122"/>
                <a:cs typeface="Times New Roman" panose="02020603050405020304" pitchFamily="18" charset="0"/>
              </a:rPr>
              <a:t>）</a:t>
            </a:r>
            <a:endParaRPr lang="zh-CN" altLang="en-US" sz="2800">
              <a:latin typeface="Comic Sans MS" panose="030F0702030302020204" pitchFamily="66" charset="0"/>
              <a:ea typeface="黑体" panose="02010609060101010101" pitchFamily="49" charset="-122"/>
              <a:cs typeface="Times New Roman" panose="02020603050405020304" pitchFamily="18" charset="0"/>
            </a:endParaRPr>
          </a:p>
        </p:txBody>
      </p:sp>
      <p:sp>
        <p:nvSpPr>
          <p:cNvPr id="12294" name="文本框 7"/>
          <p:cNvSpPr txBox="1">
            <a:spLocks noChangeArrowheads="1"/>
          </p:cNvSpPr>
          <p:nvPr/>
        </p:nvSpPr>
        <p:spPr bwMode="auto">
          <a:xfrm>
            <a:off x="8658225" y="5786438"/>
            <a:ext cx="3360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latin typeface="Comic Sans MS" panose="030F0702030302020204" pitchFamily="66" charset="0"/>
                <a:ea typeface="黑体" panose="02010609060101010101" pitchFamily="49" charset="-122"/>
                <a:cs typeface="Times New Roman" panose="02020603050405020304" pitchFamily="18" charset="0"/>
              </a:rPr>
              <a:t>知识（</a:t>
            </a:r>
            <a:r>
              <a:rPr lang="en-US" altLang="zh-CN" sz="2800" b="1">
                <a:latin typeface="Comic Sans MS" panose="030F0702030302020204" pitchFamily="66" charset="0"/>
                <a:ea typeface="黑体" panose="02010609060101010101" pitchFamily="49" charset="-122"/>
                <a:cs typeface="Times New Roman" panose="02020603050405020304" pitchFamily="18" charset="0"/>
              </a:rPr>
              <a:t>Knowledge</a:t>
            </a:r>
            <a:r>
              <a:rPr lang="zh-CN" altLang="en-US" sz="2800" b="1">
                <a:latin typeface="Comic Sans MS" panose="030F0702030302020204" pitchFamily="66" charset="0"/>
                <a:ea typeface="黑体" panose="02010609060101010101" pitchFamily="49" charset="-122"/>
                <a:cs typeface="Times New Roman" panose="02020603050405020304" pitchFamily="18" charset="0"/>
              </a:rPr>
              <a:t>）</a:t>
            </a:r>
            <a:endParaRPr lang="zh-CN" altLang="en-US" sz="2800">
              <a:latin typeface="Comic Sans MS" panose="030F0702030302020204" pitchFamily="66" charset="0"/>
              <a:ea typeface="黑体" panose="02010609060101010101" pitchFamily="49" charset="-122"/>
              <a:cs typeface="Times New Roman" panose="02020603050405020304" pitchFamily="18" charset="0"/>
            </a:endParaRPr>
          </a:p>
        </p:txBody>
      </p:sp>
      <p:sp>
        <p:nvSpPr>
          <p:cNvPr id="9" name="箭头: 下 8"/>
          <p:cNvSpPr/>
          <p:nvPr/>
        </p:nvSpPr>
        <p:spPr>
          <a:xfrm>
            <a:off x="9620250" y="3255963"/>
            <a:ext cx="431800" cy="612775"/>
          </a:xfrm>
          <a:prstGeom prst="downArrow">
            <a:avLst/>
          </a:prstGeom>
          <a:ln>
            <a:solidFill>
              <a:srgbClr val="0000CC"/>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p>
        </p:txBody>
      </p:sp>
      <p:sp>
        <p:nvSpPr>
          <p:cNvPr id="10" name="箭头: 下 9"/>
          <p:cNvSpPr/>
          <p:nvPr/>
        </p:nvSpPr>
        <p:spPr>
          <a:xfrm>
            <a:off x="9620250" y="5073650"/>
            <a:ext cx="431800" cy="611188"/>
          </a:xfrm>
          <a:prstGeom prst="downArrow">
            <a:avLst/>
          </a:prstGeom>
          <a:ln>
            <a:solidFill>
              <a:srgbClr val="0000CC"/>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p>
        </p:txBody>
      </p:sp>
      <p:sp>
        <p:nvSpPr>
          <p:cNvPr id="11" name="矩形 10"/>
          <p:cNvSpPr/>
          <p:nvPr/>
        </p:nvSpPr>
        <p:spPr>
          <a:xfrm>
            <a:off x="7824788" y="3938588"/>
            <a:ext cx="4175125" cy="103346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zh-CN" altLang="en-US" sz="2800" b="1" dirty="0">
                <a:solidFill>
                  <a:schemeClr val="tx1"/>
                </a:solidFill>
                <a:latin typeface="Comic Sans MS" panose="030F0702030302020204" pitchFamily="66" charset="0"/>
                <a:ea typeface="黑体" panose="02010609060101010101" pitchFamily="49" charset="-122"/>
              </a:rPr>
              <a:t>学习算法（</a:t>
            </a:r>
            <a:r>
              <a:rPr lang="en-US" altLang="zh-CN" sz="2800" b="1" dirty="0">
                <a:solidFill>
                  <a:schemeClr val="tx1"/>
                </a:solidFill>
                <a:latin typeface="Comic Sans MS" panose="030F0702030302020204" pitchFamily="66" charset="0"/>
                <a:ea typeface="黑体" panose="02010609060101010101" pitchFamily="49" charset="-122"/>
              </a:rPr>
              <a:t>Learning algorithm</a:t>
            </a:r>
            <a:r>
              <a:rPr lang="zh-CN" altLang="en-US" sz="2800" b="1" dirty="0">
                <a:solidFill>
                  <a:schemeClr val="tx1"/>
                </a:solidFill>
                <a:latin typeface="Comic Sans MS" panose="030F0702030302020204" pitchFamily="66" charset="0"/>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p:bldP spid="12294" grpId="0"/>
      <p:bldP spid="9" grpId="0" animBg="1"/>
      <p:bldP spid="10" grpId="0" animBg="1"/>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20925" y="1273175"/>
            <a:ext cx="3232150" cy="4981575"/>
          </a:xfrm>
          <a:prstGeom prst="rect">
            <a:avLst/>
          </a:prstGeom>
          <a:ln>
            <a:noFill/>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TW" altLang="en-US" b="1">
              <a:latin typeface="黑体" panose="02010609060101010101" pitchFamily="49" charset="-122"/>
              <a:ea typeface="黑体" panose="02010609060101010101" pitchFamily="49" charset="-122"/>
            </a:endParaRPr>
          </a:p>
        </p:txBody>
      </p:sp>
      <p:sp>
        <p:nvSpPr>
          <p:cNvPr id="22" name="矩形 21"/>
          <p:cNvSpPr/>
          <p:nvPr/>
        </p:nvSpPr>
        <p:spPr>
          <a:xfrm>
            <a:off x="2320925" y="3508375"/>
            <a:ext cx="7880350" cy="2932113"/>
          </a:xfrm>
          <a:prstGeom prst="rect">
            <a:avLst/>
          </a:prstGeom>
          <a:ln>
            <a:noFill/>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TW" altLang="en-US" b="1">
              <a:latin typeface="黑体" panose="02010609060101010101" pitchFamily="49" charset="-122"/>
              <a:ea typeface="黑体" panose="02010609060101010101" pitchFamily="49" charset="-122"/>
            </a:endParaRPr>
          </a:p>
        </p:txBody>
      </p:sp>
      <p:sp>
        <p:nvSpPr>
          <p:cNvPr id="30" name="矩形 29"/>
          <p:cNvSpPr/>
          <p:nvPr/>
        </p:nvSpPr>
        <p:spPr>
          <a:xfrm>
            <a:off x="2968625" y="3648075"/>
            <a:ext cx="4719638" cy="2160588"/>
          </a:xfrm>
          <a:prstGeom prst="rect">
            <a:avLst/>
          </a:prstGeom>
          <a:ln>
            <a:no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TW" altLang="en-US" b="1">
              <a:latin typeface="黑体" panose="02010609060101010101" pitchFamily="49" charset="-122"/>
              <a:ea typeface="黑体" panose="02010609060101010101" pitchFamily="49" charset="-122"/>
            </a:endParaRPr>
          </a:p>
        </p:txBody>
      </p:sp>
      <p:sp>
        <p:nvSpPr>
          <p:cNvPr id="33797" name="文字方塊 5"/>
          <p:cNvSpPr txBox="1">
            <a:spLocks noChangeArrowheads="1"/>
          </p:cNvSpPr>
          <p:nvPr/>
        </p:nvSpPr>
        <p:spPr bwMode="auto">
          <a:xfrm>
            <a:off x="4633913" y="5886450"/>
            <a:ext cx="3397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solidFill>
                  <a:srgbClr val="FF0000"/>
                </a:solidFill>
                <a:latin typeface="黑体" panose="02010609060101010101" pitchFamily="49" charset="-122"/>
                <a:ea typeface="黑体" panose="02010609060101010101" pitchFamily="49" charset="-122"/>
              </a:rPr>
              <a:t>监督学习</a:t>
            </a:r>
            <a:endParaRPr lang="zh-TW" altLang="en-US" sz="2400" b="1">
              <a:solidFill>
                <a:srgbClr val="FF0000"/>
              </a:solidFill>
              <a:latin typeface="黑体" panose="02010609060101010101" pitchFamily="49" charset="-122"/>
              <a:ea typeface="黑体" panose="02010609060101010101" pitchFamily="49" charset="-122"/>
            </a:endParaRPr>
          </a:p>
        </p:txBody>
      </p:sp>
      <p:sp>
        <p:nvSpPr>
          <p:cNvPr id="7" name="文字方塊 6"/>
          <p:cNvSpPr txBox="1"/>
          <p:nvPr/>
        </p:nvSpPr>
        <p:spPr>
          <a:xfrm>
            <a:off x="2628900" y="1636713"/>
            <a:ext cx="2670175" cy="46037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eaLnBrk="1" hangingPunct="1">
              <a:defRPr/>
            </a:pPr>
            <a:r>
              <a:rPr lang="zh-CN" altLang="en-US" sz="2400" b="1" dirty="0">
                <a:solidFill>
                  <a:srgbClr val="0000CC"/>
                </a:solidFill>
                <a:latin typeface="黑体" panose="02010609060101010101" pitchFamily="49" charset="-122"/>
                <a:ea typeface="黑体" panose="02010609060101010101" pitchFamily="49" charset="-122"/>
              </a:rPr>
              <a:t>回归</a:t>
            </a:r>
            <a:endParaRPr lang="zh-TW" altLang="en-US" sz="2400" b="1" dirty="0">
              <a:solidFill>
                <a:srgbClr val="0000CC"/>
              </a:solidFill>
              <a:latin typeface="黑体" panose="02010609060101010101" pitchFamily="49" charset="-122"/>
              <a:ea typeface="黑体" panose="02010609060101010101" pitchFamily="49" charset="-122"/>
            </a:endParaRPr>
          </a:p>
        </p:txBody>
      </p:sp>
      <p:sp>
        <p:nvSpPr>
          <p:cNvPr id="10" name="矩形 9"/>
          <p:cNvSpPr/>
          <p:nvPr/>
        </p:nvSpPr>
        <p:spPr>
          <a:xfrm>
            <a:off x="2628900" y="2427288"/>
            <a:ext cx="2670175" cy="3392487"/>
          </a:xfrm>
          <a:prstGeom prst="rect">
            <a:avLst/>
          </a:prstGeom>
          <a:ln>
            <a:no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TW" altLang="en-US" b="1">
              <a:latin typeface="黑体" panose="02010609060101010101" pitchFamily="49" charset="-122"/>
              <a:ea typeface="黑体" panose="02010609060101010101" pitchFamily="49" charset="-122"/>
            </a:endParaRPr>
          </a:p>
        </p:txBody>
      </p:sp>
      <p:sp>
        <p:nvSpPr>
          <p:cNvPr id="18" name="矩形 17"/>
          <p:cNvSpPr/>
          <p:nvPr/>
        </p:nvSpPr>
        <p:spPr>
          <a:xfrm>
            <a:off x="3046502" y="2713977"/>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zh-CN" altLang="en-US" sz="2400" b="1" dirty="0">
                <a:latin typeface="黑体" panose="02010609060101010101" pitchFamily="49" charset="-122"/>
                <a:ea typeface="黑体" panose="02010609060101010101" pitchFamily="49" charset="-122"/>
              </a:rPr>
              <a:t>线性模型</a:t>
            </a:r>
            <a:endParaRPr lang="zh-TW" altLang="en-US" sz="2400" b="1" dirty="0">
              <a:latin typeface="黑体" panose="02010609060101010101" pitchFamily="49" charset="-122"/>
              <a:ea typeface="黑体" panose="02010609060101010101" pitchFamily="49" charset="-122"/>
            </a:endParaRPr>
          </a:p>
        </p:txBody>
      </p:sp>
      <p:sp>
        <p:nvSpPr>
          <p:cNvPr id="11" name="矩形 10"/>
          <p:cNvSpPr/>
          <p:nvPr/>
        </p:nvSpPr>
        <p:spPr>
          <a:xfrm>
            <a:off x="7993063" y="4284663"/>
            <a:ext cx="2063750" cy="10604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zh-CN" altLang="en-US" sz="2400" b="1" dirty="0">
                <a:latin typeface="黑体" panose="02010609060101010101" pitchFamily="49" charset="-122"/>
                <a:ea typeface="黑体" panose="02010609060101010101" pitchFamily="49" charset="-122"/>
              </a:rPr>
              <a:t>结构化学习（</a:t>
            </a:r>
            <a:r>
              <a:rPr lang="en-US" altLang="zh-TW" sz="2400" b="1" dirty="0">
                <a:latin typeface="黑体" panose="02010609060101010101" pitchFamily="49" charset="-122"/>
                <a:ea typeface="黑体" panose="02010609060101010101" pitchFamily="49" charset="-122"/>
              </a:rPr>
              <a:t>Structured Learning</a:t>
            </a:r>
            <a:r>
              <a:rPr lang="zh-CN" altLang="en-US" sz="2400" b="1" dirty="0">
                <a:latin typeface="黑体" panose="02010609060101010101" pitchFamily="49" charset="-122"/>
                <a:ea typeface="黑体" panose="02010609060101010101" pitchFamily="49" charset="-122"/>
              </a:rPr>
              <a:t>）</a:t>
            </a:r>
            <a:endParaRPr lang="zh-TW" altLang="en-US" sz="2400" b="1" dirty="0">
              <a:latin typeface="黑体" panose="02010609060101010101" pitchFamily="49" charset="-122"/>
              <a:ea typeface="黑体" panose="02010609060101010101" pitchFamily="49" charset="-122"/>
            </a:endParaRPr>
          </a:p>
        </p:txBody>
      </p:sp>
      <p:sp>
        <p:nvSpPr>
          <p:cNvPr id="23" name="矩形 22"/>
          <p:cNvSpPr/>
          <p:nvPr/>
        </p:nvSpPr>
        <p:spPr>
          <a:xfrm>
            <a:off x="5757863" y="1089025"/>
            <a:ext cx="2309812" cy="1068388"/>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zh-CN" altLang="en-US" sz="2400" b="1" dirty="0">
                <a:solidFill>
                  <a:srgbClr val="FF0000"/>
                </a:solidFill>
                <a:latin typeface="黑体" panose="02010609060101010101" pitchFamily="49" charset="-122"/>
                <a:ea typeface="黑体" panose="02010609060101010101" pitchFamily="49" charset="-122"/>
              </a:rPr>
              <a:t>半监督学习</a:t>
            </a:r>
            <a:endParaRPr lang="zh-TW" altLang="en-US" sz="2400" b="1" dirty="0">
              <a:solidFill>
                <a:srgbClr val="FF0000"/>
              </a:solidFill>
              <a:latin typeface="黑体" panose="02010609060101010101" pitchFamily="49" charset="-122"/>
              <a:ea typeface="黑体" panose="02010609060101010101" pitchFamily="49" charset="-122"/>
            </a:endParaRPr>
          </a:p>
        </p:txBody>
      </p:sp>
      <p:sp>
        <p:nvSpPr>
          <p:cNvPr id="24" name="矩形 23"/>
          <p:cNvSpPr/>
          <p:nvPr/>
        </p:nvSpPr>
        <p:spPr>
          <a:xfrm>
            <a:off x="8239125" y="1089025"/>
            <a:ext cx="1962150" cy="1068388"/>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zh-CN" altLang="en-US" sz="2400" b="1" dirty="0">
                <a:solidFill>
                  <a:srgbClr val="FF0000"/>
                </a:solidFill>
                <a:latin typeface="黑体" panose="02010609060101010101" pitchFamily="49" charset="-122"/>
                <a:ea typeface="黑体" panose="02010609060101010101" pitchFamily="49" charset="-122"/>
              </a:rPr>
              <a:t>迁移学习</a:t>
            </a:r>
            <a:endParaRPr lang="zh-TW" altLang="en-US" sz="2400" b="1" dirty="0">
              <a:solidFill>
                <a:srgbClr val="FF0000"/>
              </a:solidFill>
              <a:latin typeface="黑体" panose="02010609060101010101" pitchFamily="49" charset="-122"/>
              <a:ea typeface="黑体" panose="02010609060101010101" pitchFamily="49" charset="-122"/>
            </a:endParaRPr>
          </a:p>
        </p:txBody>
      </p:sp>
      <p:sp>
        <p:nvSpPr>
          <p:cNvPr id="25" name="矩形 24"/>
          <p:cNvSpPr/>
          <p:nvPr/>
        </p:nvSpPr>
        <p:spPr>
          <a:xfrm>
            <a:off x="5773738" y="2293938"/>
            <a:ext cx="1985962" cy="1068387"/>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zh-CN" altLang="en-US" sz="2400" b="1" dirty="0">
                <a:solidFill>
                  <a:srgbClr val="FF0000"/>
                </a:solidFill>
                <a:latin typeface="黑体" panose="02010609060101010101" pitchFamily="49" charset="-122"/>
                <a:ea typeface="黑体" panose="02010609060101010101" pitchFamily="49" charset="-122"/>
              </a:rPr>
              <a:t>无监督学习</a:t>
            </a:r>
            <a:endParaRPr lang="zh-TW" altLang="en-US" sz="2400" b="1" dirty="0">
              <a:solidFill>
                <a:srgbClr val="FF0000"/>
              </a:solidFill>
              <a:latin typeface="黑体" panose="02010609060101010101" pitchFamily="49" charset="-122"/>
              <a:ea typeface="黑体" panose="02010609060101010101" pitchFamily="49" charset="-122"/>
            </a:endParaRPr>
          </a:p>
        </p:txBody>
      </p:sp>
      <p:sp>
        <p:nvSpPr>
          <p:cNvPr id="26" name="矩形 25"/>
          <p:cNvSpPr/>
          <p:nvPr/>
        </p:nvSpPr>
        <p:spPr>
          <a:xfrm>
            <a:off x="7935913" y="2298700"/>
            <a:ext cx="2265362" cy="10668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zh-CN" altLang="en-US" sz="2400" b="1" dirty="0">
                <a:solidFill>
                  <a:srgbClr val="FF0000"/>
                </a:solidFill>
                <a:latin typeface="黑体" panose="02010609060101010101" pitchFamily="49" charset="-122"/>
                <a:ea typeface="黑体" panose="02010609060101010101" pitchFamily="49" charset="-122"/>
              </a:rPr>
              <a:t>强化学习</a:t>
            </a:r>
            <a:endParaRPr lang="zh-TW" altLang="en-US" sz="2400" b="1" dirty="0">
              <a:solidFill>
                <a:srgbClr val="FF0000"/>
              </a:solidFill>
              <a:latin typeface="黑体" panose="02010609060101010101" pitchFamily="49" charset="-122"/>
              <a:ea typeface="黑体" panose="02010609060101010101" pitchFamily="49" charset="-122"/>
            </a:endParaRPr>
          </a:p>
        </p:txBody>
      </p:sp>
      <p:sp>
        <p:nvSpPr>
          <p:cNvPr id="33808" name="文字方塊 26"/>
          <p:cNvSpPr txBox="1">
            <a:spLocks noChangeArrowheads="1"/>
          </p:cNvSpPr>
          <p:nvPr/>
        </p:nvSpPr>
        <p:spPr bwMode="auto">
          <a:xfrm>
            <a:off x="4197350" y="5345113"/>
            <a:ext cx="2039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solidFill>
                  <a:srgbClr val="0000CC"/>
                </a:solidFill>
                <a:latin typeface="黑体" panose="02010609060101010101" pitchFamily="49" charset="-122"/>
                <a:ea typeface="黑体" panose="02010609060101010101" pitchFamily="49" charset="-122"/>
              </a:rPr>
              <a:t>分类</a:t>
            </a:r>
            <a:endParaRPr lang="zh-TW" altLang="en-US" sz="2400" b="1">
              <a:solidFill>
                <a:srgbClr val="0000CC"/>
              </a:solidFill>
              <a:latin typeface="黑体" panose="02010609060101010101" pitchFamily="49" charset="-122"/>
              <a:ea typeface="黑体" panose="02010609060101010101" pitchFamily="49" charset="-122"/>
            </a:endParaRPr>
          </a:p>
        </p:txBody>
      </p:sp>
      <p:sp>
        <p:nvSpPr>
          <p:cNvPr id="28" name="矩形 27"/>
          <p:cNvSpPr/>
          <p:nvPr/>
        </p:nvSpPr>
        <p:spPr>
          <a:xfrm>
            <a:off x="2876550" y="3902075"/>
            <a:ext cx="4535488" cy="1460500"/>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defRPr/>
            </a:pPr>
            <a:endParaRPr lang="zh-TW" altLang="en-US" sz="2400" b="1" dirty="0">
              <a:latin typeface="黑体" panose="02010609060101010101" pitchFamily="49" charset="-122"/>
              <a:ea typeface="黑体" panose="02010609060101010101" pitchFamily="49" charset="-122"/>
            </a:endParaRPr>
          </a:p>
        </p:txBody>
      </p:sp>
      <p:sp>
        <p:nvSpPr>
          <p:cNvPr id="20" name="矩形 19"/>
          <p:cNvSpPr/>
          <p:nvPr/>
        </p:nvSpPr>
        <p:spPr>
          <a:xfrm>
            <a:off x="5424905" y="4058879"/>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zh-CN" altLang="en-US" sz="2400" b="1" dirty="0">
                <a:latin typeface="黑体" panose="02010609060101010101" pitchFamily="49" charset="-122"/>
                <a:ea typeface="黑体" panose="02010609060101010101" pitchFamily="49" charset="-122"/>
              </a:rPr>
              <a:t>深度学习</a:t>
            </a:r>
            <a:endParaRPr lang="zh-TW" altLang="en-US" sz="2400" b="1" dirty="0">
              <a:latin typeface="黑体" panose="02010609060101010101" pitchFamily="49" charset="-122"/>
              <a:ea typeface="黑体" panose="02010609060101010101" pitchFamily="49" charset="-122"/>
            </a:endParaRPr>
          </a:p>
        </p:txBody>
      </p:sp>
      <p:sp>
        <p:nvSpPr>
          <p:cNvPr id="21" name="矩形 20"/>
          <p:cNvSpPr/>
          <p:nvPr/>
        </p:nvSpPr>
        <p:spPr>
          <a:xfrm>
            <a:off x="3080922" y="4067454"/>
            <a:ext cx="2042970" cy="788709"/>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zh-CN" altLang="en-US" sz="2400" b="1" dirty="0">
                <a:latin typeface="黑体" panose="02010609060101010101" pitchFamily="49" charset="-122"/>
                <a:ea typeface="黑体" panose="02010609060101010101" pitchFamily="49" charset="-122"/>
              </a:rPr>
              <a:t>决策树，支持向量机，</a:t>
            </a:r>
            <a:r>
              <a:rPr lang="en-US" altLang="zh-CN" sz="2400" b="1" dirty="0">
                <a:latin typeface="黑体" panose="02010609060101010101" pitchFamily="49" charset="-122"/>
                <a:ea typeface="黑体" panose="02010609060101010101" pitchFamily="49" charset="-122"/>
              </a:rPr>
              <a:t>…</a:t>
            </a:r>
            <a:endParaRPr lang="zh-TW" altLang="en-US" sz="2400" b="1" dirty="0">
              <a:latin typeface="黑体" panose="02010609060101010101" pitchFamily="49" charset="-122"/>
              <a:ea typeface="黑体" panose="02010609060101010101" pitchFamily="49" charset="-122"/>
            </a:endParaRPr>
          </a:p>
        </p:txBody>
      </p:sp>
      <p:sp>
        <p:nvSpPr>
          <p:cNvPr id="33816" name="文字方塊 28"/>
          <p:cNvSpPr txBox="1">
            <a:spLocks noChangeArrowheads="1"/>
          </p:cNvSpPr>
          <p:nvPr/>
        </p:nvSpPr>
        <p:spPr bwMode="auto">
          <a:xfrm>
            <a:off x="3857625" y="4867275"/>
            <a:ext cx="2530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latin typeface="黑体" panose="02010609060101010101" pitchFamily="49" charset="-122"/>
                <a:ea typeface="黑体" panose="02010609060101010101" pitchFamily="49" charset="-122"/>
              </a:rPr>
              <a:t>非线性模型</a:t>
            </a:r>
            <a:endParaRPr lang="zh-TW" altLang="en-US" sz="2400" b="1">
              <a:latin typeface="黑体" panose="02010609060101010101" pitchFamily="49" charset="-122"/>
              <a:ea typeface="黑体" panose="02010609060101010101" pitchFamily="49" charset="-122"/>
            </a:endParaRPr>
          </a:p>
        </p:txBody>
      </p:sp>
      <p:cxnSp>
        <p:nvCxnSpPr>
          <p:cNvPr id="32" name="直線單箭頭接點 31"/>
          <p:cNvCxnSpPr>
            <a:endCxn id="0" idx="0"/>
          </p:cNvCxnSpPr>
          <p:nvPr/>
        </p:nvCxnSpPr>
        <p:spPr>
          <a:xfrm flipH="1">
            <a:off x="3943350" y="2105025"/>
            <a:ext cx="0" cy="609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3943350" y="3411538"/>
            <a:ext cx="0" cy="4905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16200000" flipH="1">
            <a:off x="7688263" y="4438650"/>
            <a:ext cx="0" cy="609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820" name="標題 1"/>
          <p:cNvSpPr>
            <a:spLocks noGrp="1" noChangeArrowheads="1"/>
          </p:cNvSpPr>
          <p:nvPr>
            <p:ph type="title"/>
          </p:nvPr>
        </p:nvSpPr>
        <p:spPr>
          <a:xfrm>
            <a:off x="3251200" y="122238"/>
            <a:ext cx="5689600" cy="684212"/>
          </a:xfrm>
        </p:spPr>
        <p:txBody>
          <a:bodyPr/>
          <a:lstStyle/>
          <a:p>
            <a:r>
              <a:rPr lang="zh-CN" altLang="en-US" b="1">
                <a:solidFill>
                  <a:srgbClr val="0000CC"/>
                </a:solidFill>
                <a:latin typeface="Comic Sans MS" panose="030F0702030302020204" pitchFamily="66" charset="0"/>
                <a:ea typeface="黑体" panose="02010609060101010101" pitchFamily="49" charset="-122"/>
              </a:rPr>
              <a:t>机器学习技术的分类</a:t>
            </a:r>
            <a:endParaRPr lang="en-US" altLang="en-US" b="1">
              <a:solidFill>
                <a:srgbClr val="0000CC"/>
              </a:solidFill>
              <a:latin typeface="Comic Sans MS" panose="030F0702030302020204" pitchFamily="66" charset="0"/>
              <a:ea typeface="黑体" panose="02010609060101010101" pitchFamily="49" charset="-122"/>
            </a:endParaRPr>
          </a:p>
        </p:txBody>
      </p:sp>
    </p:spTree>
    <p:extLst>
      <p:ext uri="{BB962C8B-B14F-4D97-AF65-F5344CB8AC3E}">
        <p14:creationId xmlns:p14="http://schemas.microsoft.com/office/powerpoint/2010/main" val="2598818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文字方塊 30"/>
          <p:cNvSpPr txBox="1">
            <a:spLocks noChangeArrowheads="1"/>
          </p:cNvSpPr>
          <p:nvPr/>
        </p:nvSpPr>
        <p:spPr bwMode="auto">
          <a:xfrm>
            <a:off x="311150" y="957263"/>
            <a:ext cx="5861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Wingdings" panose="05000000000000000000" pitchFamily="2" charset="2"/>
              <a:buChar char="p"/>
            </a:pPr>
            <a:r>
              <a:rPr lang="zh-CN" altLang="en-US">
                <a:latin typeface="Comic Sans MS" panose="030F0702030302020204" pitchFamily="66" charset="0"/>
                <a:ea typeface="黑体" panose="02010609060101010101" pitchFamily="49" charset="-122"/>
                <a:cs typeface="Times New Roman" panose="02020603050405020304" pitchFamily="18" charset="0"/>
              </a:rPr>
              <a:t>目标函数</a:t>
            </a:r>
            <a:r>
              <a:rPr lang="en-US" altLang="zh-CN" i="1">
                <a:solidFill>
                  <a:srgbClr val="FF0000"/>
                </a:solidFill>
                <a:latin typeface="Comic Sans MS" panose="030F0702030302020204" pitchFamily="66" charset="0"/>
                <a:ea typeface="黑体" panose="02010609060101010101" pitchFamily="49" charset="-122"/>
                <a:cs typeface="Times New Roman" panose="02020603050405020304" pitchFamily="18" charset="0"/>
              </a:rPr>
              <a:t>f</a:t>
            </a:r>
            <a:r>
              <a:rPr lang="zh-CN" altLang="en-US">
                <a:latin typeface="Comic Sans MS" panose="030F0702030302020204" pitchFamily="66" charset="0"/>
                <a:ea typeface="黑体" panose="02010609060101010101" pitchFamily="49" charset="-122"/>
                <a:cs typeface="Times New Roman" panose="02020603050405020304" pitchFamily="18" charset="0"/>
              </a:rPr>
              <a:t>的输出是“标量”</a:t>
            </a:r>
            <a:endParaRPr lang="zh-TW" altLang="en-US">
              <a:latin typeface="Comic Sans MS" panose="030F0702030302020204" pitchFamily="66" charset="0"/>
              <a:ea typeface="黑体" panose="02010609060101010101" pitchFamily="49" charset="-122"/>
              <a:cs typeface="Times New Roman" panose="02020603050405020304" pitchFamily="18" charset="0"/>
            </a:endParaRPr>
          </a:p>
        </p:txBody>
      </p:sp>
      <p:sp>
        <p:nvSpPr>
          <p:cNvPr id="65" name="矩形 64"/>
          <p:cNvSpPr/>
          <p:nvPr/>
        </p:nvSpPr>
        <p:spPr>
          <a:xfrm>
            <a:off x="5884863" y="1989138"/>
            <a:ext cx="866775" cy="1143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defRPr/>
            </a:pPr>
            <a:r>
              <a:rPr lang="en-US" altLang="zh-TW" sz="3600" b="1" i="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f</a:t>
            </a:r>
            <a:endParaRPr lang="zh-TW" altLang="en-US" sz="3600" b="1" i="1" dirty="0">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20" name="文字方塊 65"/>
          <p:cNvSpPr txBox="1">
            <a:spLocks noChangeArrowheads="1"/>
          </p:cNvSpPr>
          <p:nvPr/>
        </p:nvSpPr>
        <p:spPr bwMode="auto">
          <a:xfrm>
            <a:off x="3836988" y="1919288"/>
            <a:ext cx="1339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400" b="1">
                <a:latin typeface="Comic Sans MS" panose="030F0702030302020204" pitchFamily="66" charset="0"/>
                <a:ea typeface="黑体" panose="02010609060101010101" pitchFamily="49" charset="-122"/>
                <a:cs typeface="Times New Roman" panose="02020603050405020304" pitchFamily="18" charset="0"/>
              </a:rPr>
              <a:t>82</a:t>
            </a:r>
            <a:r>
              <a:rPr lang="zh-CN" altLang="en-US" sz="2400" b="1">
                <a:latin typeface="Comic Sans MS" panose="030F0702030302020204" pitchFamily="66" charset="0"/>
                <a:ea typeface="黑体" panose="02010609060101010101" pitchFamily="49" charset="-122"/>
                <a:cs typeface="Times New Roman" panose="02020603050405020304" pitchFamily="18" charset="0"/>
              </a:rPr>
              <a:t>平方</a:t>
            </a:r>
            <a:endParaRPr lang="zh-TW" altLang="en-US" sz="2400"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21" name="文字方塊 66"/>
          <p:cNvSpPr txBox="1">
            <a:spLocks noChangeArrowheads="1"/>
          </p:cNvSpPr>
          <p:nvPr/>
        </p:nvSpPr>
        <p:spPr bwMode="auto">
          <a:xfrm>
            <a:off x="3827463" y="2420938"/>
            <a:ext cx="1247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Comic Sans MS" panose="030F0702030302020204" pitchFamily="66" charset="0"/>
                <a:ea typeface="黑体" panose="02010609060101010101" pitchFamily="49" charset="-122"/>
                <a:cs typeface="Times New Roman" panose="02020603050405020304" pitchFamily="18" charset="0"/>
              </a:rPr>
              <a:t>学区房</a:t>
            </a:r>
            <a:endParaRPr lang="zh-TW" altLang="en-US" sz="2400"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22" name="文字方塊 67"/>
          <p:cNvSpPr txBox="1">
            <a:spLocks noChangeArrowheads="1"/>
          </p:cNvSpPr>
          <p:nvPr/>
        </p:nvSpPr>
        <p:spPr bwMode="auto">
          <a:xfrm>
            <a:off x="3983038" y="2806700"/>
            <a:ext cx="771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b="1">
                <a:latin typeface="Comic Sans MS" panose="030F0702030302020204" pitchFamily="66" charset="0"/>
                <a:ea typeface="黑体" panose="02010609060101010101" pitchFamily="49" charset="-122"/>
                <a:cs typeface="Times New Roman" panose="02020603050405020304" pitchFamily="18" charset="0"/>
              </a:rPr>
              <a:t>…</a:t>
            </a:r>
            <a:endParaRPr lang="zh-TW" altLang="en-US" sz="2400"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23" name="文字方塊 68"/>
          <p:cNvSpPr txBox="1">
            <a:spLocks noChangeArrowheads="1"/>
          </p:cNvSpPr>
          <p:nvPr/>
        </p:nvSpPr>
        <p:spPr bwMode="auto">
          <a:xfrm>
            <a:off x="7359650" y="2319338"/>
            <a:ext cx="1128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400" b="1">
                <a:latin typeface="Comic Sans MS" panose="030F0702030302020204" pitchFamily="66" charset="0"/>
                <a:ea typeface="黑体" panose="02010609060101010101" pitchFamily="49" charset="-122"/>
                <a:cs typeface="Times New Roman" panose="02020603050405020304" pitchFamily="18" charset="0"/>
              </a:rPr>
              <a:t>150</a:t>
            </a:r>
            <a:r>
              <a:rPr lang="zh-CN" altLang="en-US" sz="2400" b="1">
                <a:latin typeface="Comic Sans MS" panose="030F0702030302020204" pitchFamily="66" charset="0"/>
                <a:ea typeface="黑体" panose="02010609060101010101" pitchFamily="49" charset="-122"/>
                <a:cs typeface="Times New Roman" panose="02020603050405020304" pitchFamily="18" charset="0"/>
              </a:rPr>
              <a:t>万</a:t>
            </a:r>
            <a:endParaRPr lang="zh-TW" altLang="en-US" sz="2400" b="1">
              <a:latin typeface="Comic Sans MS" panose="030F0702030302020204" pitchFamily="66" charset="0"/>
              <a:ea typeface="黑体" panose="02010609060101010101" pitchFamily="49" charset="-122"/>
              <a:cs typeface="Times New Roman" panose="02020603050405020304" pitchFamily="18" charset="0"/>
            </a:endParaRPr>
          </a:p>
        </p:txBody>
      </p:sp>
      <p:cxnSp>
        <p:nvCxnSpPr>
          <p:cNvPr id="70" name="直線單箭頭接點 69"/>
          <p:cNvCxnSpPr/>
          <p:nvPr/>
        </p:nvCxnSpPr>
        <p:spPr>
          <a:xfrm>
            <a:off x="5235575" y="2168525"/>
            <a:ext cx="64928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235575" y="2636838"/>
            <a:ext cx="64928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6751638" y="2565400"/>
            <a:ext cx="6365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flipV="1">
            <a:off x="5235575" y="3068638"/>
            <a:ext cx="64928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1524000" y="3352800"/>
            <a:ext cx="9144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4829" name="文字方塊 87"/>
          <p:cNvSpPr txBox="1">
            <a:spLocks noChangeArrowheads="1"/>
          </p:cNvSpPr>
          <p:nvPr/>
        </p:nvSpPr>
        <p:spPr bwMode="auto">
          <a:xfrm>
            <a:off x="2725738" y="4656138"/>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400" b="1">
                <a:latin typeface="Comic Sans MS" panose="030F0702030302020204" pitchFamily="66" charset="0"/>
                <a:ea typeface="黑体" panose="02010609060101010101" pitchFamily="49" charset="-122"/>
                <a:cs typeface="Times New Roman" panose="02020603050405020304" pitchFamily="18" charset="0"/>
              </a:rPr>
              <a:t>72</a:t>
            </a:r>
            <a:r>
              <a:rPr lang="zh-CN" altLang="en-US" sz="2400" b="1">
                <a:latin typeface="Comic Sans MS" panose="030F0702030302020204" pitchFamily="66" charset="0"/>
                <a:ea typeface="黑体" panose="02010609060101010101" pitchFamily="49" charset="-122"/>
                <a:cs typeface="Times New Roman" panose="02020603050405020304" pitchFamily="18" charset="0"/>
              </a:rPr>
              <a:t>平方，学区房</a:t>
            </a:r>
            <a:endParaRPr lang="zh-TW" altLang="en-US" sz="2400"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0" name="文字方塊 89"/>
          <p:cNvSpPr txBox="1">
            <a:spLocks noChangeArrowheads="1"/>
          </p:cNvSpPr>
          <p:nvPr/>
        </p:nvSpPr>
        <p:spPr bwMode="auto">
          <a:xfrm>
            <a:off x="8166100" y="4656138"/>
            <a:ext cx="26431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400" b="1">
                <a:latin typeface="Comic Sans MS" panose="030F0702030302020204" pitchFamily="66" charset="0"/>
                <a:ea typeface="黑体" panose="02010609060101010101" pitchFamily="49" charset="-122"/>
                <a:cs typeface="Times New Roman" panose="02020603050405020304" pitchFamily="18" charset="0"/>
              </a:rPr>
              <a:t>130</a:t>
            </a:r>
            <a:r>
              <a:rPr lang="zh-CN" altLang="en-US" sz="2400" b="1">
                <a:latin typeface="Comic Sans MS" panose="030F0702030302020204" pitchFamily="66" charset="0"/>
                <a:ea typeface="黑体" panose="02010609060101010101" pitchFamily="49" charset="-122"/>
                <a:cs typeface="Times New Roman" panose="02020603050405020304" pitchFamily="18" charset="0"/>
              </a:rPr>
              <a:t>万</a:t>
            </a:r>
            <a:endParaRPr lang="zh-TW" altLang="en-US" sz="2400"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1" name="文字方塊 90"/>
          <p:cNvSpPr txBox="1">
            <a:spLocks noChangeArrowheads="1"/>
          </p:cNvSpPr>
          <p:nvPr/>
        </p:nvSpPr>
        <p:spPr bwMode="auto">
          <a:xfrm>
            <a:off x="231775" y="3551238"/>
            <a:ext cx="2641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训练数据</a:t>
            </a:r>
            <a:endParaRPr lang="zh-TW" altLang="en-US" sz="36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2" name="文字方塊 91"/>
          <p:cNvSpPr txBox="1">
            <a:spLocks noChangeArrowheads="1"/>
          </p:cNvSpPr>
          <p:nvPr/>
        </p:nvSpPr>
        <p:spPr bwMode="auto">
          <a:xfrm>
            <a:off x="2727325" y="5937250"/>
            <a:ext cx="276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400" b="1">
                <a:latin typeface="Comic Sans MS" panose="030F0702030302020204" pitchFamily="66" charset="0"/>
                <a:ea typeface="黑体" panose="02010609060101010101" pitchFamily="49" charset="-122"/>
                <a:cs typeface="Times New Roman" panose="02020603050405020304" pitchFamily="18" charset="0"/>
              </a:rPr>
              <a:t>80</a:t>
            </a:r>
            <a:r>
              <a:rPr lang="zh-CN" altLang="en-US" sz="2400" b="1">
                <a:latin typeface="Comic Sans MS" panose="030F0702030302020204" pitchFamily="66" charset="0"/>
                <a:ea typeface="黑体" panose="02010609060101010101" pitchFamily="49" charset="-122"/>
                <a:cs typeface="Times New Roman" panose="02020603050405020304" pitchFamily="18" charset="0"/>
              </a:rPr>
              <a:t>平方，非学区房</a:t>
            </a:r>
            <a:endParaRPr lang="zh-TW" altLang="en-US" sz="2400"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3" name="文字方塊 93"/>
          <p:cNvSpPr txBox="1">
            <a:spLocks noChangeArrowheads="1"/>
          </p:cNvSpPr>
          <p:nvPr/>
        </p:nvSpPr>
        <p:spPr bwMode="auto">
          <a:xfrm>
            <a:off x="8178800" y="5937250"/>
            <a:ext cx="2495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400" b="1">
                <a:latin typeface="Comic Sans MS" panose="030F0702030302020204" pitchFamily="66" charset="0"/>
                <a:ea typeface="黑体" panose="02010609060101010101" pitchFamily="49" charset="-122"/>
                <a:cs typeface="Times New Roman" panose="02020603050405020304" pitchFamily="18" charset="0"/>
              </a:rPr>
              <a:t>120</a:t>
            </a:r>
            <a:r>
              <a:rPr lang="zh-CN" altLang="en-US" sz="2400" b="1">
                <a:latin typeface="Comic Sans MS" panose="030F0702030302020204" pitchFamily="66" charset="0"/>
                <a:ea typeface="黑体" panose="02010609060101010101" pitchFamily="49" charset="-122"/>
                <a:cs typeface="Times New Roman" panose="02020603050405020304" pitchFamily="18" charset="0"/>
              </a:rPr>
              <a:t>万</a:t>
            </a:r>
            <a:endParaRPr lang="zh-TW" altLang="en-US" sz="2400"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4" name="文字方塊 14"/>
          <p:cNvSpPr txBox="1">
            <a:spLocks noChangeArrowheads="1"/>
          </p:cNvSpPr>
          <p:nvPr/>
        </p:nvSpPr>
        <p:spPr bwMode="auto">
          <a:xfrm>
            <a:off x="1552575" y="4179888"/>
            <a:ext cx="16367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latin typeface="Comic Sans MS" panose="030F0702030302020204" pitchFamily="66" charset="0"/>
                <a:ea typeface="黑体" panose="02010609060101010101" pitchFamily="49" charset="-122"/>
                <a:cs typeface="Times New Roman" panose="02020603050405020304" pitchFamily="18" charset="0"/>
              </a:rPr>
              <a:t>输入</a:t>
            </a:r>
            <a:r>
              <a:rPr lang="en-US" altLang="zh-TW" b="1">
                <a:latin typeface="Comic Sans MS" panose="030F0702030302020204" pitchFamily="66" charset="0"/>
                <a:ea typeface="黑体" panose="02010609060101010101" pitchFamily="49" charset="-122"/>
                <a:cs typeface="Times New Roman" panose="02020603050405020304" pitchFamily="18" charset="0"/>
              </a:rPr>
              <a:t>:</a:t>
            </a:r>
            <a:endParaRPr lang="zh-TW" altLang="en-US"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5" name="文字方塊 94"/>
          <p:cNvSpPr txBox="1">
            <a:spLocks noChangeArrowheads="1"/>
          </p:cNvSpPr>
          <p:nvPr/>
        </p:nvSpPr>
        <p:spPr bwMode="auto">
          <a:xfrm>
            <a:off x="1604963" y="5394325"/>
            <a:ext cx="16367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latin typeface="Comic Sans MS" panose="030F0702030302020204" pitchFamily="66" charset="0"/>
                <a:ea typeface="黑体" panose="02010609060101010101" pitchFamily="49" charset="-122"/>
                <a:cs typeface="Times New Roman" panose="02020603050405020304" pitchFamily="18" charset="0"/>
              </a:rPr>
              <a:t>输入</a:t>
            </a:r>
            <a:r>
              <a:rPr lang="en-US" altLang="zh-TW" b="1">
                <a:latin typeface="Comic Sans MS" panose="030F0702030302020204" pitchFamily="66" charset="0"/>
                <a:ea typeface="黑体" panose="02010609060101010101" pitchFamily="49" charset="-122"/>
                <a:cs typeface="Times New Roman" panose="02020603050405020304" pitchFamily="18" charset="0"/>
              </a:rPr>
              <a:t>:</a:t>
            </a:r>
            <a:endParaRPr lang="zh-TW" altLang="en-US"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6" name="文字方塊 95"/>
          <p:cNvSpPr txBox="1">
            <a:spLocks noChangeArrowheads="1"/>
          </p:cNvSpPr>
          <p:nvPr/>
        </p:nvSpPr>
        <p:spPr bwMode="auto">
          <a:xfrm>
            <a:off x="6846888" y="4179888"/>
            <a:ext cx="1638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latin typeface="Comic Sans MS" panose="030F0702030302020204" pitchFamily="66" charset="0"/>
                <a:ea typeface="黑体" panose="02010609060101010101" pitchFamily="49" charset="-122"/>
                <a:cs typeface="Times New Roman" panose="02020603050405020304" pitchFamily="18" charset="0"/>
              </a:rPr>
              <a:t>输出</a:t>
            </a:r>
            <a:r>
              <a:rPr lang="en-US" altLang="zh-TW" b="1">
                <a:latin typeface="Comic Sans MS" panose="030F0702030302020204" pitchFamily="66" charset="0"/>
                <a:ea typeface="黑体" panose="02010609060101010101" pitchFamily="49" charset="-122"/>
                <a:cs typeface="Times New Roman" panose="02020603050405020304" pitchFamily="18" charset="0"/>
              </a:rPr>
              <a:t>:</a:t>
            </a:r>
            <a:endParaRPr lang="zh-TW" altLang="en-US"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7" name="文字方塊 96"/>
          <p:cNvSpPr txBox="1">
            <a:spLocks noChangeArrowheads="1"/>
          </p:cNvSpPr>
          <p:nvPr/>
        </p:nvSpPr>
        <p:spPr bwMode="auto">
          <a:xfrm>
            <a:off x="6899275" y="5394325"/>
            <a:ext cx="1638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latin typeface="Comic Sans MS" panose="030F0702030302020204" pitchFamily="66" charset="0"/>
                <a:ea typeface="黑体" panose="02010609060101010101" pitchFamily="49" charset="-122"/>
                <a:cs typeface="Times New Roman" panose="02020603050405020304" pitchFamily="18" charset="0"/>
              </a:rPr>
              <a:t>输出</a:t>
            </a:r>
            <a:r>
              <a:rPr lang="en-US" altLang="zh-TW" b="1">
                <a:latin typeface="Comic Sans MS" panose="030F0702030302020204" pitchFamily="66" charset="0"/>
                <a:ea typeface="黑体" panose="02010609060101010101" pitchFamily="49" charset="-122"/>
                <a:cs typeface="Times New Roman" panose="02020603050405020304" pitchFamily="18" charset="0"/>
              </a:rPr>
              <a:t>:</a:t>
            </a:r>
            <a:endParaRPr lang="zh-TW" altLang="en-US"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8" name="標題 1"/>
          <p:cNvSpPr>
            <a:spLocks noGrp="1" noChangeArrowheads="1"/>
          </p:cNvSpPr>
          <p:nvPr>
            <p:ph type="title"/>
          </p:nvPr>
        </p:nvSpPr>
        <p:spPr>
          <a:xfrm>
            <a:off x="3241675" y="0"/>
            <a:ext cx="5689600" cy="684213"/>
          </a:xfrm>
        </p:spPr>
        <p:txBody>
          <a:bodyPr/>
          <a:lstStyle/>
          <a:p>
            <a:r>
              <a:rPr lang="zh-CN" altLang="en-US">
                <a:solidFill>
                  <a:srgbClr val="0000CC"/>
                </a:solidFill>
                <a:latin typeface="Comic Sans MS" panose="030F0702030302020204" pitchFamily="66" charset="0"/>
                <a:ea typeface="黑体" panose="02010609060101010101" pitchFamily="49" charset="-122"/>
              </a:rPr>
              <a:t>回归问题</a:t>
            </a:r>
            <a:endParaRPr lang="en-US" altLang="en-US">
              <a:solidFill>
                <a:srgbClr val="0000CC"/>
              </a:solidFill>
              <a:latin typeface="Comic Sans MS" panose="030F0702030302020204" pitchFamily="66" charset="0"/>
              <a:ea typeface="黑体" panose="02010609060101010101" pitchFamily="49" charset="-122"/>
            </a:endParaRPr>
          </a:p>
        </p:txBody>
      </p:sp>
    </p:spTree>
    <p:extLst>
      <p:ext uri="{BB962C8B-B14F-4D97-AF65-F5344CB8AC3E}">
        <p14:creationId xmlns:p14="http://schemas.microsoft.com/office/powerpoint/2010/main" val="188682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428625" y="3736975"/>
            <a:ext cx="4719638" cy="2159000"/>
          </a:xfrm>
          <a:prstGeom prst="rect">
            <a:avLst/>
          </a:prstGeom>
          <a:ln>
            <a:no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TW" altLang="en-US">
              <a:latin typeface="Comic Sans MS" panose="030F0702030302020204" pitchFamily="66" charset="0"/>
              <a:ea typeface="黑体" panose="02010609060101010101" pitchFamily="49" charset="-122"/>
            </a:endParaRPr>
          </a:p>
        </p:txBody>
      </p:sp>
      <p:sp>
        <p:nvSpPr>
          <p:cNvPr id="7" name="文字方塊 6"/>
          <p:cNvSpPr txBox="1"/>
          <p:nvPr/>
        </p:nvSpPr>
        <p:spPr>
          <a:xfrm>
            <a:off x="88900" y="1724025"/>
            <a:ext cx="2670175" cy="461963"/>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eaLnBrk="1" hangingPunct="1">
              <a:defRPr/>
            </a:pPr>
            <a:r>
              <a:rPr lang="zh-CN" altLang="en-US" sz="2400" dirty="0">
                <a:latin typeface="Comic Sans MS" panose="030F0702030302020204" pitchFamily="66" charset="0"/>
                <a:ea typeface="黑体" panose="02010609060101010101" pitchFamily="49" charset="-122"/>
              </a:rPr>
              <a:t>回归</a:t>
            </a:r>
            <a:endParaRPr lang="zh-TW" altLang="en-US" sz="2400" dirty="0">
              <a:latin typeface="Comic Sans MS" panose="030F0702030302020204" pitchFamily="66" charset="0"/>
              <a:ea typeface="黑体" panose="02010609060101010101" pitchFamily="49" charset="-122"/>
            </a:endParaRPr>
          </a:p>
        </p:txBody>
      </p:sp>
      <p:sp>
        <p:nvSpPr>
          <p:cNvPr id="10" name="矩形 9"/>
          <p:cNvSpPr/>
          <p:nvPr/>
        </p:nvSpPr>
        <p:spPr>
          <a:xfrm>
            <a:off x="88900" y="2514600"/>
            <a:ext cx="2670175" cy="3394075"/>
          </a:xfrm>
          <a:prstGeom prst="rect">
            <a:avLst/>
          </a:prstGeom>
          <a:ln>
            <a:no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TW" altLang="en-US">
              <a:latin typeface="Comic Sans MS" panose="030F0702030302020204" pitchFamily="66" charset="0"/>
              <a:ea typeface="黑体" panose="02010609060101010101" pitchFamily="49" charset="-122"/>
            </a:endParaRPr>
          </a:p>
        </p:txBody>
      </p:sp>
      <p:sp>
        <p:nvSpPr>
          <p:cNvPr id="36869" name="文字方塊 26"/>
          <p:cNvSpPr txBox="1">
            <a:spLocks noChangeArrowheads="1"/>
          </p:cNvSpPr>
          <p:nvPr/>
        </p:nvSpPr>
        <p:spPr bwMode="auto">
          <a:xfrm>
            <a:off x="1657350" y="5434013"/>
            <a:ext cx="20399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latin typeface="Comic Sans MS" panose="030F0702030302020204" pitchFamily="66" charset="0"/>
                <a:ea typeface="黑体" panose="02010609060101010101" pitchFamily="49" charset="-122"/>
              </a:rPr>
              <a:t>分类</a:t>
            </a:r>
            <a:endParaRPr lang="zh-TW" altLang="en-US" sz="2400">
              <a:latin typeface="Comic Sans MS" panose="030F0702030302020204" pitchFamily="66" charset="0"/>
              <a:ea typeface="黑体" panose="02010609060101010101" pitchFamily="49" charset="-122"/>
            </a:endParaRPr>
          </a:p>
        </p:txBody>
      </p:sp>
      <p:cxnSp>
        <p:nvCxnSpPr>
          <p:cNvPr id="32" name="直線單箭頭接點 31"/>
          <p:cNvCxnSpPr/>
          <p:nvPr/>
        </p:nvCxnSpPr>
        <p:spPr>
          <a:xfrm flipH="1">
            <a:off x="1403350" y="2193925"/>
            <a:ext cx="0" cy="608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871" name="內容版面配置區 2"/>
          <p:cNvSpPr>
            <a:spLocks noGrp="1" noChangeArrowheads="1"/>
          </p:cNvSpPr>
          <p:nvPr>
            <p:ph sz="half" idx="1"/>
          </p:nvPr>
        </p:nvSpPr>
        <p:spPr>
          <a:xfrm>
            <a:off x="4654550" y="2346325"/>
            <a:ext cx="4038600" cy="608013"/>
          </a:xfrm>
        </p:spPr>
        <p:txBody>
          <a:bodyPr/>
          <a:lstStyle/>
          <a:p>
            <a:pPr>
              <a:buFont typeface="Wingdings" panose="05000000000000000000" pitchFamily="2" charset="2"/>
              <a:buChar char="§"/>
            </a:pPr>
            <a:r>
              <a:rPr lang="zh-CN" altLang="en-US" b="1">
                <a:latin typeface="Comic Sans MS" panose="030F0702030302020204" pitchFamily="66" charset="0"/>
                <a:ea typeface="黑体" panose="02010609060101010101" pitchFamily="49" charset="-122"/>
                <a:cs typeface="Times New Roman" panose="02020603050405020304" pitchFamily="18" charset="0"/>
              </a:rPr>
              <a:t>二分类</a:t>
            </a:r>
            <a:endParaRPr lang="zh-TW" altLang="en-US"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67587" name="內容版面配置區 3"/>
          <p:cNvSpPr txBox="1">
            <a:spLocks noChangeArrowheads="1"/>
          </p:cNvSpPr>
          <p:nvPr/>
        </p:nvSpPr>
        <p:spPr>
          <a:xfrm>
            <a:off x="8153400" y="2325688"/>
            <a:ext cx="4038600" cy="95408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
              <a:defRPr/>
            </a:pPr>
            <a:r>
              <a:rPr lang="zh-CN" altLang="en-US" b="1" kern="0" dirty="0">
                <a:latin typeface="Comic Sans MS" panose="030F0702030302020204" pitchFamily="66" charset="0"/>
                <a:ea typeface="黑体" panose="02010609060101010101" pitchFamily="49" charset="-122"/>
                <a:cs typeface="Times New Roman" panose="02020603050405020304" pitchFamily="18" charset="0"/>
              </a:rPr>
              <a:t>多分类</a:t>
            </a:r>
            <a:endParaRPr lang="zh-TW" altLang="en-US" b="1" kern="0" dirty="0">
              <a:latin typeface="Comic Sans MS" panose="030F0702030302020204" pitchFamily="66" charset="0"/>
              <a:ea typeface="黑体" panose="02010609060101010101" pitchFamily="49" charset="-122"/>
              <a:cs typeface="Times New Roman" panose="02020603050405020304" pitchFamily="18" charset="0"/>
            </a:endParaRPr>
          </a:p>
          <a:p>
            <a:pPr>
              <a:defRPr/>
            </a:pPr>
            <a:endParaRPr lang="zh-TW" altLang="en-US" b="1" kern="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5" name="矩形 4"/>
          <p:cNvSpPr/>
          <p:nvPr/>
        </p:nvSpPr>
        <p:spPr>
          <a:xfrm>
            <a:off x="5478463" y="4373563"/>
            <a:ext cx="1901825" cy="685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defRPr/>
            </a:pPr>
            <a:r>
              <a:rPr lang="zh-CN" altLang="en-US" sz="24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函数</a:t>
            </a:r>
            <a:r>
              <a:rPr lang="en-US" altLang="zh-TW" sz="24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 </a:t>
            </a:r>
            <a:r>
              <a:rPr lang="en-US" altLang="zh-TW" sz="2400" b="1" i="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f</a:t>
            </a:r>
            <a:endParaRPr lang="zh-TW" altLang="en-US" sz="2400" b="1" i="1" dirty="0">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6" name="矩形 5"/>
          <p:cNvSpPr/>
          <p:nvPr/>
        </p:nvSpPr>
        <p:spPr>
          <a:xfrm>
            <a:off x="8967788" y="4324350"/>
            <a:ext cx="1900237" cy="685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defRPr/>
            </a:pPr>
            <a:r>
              <a:rPr lang="zh-CN" altLang="en-US" sz="24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函数</a:t>
            </a:r>
            <a:r>
              <a:rPr lang="en-US" altLang="zh-TW" sz="24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 </a:t>
            </a:r>
            <a:r>
              <a:rPr lang="en-US" altLang="zh-TW" sz="2400" b="1" i="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f</a:t>
            </a:r>
            <a:endParaRPr lang="zh-TW" altLang="en-US" sz="2400" b="1" i="1" dirty="0">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36875" name="文字方塊 6"/>
          <p:cNvSpPr txBox="1">
            <a:spLocks noChangeArrowheads="1"/>
          </p:cNvSpPr>
          <p:nvPr/>
        </p:nvSpPr>
        <p:spPr bwMode="auto">
          <a:xfrm>
            <a:off x="5311775" y="5662613"/>
            <a:ext cx="223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latin typeface="Comic Sans MS" panose="030F0702030302020204" pitchFamily="66" charset="0"/>
                <a:ea typeface="黑体" panose="02010609060101010101" pitchFamily="49" charset="-122"/>
                <a:cs typeface="Times New Roman" panose="02020603050405020304" pitchFamily="18" charset="0"/>
              </a:rPr>
              <a:t>输入</a:t>
            </a:r>
            <a:endParaRPr lang="zh-TW" altLang="en-US" sz="2800"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6876" name="文字方塊 7"/>
          <p:cNvSpPr txBox="1">
            <a:spLocks noChangeArrowheads="1"/>
          </p:cNvSpPr>
          <p:nvPr/>
        </p:nvSpPr>
        <p:spPr bwMode="auto">
          <a:xfrm>
            <a:off x="8793163" y="5613400"/>
            <a:ext cx="223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latin typeface="Comic Sans MS" panose="030F0702030302020204" pitchFamily="66" charset="0"/>
                <a:ea typeface="黑体" panose="02010609060101010101" pitchFamily="49" charset="-122"/>
                <a:cs typeface="Times New Roman" panose="02020603050405020304" pitchFamily="18" charset="0"/>
              </a:rPr>
              <a:t>输入</a:t>
            </a:r>
            <a:endParaRPr lang="zh-TW" altLang="en-US" sz="2800"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9" name="向下箭號 8"/>
          <p:cNvSpPr/>
          <p:nvPr/>
        </p:nvSpPr>
        <p:spPr>
          <a:xfrm flipV="1">
            <a:off x="6184900" y="5094288"/>
            <a:ext cx="488950" cy="60325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2" name="向下箭號 9"/>
          <p:cNvSpPr/>
          <p:nvPr/>
        </p:nvSpPr>
        <p:spPr>
          <a:xfrm flipV="1">
            <a:off x="9640888" y="5021263"/>
            <a:ext cx="488950" cy="60325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11" name="向下箭號 10"/>
          <p:cNvSpPr/>
          <p:nvPr/>
        </p:nvSpPr>
        <p:spPr>
          <a:xfrm flipV="1">
            <a:off x="6184900" y="3736975"/>
            <a:ext cx="488950" cy="60325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12" name="向下箭號 11"/>
          <p:cNvSpPr/>
          <p:nvPr/>
        </p:nvSpPr>
        <p:spPr>
          <a:xfrm flipV="1">
            <a:off x="9640888" y="3687763"/>
            <a:ext cx="488950" cy="60325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6881" name="文字方塊 12"/>
          <p:cNvSpPr txBox="1">
            <a:spLocks noChangeArrowheads="1"/>
          </p:cNvSpPr>
          <p:nvPr/>
        </p:nvSpPr>
        <p:spPr bwMode="auto">
          <a:xfrm>
            <a:off x="5443538" y="3205163"/>
            <a:ext cx="1936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800" b="1">
                <a:latin typeface="Comic Sans MS" panose="030F0702030302020204" pitchFamily="66" charset="0"/>
                <a:ea typeface="黑体" panose="02010609060101010101" pitchFamily="49" charset="-122"/>
                <a:cs typeface="Times New Roman" panose="02020603050405020304" pitchFamily="18" charset="0"/>
              </a:rPr>
              <a:t>Yes or No</a:t>
            </a:r>
            <a:endParaRPr lang="zh-TW" altLang="en-US" sz="2800"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6882" name="文字方塊 13"/>
          <p:cNvSpPr txBox="1">
            <a:spLocks noChangeArrowheads="1"/>
          </p:cNvSpPr>
          <p:nvPr/>
        </p:nvSpPr>
        <p:spPr bwMode="auto">
          <a:xfrm>
            <a:off x="7918450" y="3192463"/>
            <a:ext cx="4273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latin typeface="Comic Sans MS" panose="030F0702030302020204" pitchFamily="66" charset="0"/>
                <a:ea typeface="黑体" panose="02010609060101010101" pitchFamily="49" charset="-122"/>
                <a:cs typeface="Times New Roman" panose="02020603050405020304" pitchFamily="18" charset="0"/>
              </a:rPr>
              <a:t>类别</a:t>
            </a:r>
            <a:r>
              <a:rPr lang="en-US" altLang="zh-TW" sz="2800" b="1">
                <a:latin typeface="Comic Sans MS" panose="030F0702030302020204" pitchFamily="66" charset="0"/>
                <a:ea typeface="黑体" panose="02010609060101010101" pitchFamily="49" charset="-122"/>
                <a:cs typeface="Times New Roman" panose="02020603050405020304" pitchFamily="18" charset="0"/>
              </a:rPr>
              <a:t> 1,</a:t>
            </a:r>
            <a:r>
              <a:rPr lang="zh-CN" altLang="en-US" sz="2800" b="1">
                <a:latin typeface="Comic Sans MS" panose="030F0702030302020204" pitchFamily="66" charset="0"/>
                <a:ea typeface="黑体" panose="02010609060101010101" pitchFamily="49" charset="-122"/>
                <a:cs typeface="Times New Roman" panose="02020603050405020304" pitchFamily="18" charset="0"/>
              </a:rPr>
              <a:t> 类别</a:t>
            </a:r>
            <a:r>
              <a:rPr lang="en-US" altLang="zh-TW" sz="2800" b="1">
                <a:latin typeface="Comic Sans MS" panose="030F0702030302020204" pitchFamily="66" charset="0"/>
                <a:ea typeface="黑体" panose="02010609060101010101" pitchFamily="49" charset="-122"/>
                <a:cs typeface="Times New Roman" panose="02020603050405020304" pitchFamily="18" charset="0"/>
              </a:rPr>
              <a:t>2, … </a:t>
            </a:r>
            <a:r>
              <a:rPr lang="zh-CN" altLang="en-US" sz="2800" b="1">
                <a:latin typeface="Comic Sans MS" panose="030F0702030302020204" pitchFamily="66" charset="0"/>
                <a:ea typeface="黑体" panose="02010609060101010101" pitchFamily="49" charset="-122"/>
                <a:cs typeface="Times New Roman" panose="02020603050405020304" pitchFamily="18" charset="0"/>
              </a:rPr>
              <a:t>类别</a:t>
            </a:r>
            <a:r>
              <a:rPr lang="en-US" altLang="zh-TW" sz="2800" b="1" i="1">
                <a:latin typeface="Comic Sans MS" panose="030F0702030302020204" pitchFamily="66" charset="0"/>
                <a:ea typeface="黑体" panose="02010609060101010101" pitchFamily="49" charset="-122"/>
                <a:cs typeface="Times New Roman" panose="02020603050405020304" pitchFamily="18" charset="0"/>
              </a:rPr>
              <a:t>N</a:t>
            </a:r>
            <a:endParaRPr lang="zh-TW" altLang="en-US" sz="2800" b="1" i="1">
              <a:latin typeface="Comic Sans MS" panose="030F0702030302020204" pitchFamily="66" charset="0"/>
              <a:ea typeface="黑体" panose="02010609060101010101" pitchFamily="49" charset="-122"/>
              <a:cs typeface="Times New Roman" panose="02020603050405020304" pitchFamily="18" charset="0"/>
            </a:endParaRPr>
          </a:p>
        </p:txBody>
      </p:sp>
      <p:sp>
        <p:nvSpPr>
          <p:cNvPr id="36883" name="文字方塊 30"/>
          <p:cNvSpPr txBox="1">
            <a:spLocks noChangeArrowheads="1"/>
          </p:cNvSpPr>
          <p:nvPr/>
        </p:nvSpPr>
        <p:spPr bwMode="auto">
          <a:xfrm>
            <a:off x="311150" y="957263"/>
            <a:ext cx="5861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Wingdings" panose="05000000000000000000" pitchFamily="2" charset="2"/>
              <a:buChar char="p"/>
            </a:pPr>
            <a:r>
              <a:rPr lang="zh-CN" altLang="en-US">
                <a:latin typeface="Comic Sans MS" panose="030F0702030302020204" pitchFamily="66" charset="0"/>
                <a:ea typeface="黑体" panose="02010609060101010101" pitchFamily="49" charset="-122"/>
                <a:cs typeface="Times New Roman" panose="02020603050405020304" pitchFamily="18" charset="0"/>
              </a:rPr>
              <a:t>目标函数</a:t>
            </a:r>
            <a:r>
              <a:rPr lang="en-US" altLang="zh-CN" i="1">
                <a:solidFill>
                  <a:srgbClr val="FF0000"/>
                </a:solidFill>
                <a:latin typeface="Comic Sans MS" panose="030F0702030302020204" pitchFamily="66" charset="0"/>
                <a:ea typeface="黑体" panose="02010609060101010101" pitchFamily="49" charset="-122"/>
                <a:cs typeface="Times New Roman" panose="02020603050405020304" pitchFamily="18" charset="0"/>
              </a:rPr>
              <a:t>f</a:t>
            </a:r>
            <a:r>
              <a:rPr lang="zh-CN" altLang="en-US">
                <a:latin typeface="Comic Sans MS" panose="030F0702030302020204" pitchFamily="66" charset="0"/>
                <a:ea typeface="黑体" panose="02010609060101010101" pitchFamily="49" charset="-122"/>
                <a:cs typeface="Times New Roman" panose="02020603050405020304" pitchFamily="18" charset="0"/>
              </a:rPr>
              <a:t>的输出是“类别”</a:t>
            </a:r>
            <a:endParaRPr lang="zh-TW" altLang="en-US">
              <a:latin typeface="Comic Sans MS" panose="030F0702030302020204" pitchFamily="66" charset="0"/>
              <a:ea typeface="黑体" panose="02010609060101010101" pitchFamily="49" charset="-122"/>
              <a:cs typeface="Times New Roman" panose="02020603050405020304" pitchFamily="18" charset="0"/>
            </a:endParaRPr>
          </a:p>
        </p:txBody>
      </p:sp>
      <p:sp>
        <p:nvSpPr>
          <p:cNvPr id="36884" name="標題 1"/>
          <p:cNvSpPr>
            <a:spLocks noGrp="1" noChangeArrowheads="1"/>
          </p:cNvSpPr>
          <p:nvPr>
            <p:ph type="title"/>
          </p:nvPr>
        </p:nvSpPr>
        <p:spPr>
          <a:xfrm>
            <a:off x="3241675" y="0"/>
            <a:ext cx="5689600" cy="684213"/>
          </a:xfrm>
        </p:spPr>
        <p:txBody>
          <a:bodyPr/>
          <a:lstStyle/>
          <a:p>
            <a:r>
              <a:rPr lang="zh-CN" altLang="en-US">
                <a:solidFill>
                  <a:srgbClr val="0000CC"/>
                </a:solidFill>
                <a:latin typeface="Comic Sans MS" panose="030F0702030302020204" pitchFamily="66" charset="0"/>
                <a:ea typeface="黑体" panose="02010609060101010101" pitchFamily="49" charset="-122"/>
              </a:rPr>
              <a:t>分类问题</a:t>
            </a:r>
            <a:endParaRPr lang="en-US" altLang="en-US">
              <a:solidFill>
                <a:srgbClr val="0000CC"/>
              </a:solidFill>
              <a:latin typeface="Comic Sans MS" panose="030F0702030302020204" pitchFamily="66" charset="0"/>
              <a:ea typeface="黑体" panose="02010609060101010101" pitchFamily="49" charset="-122"/>
            </a:endParaRPr>
          </a:p>
        </p:txBody>
      </p:sp>
    </p:spTree>
    <p:extLst>
      <p:ext uri="{BB962C8B-B14F-4D97-AF65-F5344CB8AC3E}">
        <p14:creationId xmlns:p14="http://schemas.microsoft.com/office/powerpoint/2010/main" val="37383127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http://www.ceu.org.tw/images/CEU_knowledge21065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050" y="1450975"/>
            <a:ext cx="178435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矩形 3"/>
          <p:cNvSpPr>
            <a:spLocks noChangeArrowheads="1"/>
          </p:cNvSpPr>
          <p:nvPr/>
        </p:nvSpPr>
        <p:spPr bwMode="auto">
          <a:xfrm>
            <a:off x="192088" y="920750"/>
            <a:ext cx="3416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p"/>
            </a:pPr>
            <a:r>
              <a:rPr lang="zh-CN" altLang="en-US" sz="3600">
                <a:latin typeface="Comic Sans MS" panose="030F0702030302020204" pitchFamily="66" charset="0"/>
                <a:ea typeface="黑体" panose="02010609060101010101" pitchFamily="49" charset="-122"/>
                <a:cs typeface="Times New Roman" panose="02020603050405020304" pitchFamily="18" charset="0"/>
              </a:rPr>
              <a:t>垃圾邮件过滤</a:t>
            </a:r>
            <a:endParaRPr lang="zh-TW" altLang="en-US" sz="3600">
              <a:latin typeface="Comic Sans MS" panose="030F0702030302020204" pitchFamily="66" charset="0"/>
              <a:ea typeface="黑体" panose="02010609060101010101" pitchFamily="49" charset="-122"/>
              <a:cs typeface="Times New Roman" panose="02020603050405020304" pitchFamily="18" charset="0"/>
            </a:endParaRPr>
          </a:p>
        </p:txBody>
      </p:sp>
      <p:pic>
        <p:nvPicPr>
          <p:cNvPr id="37892" name="Picture 2" descr="http://cdn.toptenreviews.com/rev/site/cms/category_headers/139-h_main-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3500" y="3641725"/>
            <a:ext cx="7816850" cy="353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5311775" y="1635125"/>
            <a:ext cx="1719263" cy="124301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defRPr/>
            </a:pPr>
            <a:r>
              <a:rPr lang="zh-CN" altLang="en-US"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函数</a:t>
            </a:r>
            <a:r>
              <a:rPr lang="en-US" altLang="zh-CN" sz="2800" b="1" i="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f</a:t>
            </a:r>
            <a:endParaRPr lang="zh-TW" altLang="en-US" sz="2800" b="1" i="1" dirty="0">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15" name="向右箭號 14"/>
          <p:cNvSpPr/>
          <p:nvPr/>
        </p:nvSpPr>
        <p:spPr>
          <a:xfrm>
            <a:off x="7119938" y="2006600"/>
            <a:ext cx="422275" cy="5603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7895" name="文字方塊 15"/>
          <p:cNvSpPr txBox="1">
            <a:spLocks noChangeArrowheads="1"/>
          </p:cNvSpPr>
          <p:nvPr/>
        </p:nvSpPr>
        <p:spPr bwMode="auto">
          <a:xfrm>
            <a:off x="7542213" y="2020888"/>
            <a:ext cx="14462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8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Yes</a:t>
            </a:r>
            <a:r>
              <a:rPr lang="en-US" altLang="zh-TW" sz="2800" b="1">
                <a:latin typeface="Comic Sans MS" panose="030F0702030302020204" pitchFamily="66" charset="0"/>
                <a:ea typeface="黑体" panose="02010609060101010101" pitchFamily="49" charset="-122"/>
                <a:cs typeface="Times New Roman" panose="02020603050405020304" pitchFamily="18" charset="0"/>
              </a:rPr>
              <a:t>/</a:t>
            </a:r>
            <a:r>
              <a:rPr lang="en-US" altLang="zh-TW" sz="2800" b="1">
                <a:solidFill>
                  <a:srgbClr val="0000FF"/>
                </a:solidFill>
                <a:latin typeface="Comic Sans MS" panose="030F0702030302020204" pitchFamily="66" charset="0"/>
                <a:ea typeface="黑体" panose="02010609060101010101" pitchFamily="49" charset="-122"/>
                <a:cs typeface="Times New Roman" panose="02020603050405020304" pitchFamily="18" charset="0"/>
              </a:rPr>
              <a:t>No</a:t>
            </a:r>
            <a:endParaRPr lang="zh-TW" altLang="en-US" sz="2800" b="1">
              <a:latin typeface="Comic Sans MS" panose="030F0702030302020204" pitchFamily="66" charset="0"/>
              <a:ea typeface="黑体" panose="02010609060101010101" pitchFamily="49" charset="-122"/>
              <a:cs typeface="Times New Roman" panose="02020603050405020304" pitchFamily="18" charset="0"/>
            </a:endParaRPr>
          </a:p>
        </p:txBody>
      </p:sp>
      <p:pic>
        <p:nvPicPr>
          <p:cNvPr id="37896" name="圖片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9450" y="1512888"/>
            <a:ext cx="274638"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向右箭號 27"/>
          <p:cNvSpPr/>
          <p:nvPr/>
        </p:nvSpPr>
        <p:spPr>
          <a:xfrm>
            <a:off x="4811713" y="1976438"/>
            <a:ext cx="423862" cy="5603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7898" name="文字方塊 7"/>
          <p:cNvSpPr txBox="1">
            <a:spLocks noChangeArrowheads="1"/>
          </p:cNvSpPr>
          <p:nvPr/>
        </p:nvSpPr>
        <p:spPr bwMode="auto">
          <a:xfrm>
            <a:off x="7788275" y="3736975"/>
            <a:ext cx="1308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4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Yes</a:t>
            </a:r>
            <a:endParaRPr lang="zh-TW" altLang="en-US" sz="24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37899" name="文字方塊 17"/>
          <p:cNvSpPr txBox="1">
            <a:spLocks noChangeArrowheads="1"/>
          </p:cNvSpPr>
          <p:nvPr/>
        </p:nvSpPr>
        <p:spPr bwMode="auto">
          <a:xfrm>
            <a:off x="9244013" y="5340350"/>
            <a:ext cx="1309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400" b="1">
                <a:solidFill>
                  <a:srgbClr val="0000FF"/>
                </a:solidFill>
                <a:latin typeface="Comic Sans MS" panose="030F0702030302020204" pitchFamily="66" charset="0"/>
                <a:ea typeface="黑体" panose="02010609060101010101" pitchFamily="49" charset="-122"/>
                <a:cs typeface="Times New Roman" panose="02020603050405020304" pitchFamily="18" charset="0"/>
              </a:rPr>
              <a:t>No</a:t>
            </a:r>
            <a:endParaRPr lang="zh-TW" altLang="en-US" sz="2400" b="1">
              <a:solidFill>
                <a:srgbClr val="0000FF"/>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37900" name="文字方塊 9"/>
          <p:cNvSpPr txBox="1">
            <a:spLocks noChangeArrowheads="1"/>
          </p:cNvSpPr>
          <p:nvPr/>
        </p:nvSpPr>
        <p:spPr bwMode="auto">
          <a:xfrm>
            <a:off x="1389063" y="6329363"/>
            <a:ext cx="21605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训练数据</a:t>
            </a:r>
            <a:endParaRPr lang="zh-TW" altLang="en-US" sz="28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37901" name="標題 1"/>
          <p:cNvSpPr>
            <a:spLocks noGrp="1" noChangeArrowheads="1"/>
          </p:cNvSpPr>
          <p:nvPr>
            <p:ph type="title"/>
          </p:nvPr>
        </p:nvSpPr>
        <p:spPr>
          <a:xfrm>
            <a:off x="3241675" y="0"/>
            <a:ext cx="5689600" cy="684213"/>
          </a:xfrm>
        </p:spPr>
        <p:txBody>
          <a:bodyPr/>
          <a:lstStyle/>
          <a:p>
            <a:r>
              <a:rPr lang="zh-CN" altLang="en-US">
                <a:solidFill>
                  <a:schemeClr val="tx1"/>
                </a:solidFill>
                <a:latin typeface="Comic Sans MS" panose="030F0702030302020204" pitchFamily="66" charset="0"/>
                <a:ea typeface="黑体" panose="02010609060101010101" pitchFamily="49" charset="-122"/>
              </a:rPr>
              <a:t>二分类问题</a:t>
            </a:r>
            <a:endParaRPr lang="en-US" altLang="en-US">
              <a:solidFill>
                <a:schemeClr val="tx1"/>
              </a:solidFill>
              <a:latin typeface="Comic Sans MS" panose="030F0702030302020204" pitchFamily="66" charset="0"/>
              <a:ea typeface="黑体" panose="02010609060101010101" pitchFamily="49" charset="-122"/>
            </a:endParaRPr>
          </a:p>
        </p:txBody>
      </p:sp>
      <p:cxnSp>
        <p:nvCxnSpPr>
          <p:cNvPr id="4" name="直線接點 13"/>
          <p:cNvCxnSpPr/>
          <p:nvPr/>
        </p:nvCxnSpPr>
        <p:spPr>
          <a:xfrm>
            <a:off x="1470025" y="3429000"/>
            <a:ext cx="9144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275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ttp://top-breaking-news.com/wp-content/uploads/2016/03/Twitter-new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8" y="2039938"/>
            <a:ext cx="5002212"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645025" y="1614488"/>
            <a:ext cx="1719263" cy="1244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defRPr/>
            </a:pPr>
            <a:r>
              <a:rPr lang="zh-CN" altLang="en-US"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函数</a:t>
            </a:r>
            <a:r>
              <a:rPr lang="en-US" altLang="zh-CN" sz="2800" b="1" i="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f</a:t>
            </a:r>
            <a:endParaRPr lang="zh-TW" altLang="en-US" sz="2800" b="1" i="1" dirty="0">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7" name="向右箭號 6"/>
          <p:cNvSpPr/>
          <p:nvPr/>
        </p:nvSpPr>
        <p:spPr>
          <a:xfrm>
            <a:off x="6451600" y="1955800"/>
            <a:ext cx="422275" cy="5619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b="1">
              <a:latin typeface="Times New Roman" panose="02020603050405020304" pitchFamily="18" charset="0"/>
              <a:cs typeface="Times New Roman" panose="02020603050405020304" pitchFamily="18" charset="0"/>
            </a:endParaRPr>
          </a:p>
        </p:txBody>
      </p:sp>
      <p:pic>
        <p:nvPicPr>
          <p:cNvPr id="39941" name="圖片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3175" y="1489075"/>
            <a:ext cx="274638"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向右箭號 8"/>
          <p:cNvSpPr/>
          <p:nvPr/>
        </p:nvSpPr>
        <p:spPr>
          <a:xfrm>
            <a:off x="4144963" y="1955800"/>
            <a:ext cx="423862" cy="5619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b="1">
              <a:latin typeface="Times New Roman" panose="02020603050405020304" pitchFamily="18" charset="0"/>
              <a:cs typeface="Times New Roman" panose="02020603050405020304" pitchFamily="18" charset="0"/>
            </a:endParaRPr>
          </a:p>
        </p:txBody>
      </p:sp>
      <p:pic>
        <p:nvPicPr>
          <p:cNvPr id="39943" name="圖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1975" y="1527175"/>
            <a:ext cx="2921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文字方塊 12"/>
          <p:cNvSpPr txBox="1">
            <a:spLocks noChangeArrowheads="1"/>
          </p:cNvSpPr>
          <p:nvPr/>
        </p:nvSpPr>
        <p:spPr bwMode="auto">
          <a:xfrm>
            <a:off x="7512050" y="958850"/>
            <a:ext cx="1397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TW" altLang="en-US" sz="2400" b="1">
                <a:latin typeface="黑体" panose="02010609060101010101" pitchFamily="49" charset="-122"/>
                <a:ea typeface="黑体" panose="02010609060101010101" pitchFamily="49" charset="-122"/>
                <a:cs typeface="Times New Roman" panose="02020603050405020304" pitchFamily="18" charset="0"/>
              </a:rPr>
              <a:t>政治</a:t>
            </a:r>
          </a:p>
        </p:txBody>
      </p:sp>
      <p:sp>
        <p:nvSpPr>
          <p:cNvPr id="39945" name="文字方塊 13"/>
          <p:cNvSpPr txBox="1">
            <a:spLocks noChangeArrowheads="1"/>
          </p:cNvSpPr>
          <p:nvPr/>
        </p:nvSpPr>
        <p:spPr bwMode="auto">
          <a:xfrm>
            <a:off x="7629525" y="2908300"/>
            <a:ext cx="12207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黑体" panose="02010609060101010101" pitchFamily="49" charset="-122"/>
                <a:ea typeface="黑体" panose="02010609060101010101" pitchFamily="49" charset="-122"/>
                <a:cs typeface="Times New Roman" panose="02020603050405020304" pitchFamily="18" charset="0"/>
              </a:rPr>
              <a:t>体育</a:t>
            </a:r>
            <a:endParaRPr lang="zh-TW" altLang="en-US" sz="2400" b="1">
              <a:latin typeface="黑体" panose="02010609060101010101" pitchFamily="49" charset="-122"/>
              <a:ea typeface="黑体" panose="02010609060101010101" pitchFamily="49" charset="-122"/>
              <a:cs typeface="Times New Roman" panose="02020603050405020304" pitchFamily="18" charset="0"/>
            </a:endParaRPr>
          </a:p>
        </p:txBody>
      </p:sp>
      <p:cxnSp>
        <p:nvCxnSpPr>
          <p:cNvPr id="15" name="直線單箭頭接點 14"/>
          <p:cNvCxnSpPr/>
          <p:nvPr/>
        </p:nvCxnSpPr>
        <p:spPr>
          <a:xfrm flipV="1">
            <a:off x="7081838" y="1279525"/>
            <a:ext cx="457200" cy="46196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7069138" y="1871663"/>
            <a:ext cx="684212" cy="21590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7081838" y="2859088"/>
            <a:ext cx="496887" cy="26828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9949" name="文字方塊 17"/>
          <p:cNvSpPr txBox="1">
            <a:spLocks noChangeArrowheads="1"/>
          </p:cNvSpPr>
          <p:nvPr/>
        </p:nvSpPr>
        <p:spPr bwMode="auto">
          <a:xfrm>
            <a:off x="7750175" y="1682750"/>
            <a:ext cx="1200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黑体" panose="02010609060101010101" pitchFamily="49" charset="-122"/>
                <a:ea typeface="黑体" panose="02010609060101010101" pitchFamily="49" charset="-122"/>
                <a:cs typeface="Times New Roman" panose="02020603050405020304" pitchFamily="18" charset="0"/>
              </a:rPr>
              <a:t>经济</a:t>
            </a:r>
            <a:endParaRPr lang="zh-TW" altLang="en-US" sz="2400" b="1">
              <a:latin typeface="黑体" panose="02010609060101010101" pitchFamily="49" charset="-122"/>
              <a:ea typeface="黑体" panose="02010609060101010101" pitchFamily="49" charset="-122"/>
              <a:cs typeface="Times New Roman" panose="02020603050405020304" pitchFamily="18" charset="0"/>
            </a:endParaRPr>
          </a:p>
        </p:txBody>
      </p:sp>
      <p:sp>
        <p:nvSpPr>
          <p:cNvPr id="5" name="手繪多邊形 4"/>
          <p:cNvSpPr/>
          <p:nvPr/>
        </p:nvSpPr>
        <p:spPr>
          <a:xfrm rot="20465565">
            <a:off x="2887663" y="2143125"/>
            <a:ext cx="971550" cy="454025"/>
          </a:xfrm>
          <a:custGeom>
            <a:avLst/>
            <a:gdLst>
              <a:gd name="connsiteX0" fmla="*/ 245297 w 971011"/>
              <a:gd name="connsiteY0" fmla="*/ 550862 h 550862"/>
              <a:gd name="connsiteX1" fmla="*/ 42097 w 971011"/>
              <a:gd name="connsiteY1" fmla="*/ 42862 h 550862"/>
              <a:gd name="connsiteX2" fmla="*/ 971011 w 971011"/>
              <a:gd name="connsiteY2" fmla="*/ 28348 h 550862"/>
            </a:gdLst>
            <a:ahLst/>
            <a:cxnLst>
              <a:cxn ang="0">
                <a:pos x="connsiteX0" y="connsiteY0"/>
              </a:cxn>
              <a:cxn ang="0">
                <a:pos x="connsiteX1" y="connsiteY1"/>
              </a:cxn>
              <a:cxn ang="0">
                <a:pos x="connsiteX2" y="connsiteY2"/>
              </a:cxn>
            </a:cxnLst>
            <a:rect l="l" t="t" r="r" b="b"/>
            <a:pathLst>
              <a:path w="971011" h="550862">
                <a:moveTo>
                  <a:pt x="245297" y="550862"/>
                </a:moveTo>
                <a:cubicBezTo>
                  <a:pt x="83221" y="340405"/>
                  <a:pt x="-78855" y="129948"/>
                  <a:pt x="42097" y="42862"/>
                </a:cubicBezTo>
                <a:cubicBezTo>
                  <a:pt x="163049" y="-44224"/>
                  <a:pt x="971011" y="28348"/>
                  <a:pt x="971011" y="28348"/>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b="1">
              <a:latin typeface="Times New Roman" panose="02020603050405020304" pitchFamily="18" charset="0"/>
              <a:cs typeface="Times New Roman" panose="02020603050405020304" pitchFamily="18" charset="0"/>
            </a:endParaRPr>
          </a:p>
        </p:txBody>
      </p:sp>
      <p:pic>
        <p:nvPicPr>
          <p:cNvPr id="39951" name="Picture 6" descr="https://i-gkh.ru/images/doc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7363" y="5072063"/>
            <a:ext cx="1093787"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2" name="Picture 6" descr="https://i-gkh.ru/images/doc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8163" y="5084763"/>
            <a:ext cx="1093787"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3" name="Picture 6" descr="https://i-gkh.ru/images/doc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0388" y="5062538"/>
            <a:ext cx="1093787"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4" name="文字方塊 25"/>
          <p:cNvSpPr txBox="1">
            <a:spLocks noChangeArrowheads="1"/>
          </p:cNvSpPr>
          <p:nvPr/>
        </p:nvSpPr>
        <p:spPr bwMode="auto">
          <a:xfrm>
            <a:off x="6775450" y="6165850"/>
            <a:ext cx="1219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latin typeface="黑体" panose="02010609060101010101" pitchFamily="49" charset="-122"/>
                <a:ea typeface="黑体" panose="02010609060101010101" pitchFamily="49" charset="-122"/>
                <a:cs typeface="Times New Roman" panose="02020603050405020304" pitchFamily="18" charset="0"/>
              </a:rPr>
              <a:t>体育</a:t>
            </a:r>
            <a:endParaRPr lang="zh-TW" altLang="en-US" sz="2400" b="1">
              <a:latin typeface="黑体" panose="02010609060101010101" pitchFamily="49" charset="-122"/>
              <a:ea typeface="黑体" panose="02010609060101010101" pitchFamily="49" charset="-122"/>
              <a:cs typeface="Times New Roman" panose="02020603050405020304" pitchFamily="18" charset="0"/>
            </a:endParaRPr>
          </a:p>
        </p:txBody>
      </p:sp>
      <p:sp>
        <p:nvSpPr>
          <p:cNvPr id="39955" name="文字方塊 26"/>
          <p:cNvSpPr txBox="1">
            <a:spLocks noChangeArrowheads="1"/>
          </p:cNvSpPr>
          <p:nvPr/>
        </p:nvSpPr>
        <p:spPr bwMode="auto">
          <a:xfrm>
            <a:off x="8064500" y="6169025"/>
            <a:ext cx="1219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TW" altLang="en-US" sz="2400" b="1">
                <a:latin typeface="黑体" panose="02010609060101010101" pitchFamily="49" charset="-122"/>
                <a:ea typeface="黑体" panose="02010609060101010101" pitchFamily="49" charset="-122"/>
                <a:cs typeface="Times New Roman" panose="02020603050405020304" pitchFamily="18" charset="0"/>
              </a:rPr>
              <a:t>政治</a:t>
            </a:r>
          </a:p>
        </p:txBody>
      </p:sp>
      <p:sp>
        <p:nvSpPr>
          <p:cNvPr id="39956" name="文字方塊 27"/>
          <p:cNvSpPr txBox="1">
            <a:spLocks noChangeArrowheads="1"/>
          </p:cNvSpPr>
          <p:nvPr/>
        </p:nvSpPr>
        <p:spPr bwMode="auto">
          <a:xfrm>
            <a:off x="9386888" y="6154738"/>
            <a:ext cx="1219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latin typeface="黑体" panose="02010609060101010101" pitchFamily="49" charset="-122"/>
                <a:ea typeface="黑体" panose="02010609060101010101" pitchFamily="49" charset="-122"/>
                <a:cs typeface="Times New Roman" panose="02020603050405020304" pitchFamily="18" charset="0"/>
              </a:rPr>
              <a:t>财经</a:t>
            </a:r>
            <a:endParaRPr lang="zh-TW" altLang="en-US" sz="2400" b="1">
              <a:latin typeface="黑体" panose="02010609060101010101" pitchFamily="49" charset="-122"/>
              <a:ea typeface="黑体" panose="02010609060101010101" pitchFamily="49" charset="-122"/>
              <a:cs typeface="Times New Roman" panose="02020603050405020304" pitchFamily="18" charset="0"/>
            </a:endParaRPr>
          </a:p>
        </p:txBody>
      </p:sp>
      <p:sp>
        <p:nvSpPr>
          <p:cNvPr id="39957" name="文字方塊 28"/>
          <p:cNvSpPr txBox="1">
            <a:spLocks noChangeArrowheads="1"/>
          </p:cNvSpPr>
          <p:nvPr/>
        </p:nvSpPr>
        <p:spPr bwMode="auto">
          <a:xfrm>
            <a:off x="7331075" y="4465638"/>
            <a:ext cx="2641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solidFill>
                  <a:srgbClr val="FF0000"/>
                </a:solidFill>
                <a:latin typeface="黑体" panose="02010609060101010101" pitchFamily="49" charset="-122"/>
                <a:ea typeface="黑体" panose="02010609060101010101" pitchFamily="49" charset="-122"/>
                <a:cs typeface="Times New Roman" panose="02020603050405020304" pitchFamily="18" charset="0"/>
              </a:rPr>
              <a:t>训练数据</a:t>
            </a:r>
            <a:endParaRPr lang="zh-TW" altLang="en-US" sz="2800" b="1">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矩形 2"/>
          <p:cNvSpPr/>
          <p:nvPr/>
        </p:nvSpPr>
        <p:spPr>
          <a:xfrm>
            <a:off x="6635750" y="4454525"/>
            <a:ext cx="4095750" cy="22494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b="1">
              <a:latin typeface="黑体" panose="02010609060101010101" pitchFamily="49" charset="-122"/>
              <a:ea typeface="黑体" panose="02010609060101010101" pitchFamily="49" charset="-122"/>
              <a:cs typeface="Times New Roman" panose="02020603050405020304" pitchFamily="18" charset="0"/>
            </a:endParaRPr>
          </a:p>
        </p:txBody>
      </p:sp>
      <p:sp>
        <p:nvSpPr>
          <p:cNvPr id="39959" name="標題 1"/>
          <p:cNvSpPr>
            <a:spLocks noGrp="1" noChangeArrowheads="1"/>
          </p:cNvSpPr>
          <p:nvPr>
            <p:ph type="title"/>
          </p:nvPr>
        </p:nvSpPr>
        <p:spPr>
          <a:xfrm>
            <a:off x="3241675" y="0"/>
            <a:ext cx="5689600" cy="684213"/>
          </a:xfrm>
        </p:spPr>
        <p:txBody>
          <a:bodyPr/>
          <a:lstStyle/>
          <a:p>
            <a:r>
              <a:rPr lang="zh-CN" altLang="en-US">
                <a:solidFill>
                  <a:schemeClr val="tx1"/>
                </a:solidFill>
                <a:latin typeface="Comic Sans MS" panose="030F0702030302020204" pitchFamily="66" charset="0"/>
                <a:ea typeface="黑体" panose="02010609060101010101" pitchFamily="49" charset="-122"/>
              </a:rPr>
              <a:t>多分类问题</a:t>
            </a:r>
            <a:endParaRPr lang="en-US" altLang="en-US">
              <a:solidFill>
                <a:schemeClr val="tx1"/>
              </a:solidFill>
              <a:latin typeface="Comic Sans MS" panose="030F0702030302020204" pitchFamily="66" charset="0"/>
              <a:ea typeface="黑体" panose="02010609060101010101" pitchFamily="49" charset="-122"/>
            </a:endParaRPr>
          </a:p>
        </p:txBody>
      </p:sp>
      <p:sp>
        <p:nvSpPr>
          <p:cNvPr id="39960" name="矩形 3"/>
          <p:cNvSpPr>
            <a:spLocks noChangeArrowheads="1"/>
          </p:cNvSpPr>
          <p:nvPr/>
        </p:nvSpPr>
        <p:spPr bwMode="auto">
          <a:xfrm>
            <a:off x="192088" y="920750"/>
            <a:ext cx="2492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p"/>
            </a:pPr>
            <a:r>
              <a:rPr lang="zh-CN" altLang="en-US" sz="3600">
                <a:latin typeface="Comic Sans MS" panose="030F0702030302020204" pitchFamily="66" charset="0"/>
                <a:ea typeface="黑体" panose="02010609060101010101" pitchFamily="49" charset="-122"/>
                <a:cs typeface="Times New Roman" panose="02020603050405020304" pitchFamily="18" charset="0"/>
              </a:rPr>
              <a:t>文档归类</a:t>
            </a:r>
            <a:endParaRPr lang="zh-TW" altLang="en-US" sz="3600">
              <a:latin typeface="Comic Sans MS" panose="030F0702030302020204" pitchFamily="66"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91655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idx="1"/>
          </p:nvPr>
        </p:nvSpPr>
        <p:spPr>
          <a:xfrm>
            <a:off x="199822" y="123827"/>
            <a:ext cx="11773307" cy="1430338"/>
          </a:xfrm>
        </p:spPr>
        <p:txBody>
          <a:bodyPr/>
          <a:lstStyle/>
          <a:p>
            <a:pPr eaLnBrk="1" hangingPunct="1">
              <a:lnSpc>
                <a:spcPct val="105000"/>
              </a:lnSpc>
              <a:spcBef>
                <a:spcPct val="30000"/>
              </a:spcBef>
              <a:buClr>
                <a:schemeClr val="tx1"/>
              </a:buClr>
              <a:buFont typeface="Wingdings" panose="05000000000000000000" pitchFamily="2" charset="2"/>
              <a:buChar char="q"/>
              <a:defRPr/>
            </a:pPr>
            <a:r>
              <a:rPr lang="zh-CN" altLang="en-US" sz="2800" b="1" dirty="0">
                <a:highlight>
                  <a:srgbClr val="FFFF00"/>
                </a:highlight>
                <a:latin typeface="Comic Sans MS" panose="030F0702030302020204" pitchFamily="66" charset="0"/>
                <a:ea typeface="黑体" panose="02010609060101010101" pitchFamily="49" charset="-122"/>
                <a:cs typeface="Times New Roman" panose="02020603050405020304" pitchFamily="18" charset="0"/>
              </a:rPr>
              <a:t>机器学习（经典定义）</a:t>
            </a:r>
            <a:r>
              <a:rPr lang="zh-CN" altLang="en-US" sz="2800" b="1" dirty="0">
                <a:latin typeface="Comic Sans MS" panose="030F0702030302020204" pitchFamily="66" charset="0"/>
                <a:ea typeface="黑体" panose="02010609060101010101" pitchFamily="49" charset="-122"/>
                <a:cs typeface="Times New Roman" panose="02020603050405020304" pitchFamily="18" charset="0"/>
              </a:rPr>
              <a:t>：对于某给定的</a:t>
            </a:r>
            <a:r>
              <a:rPr lang="zh-CN" altLang="en-US"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任务</a:t>
            </a:r>
            <a:r>
              <a:rPr lang="en-US" altLang="zh-CN"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T</a:t>
            </a:r>
            <a:r>
              <a:rPr lang="zh-CN" altLang="en-US" sz="2800" b="1" dirty="0">
                <a:latin typeface="Comic Sans MS" panose="030F0702030302020204" pitchFamily="66" charset="0"/>
                <a:ea typeface="黑体" panose="02010609060101010101" pitchFamily="49" charset="-122"/>
                <a:cs typeface="Times New Roman" panose="02020603050405020304" pitchFamily="18" charset="0"/>
              </a:rPr>
              <a:t>，在合理的</a:t>
            </a:r>
            <a:r>
              <a:rPr lang="zh-CN" altLang="en-US"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性能度量方案</a:t>
            </a:r>
            <a:r>
              <a:rPr lang="en-US" altLang="zh-CN"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P</a:t>
            </a:r>
            <a:r>
              <a:rPr lang="zh-CN" altLang="en-US" sz="2800" b="1" dirty="0">
                <a:latin typeface="Comic Sans MS" panose="030F0702030302020204" pitchFamily="66" charset="0"/>
                <a:ea typeface="黑体" panose="02010609060101010101" pitchFamily="49" charset="-122"/>
                <a:cs typeface="Times New Roman" panose="02020603050405020304" pitchFamily="18" charset="0"/>
              </a:rPr>
              <a:t>的前提下，某计算机程序可以自主学习</a:t>
            </a:r>
            <a:r>
              <a:rPr lang="zh-CN" altLang="en-US"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任务</a:t>
            </a:r>
            <a:r>
              <a:rPr lang="en-US" altLang="zh-CN"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T</a:t>
            </a:r>
            <a:r>
              <a:rPr lang="zh-CN" altLang="en-US" sz="2800" b="1" dirty="0">
                <a:latin typeface="Comic Sans MS" panose="030F0702030302020204" pitchFamily="66" charset="0"/>
                <a:ea typeface="黑体" panose="02010609060101010101" pitchFamily="49" charset="-122"/>
                <a:cs typeface="Times New Roman" panose="02020603050405020304" pitchFamily="18" charset="0"/>
              </a:rPr>
              <a:t>的</a:t>
            </a:r>
            <a:r>
              <a:rPr lang="zh-CN" altLang="en-US"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经验</a:t>
            </a:r>
            <a:r>
              <a:rPr lang="en-US" altLang="zh-CN"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E</a:t>
            </a:r>
            <a:r>
              <a:rPr lang="zh-CN" altLang="en-US" sz="2800" b="1" dirty="0">
                <a:latin typeface="Comic Sans MS" panose="030F0702030302020204" pitchFamily="66" charset="0"/>
                <a:ea typeface="黑体" panose="02010609060101010101" pitchFamily="49" charset="-122"/>
                <a:cs typeface="Times New Roman" panose="02020603050405020304" pitchFamily="18" charset="0"/>
              </a:rPr>
              <a:t>；随着提供合适的、优质、大量的</a:t>
            </a:r>
            <a:r>
              <a:rPr lang="zh-CN" altLang="en-US"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经验</a:t>
            </a:r>
            <a:r>
              <a:rPr lang="en-US" altLang="zh-CN"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E</a:t>
            </a:r>
            <a:r>
              <a:rPr lang="zh-CN" altLang="en-US" sz="2800" b="1" dirty="0">
                <a:latin typeface="Comic Sans MS" panose="030F0702030302020204" pitchFamily="66" charset="0"/>
                <a:ea typeface="黑体" panose="02010609060101010101" pitchFamily="49" charset="-122"/>
                <a:cs typeface="Times New Roman" panose="02020603050405020304" pitchFamily="18" charset="0"/>
              </a:rPr>
              <a:t>，该程序对于</a:t>
            </a:r>
            <a:r>
              <a:rPr lang="zh-CN" altLang="en-US"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任务</a:t>
            </a:r>
            <a:r>
              <a:rPr lang="en-US" altLang="zh-CN"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T</a:t>
            </a:r>
            <a:r>
              <a:rPr lang="zh-CN" altLang="en-US" sz="2800" b="1" dirty="0">
                <a:latin typeface="Comic Sans MS" panose="030F0702030302020204" pitchFamily="66" charset="0"/>
                <a:ea typeface="黑体" panose="02010609060101010101" pitchFamily="49" charset="-122"/>
                <a:cs typeface="Times New Roman" panose="02020603050405020304" pitchFamily="18" charset="0"/>
              </a:rPr>
              <a:t>的性能逐步提高</a:t>
            </a:r>
            <a:endParaRPr lang="en-US" altLang="zh-CN" sz="2800" b="1" dirty="0">
              <a:latin typeface="Comic Sans MS" panose="030F0702030302020204" pitchFamily="66" charset="0"/>
              <a:ea typeface="黑体" panose="02010609060101010101" pitchFamily="49" charset="-122"/>
              <a:cs typeface="Times New Roman" panose="02020603050405020304" pitchFamily="18" charset="0"/>
            </a:endParaRPr>
          </a:p>
        </p:txBody>
      </p:sp>
      <p:pic>
        <p:nvPicPr>
          <p:cNvPr id="14339" name="Picture 2" descr="卡内基梅隆大学机器学习学院教授兼院长Tom Mitchell照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0396" y="1224197"/>
            <a:ext cx="2048751" cy="1699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8"/>
          <p:cNvSpPr txBox="1">
            <a:spLocks noChangeArrowheads="1"/>
          </p:cNvSpPr>
          <p:nvPr/>
        </p:nvSpPr>
        <p:spPr bwMode="auto">
          <a:xfrm>
            <a:off x="9300356" y="2942965"/>
            <a:ext cx="28448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dirty="0">
                <a:latin typeface="Comic Sans MS" panose="030F0702030302020204" pitchFamily="66" charset="0"/>
                <a:ea typeface="黑体" panose="02010609060101010101" pitchFamily="49" charset="-122"/>
                <a:cs typeface="Times New Roman" panose="02020603050405020304" pitchFamily="18" charset="0"/>
              </a:rPr>
              <a:t>CMU</a:t>
            </a:r>
            <a:r>
              <a:rPr lang="zh-CN" altLang="en-US" sz="1400" b="1" dirty="0">
                <a:latin typeface="Comic Sans MS" panose="030F0702030302020204" pitchFamily="66" charset="0"/>
                <a:ea typeface="黑体" panose="02010609060101010101" pitchFamily="49" charset="-122"/>
                <a:cs typeface="Times New Roman" panose="02020603050405020304" pitchFamily="18" charset="0"/>
              </a:rPr>
              <a:t>教授，在机器学习、人工智能、认知神经科学方面取得卓越成就。</a:t>
            </a:r>
            <a:r>
              <a:rPr lang="en-US" altLang="zh-CN" sz="1400" b="1" dirty="0">
                <a:latin typeface="Comic Sans MS" panose="030F0702030302020204" pitchFamily="66" charset="0"/>
                <a:ea typeface="黑体" panose="02010609060101010101" pitchFamily="49" charset="-122"/>
                <a:cs typeface="Times New Roman" panose="02020603050405020304" pitchFamily="18" charset="0"/>
              </a:rPr>
              <a:t>《Machine Learning》</a:t>
            </a:r>
            <a:r>
              <a:rPr lang="zh-CN" altLang="en-US" sz="1400" b="1" dirty="0">
                <a:latin typeface="Comic Sans MS" panose="030F0702030302020204" pitchFamily="66" charset="0"/>
                <a:ea typeface="黑体" panose="02010609060101010101" pitchFamily="49" charset="-122"/>
                <a:cs typeface="Times New Roman" panose="02020603050405020304" pitchFamily="18" charset="0"/>
              </a:rPr>
              <a:t>作者、全球公认机器学习之父</a:t>
            </a:r>
            <a:endParaRPr lang="en-US" altLang="en-US" sz="1400" b="1"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14341" name="文本框 2"/>
          <p:cNvSpPr txBox="1">
            <a:spLocks noChangeArrowheads="1"/>
          </p:cNvSpPr>
          <p:nvPr/>
        </p:nvSpPr>
        <p:spPr bwMode="auto">
          <a:xfrm>
            <a:off x="769938" y="1668463"/>
            <a:ext cx="8098370" cy="416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30000"/>
              </a:spcBef>
              <a:buFont typeface="Wingdings" panose="05000000000000000000" pitchFamily="2" charset="2"/>
              <a:buChar char="n"/>
            </a:pPr>
            <a:r>
              <a:rPr lang="zh-CN" altLang="en-US" sz="2800" b="1" dirty="0">
                <a:latin typeface="Comic Sans MS" panose="030F0702030302020204" pitchFamily="66" charset="0"/>
                <a:ea typeface="黑体" panose="02010609060101010101" pitchFamily="49" charset="-122"/>
                <a:cs typeface="Times New Roman" panose="02020603050405020304" pitchFamily="18" charset="0"/>
              </a:rPr>
              <a:t>核心：利用经验改善系统自身的性能，即随着任务的不断执行，经验的累计会带来计算机性能的提升</a:t>
            </a:r>
            <a:endParaRPr lang="en-US" altLang="zh-CN" sz="2800" b="1" dirty="0">
              <a:latin typeface="Comic Sans MS" panose="030F0702030302020204" pitchFamily="66" charset="0"/>
              <a:ea typeface="黑体" panose="02010609060101010101" pitchFamily="49" charset="-122"/>
              <a:cs typeface="Times New Roman" panose="02020603050405020304" pitchFamily="18" charset="0"/>
            </a:endParaRPr>
          </a:p>
          <a:p>
            <a:pPr eaLnBrk="1" hangingPunct="1">
              <a:lnSpc>
                <a:spcPct val="105000"/>
              </a:lnSpc>
              <a:spcBef>
                <a:spcPct val="30000"/>
              </a:spcBef>
              <a:buFont typeface="Wingdings" panose="05000000000000000000" pitchFamily="2" charset="2"/>
              <a:buChar char="n"/>
            </a:pPr>
            <a:r>
              <a:rPr lang="zh-CN" altLang="en-US" sz="2800" b="1" dirty="0">
                <a:solidFill>
                  <a:srgbClr val="FF0000"/>
                </a:solidFill>
                <a:latin typeface="Comic Sans MS" panose="030F0702030302020204" pitchFamily="66" charset="0"/>
                <a:ea typeface="黑体" panose="02010609060101010101" pitchFamily="49" charset="-122"/>
                <a:cs typeface="Arial" panose="020B0604020202020204" pitchFamily="34" charset="0"/>
              </a:rPr>
              <a:t>计算机从数据中学习出规律和模式，以应用在新数据上做预测的任务</a:t>
            </a:r>
            <a:endParaRPr lang="en-US" altLang="zh-CN"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a:p>
            <a:pPr eaLnBrk="1" hangingPunct="1">
              <a:lnSpc>
                <a:spcPct val="105000"/>
              </a:lnSpc>
              <a:spcBef>
                <a:spcPct val="30000"/>
              </a:spcBef>
              <a:buFont typeface="Wingdings" panose="05000000000000000000" pitchFamily="2" charset="2"/>
              <a:buChar char="n"/>
            </a:pPr>
            <a:r>
              <a:rPr lang="zh-CN" altLang="en-US" sz="2800" b="1" dirty="0">
                <a:latin typeface="Comic Sans MS" panose="030F0702030302020204" pitchFamily="66" charset="0"/>
                <a:ea typeface="黑体" panose="02010609060101010101" pitchFamily="49" charset="-122"/>
                <a:cs typeface="Times New Roman" panose="02020603050405020304" pitchFamily="18" charset="0"/>
              </a:rPr>
              <a:t>最重要的是机器学习的对象</a:t>
            </a:r>
            <a:endParaRPr lang="en-US" altLang="zh-CN" sz="2800" b="1" dirty="0">
              <a:latin typeface="Comic Sans MS" panose="030F0702030302020204" pitchFamily="66" charset="0"/>
              <a:ea typeface="黑体" panose="02010609060101010101" pitchFamily="49" charset="-122"/>
              <a:cs typeface="Times New Roman" panose="02020603050405020304" pitchFamily="18" charset="0"/>
            </a:endParaRPr>
          </a:p>
          <a:p>
            <a:pPr lvl="1" eaLnBrk="1" hangingPunct="1">
              <a:lnSpc>
                <a:spcPct val="105000"/>
              </a:lnSpc>
              <a:spcBef>
                <a:spcPct val="30000"/>
              </a:spcBef>
              <a:buFont typeface="Wingdings" panose="05000000000000000000" pitchFamily="2" charset="2"/>
              <a:buChar char="q"/>
            </a:pPr>
            <a:r>
              <a:rPr lang="zh-CN" altLang="en-US" sz="1800" b="1" dirty="0">
                <a:latin typeface="Comic Sans MS" panose="030F0702030302020204" pitchFamily="66" charset="0"/>
                <a:ea typeface="黑体" panose="02010609060101010101" pitchFamily="49" charset="-122"/>
                <a:cs typeface="Times New Roman" panose="02020603050405020304" pitchFamily="18" charset="0"/>
              </a:rPr>
              <a:t>任务</a:t>
            </a:r>
            <a:r>
              <a:rPr lang="en-US" altLang="zh-CN" sz="1800" b="1" dirty="0">
                <a:latin typeface="Comic Sans MS" panose="030F0702030302020204" pitchFamily="66" charset="0"/>
                <a:ea typeface="黑体" panose="02010609060101010101" pitchFamily="49" charset="-122"/>
                <a:cs typeface="Times New Roman" panose="02020603050405020304" pitchFamily="18" charset="0"/>
              </a:rPr>
              <a:t>Task</a:t>
            </a:r>
            <a:r>
              <a:rPr lang="zh-CN" altLang="en-US" sz="1800" b="1" dirty="0">
                <a:latin typeface="Comic Sans MS" panose="030F0702030302020204" pitchFamily="66" charset="0"/>
                <a:ea typeface="黑体" panose="02010609060101010101" pitchFamily="49" charset="-122"/>
                <a:cs typeface="Times New Roman" panose="02020603050405020304" pitchFamily="18" charset="0"/>
              </a:rPr>
              <a:t>：</a:t>
            </a:r>
            <a:r>
              <a:rPr lang="en-US" altLang="zh-CN" sz="1800" b="1" dirty="0">
                <a:latin typeface="Comic Sans MS" panose="030F0702030302020204" pitchFamily="66" charset="0"/>
                <a:ea typeface="黑体" panose="02010609060101010101" pitchFamily="49" charset="-122"/>
                <a:cs typeface="Times New Roman" panose="02020603050405020304" pitchFamily="18" charset="0"/>
              </a:rPr>
              <a:t>T</a:t>
            </a:r>
            <a:r>
              <a:rPr lang="zh-CN" altLang="en-US" sz="1800" b="1" dirty="0">
                <a:latin typeface="Comic Sans MS" panose="030F0702030302020204" pitchFamily="66" charset="0"/>
                <a:ea typeface="黑体" panose="02010609060101010101" pitchFamily="49" charset="-122"/>
                <a:cs typeface="Times New Roman" panose="02020603050405020304" pitchFamily="18" charset="0"/>
              </a:rPr>
              <a:t>，一个或者多个</a:t>
            </a:r>
            <a:endParaRPr lang="en-US" altLang="zh-CN" sz="1800" b="1" dirty="0">
              <a:latin typeface="Comic Sans MS" panose="030F0702030302020204" pitchFamily="66" charset="0"/>
              <a:ea typeface="黑体" panose="02010609060101010101" pitchFamily="49" charset="-122"/>
              <a:cs typeface="Times New Roman" panose="02020603050405020304" pitchFamily="18" charset="0"/>
            </a:endParaRPr>
          </a:p>
          <a:p>
            <a:pPr lvl="1" eaLnBrk="1" hangingPunct="1">
              <a:lnSpc>
                <a:spcPct val="105000"/>
              </a:lnSpc>
              <a:spcBef>
                <a:spcPct val="30000"/>
              </a:spcBef>
              <a:buFont typeface="Wingdings" panose="05000000000000000000" pitchFamily="2" charset="2"/>
              <a:buChar char="q"/>
            </a:pPr>
            <a:r>
              <a:rPr lang="zh-CN" altLang="en-US" sz="1800" b="1" dirty="0">
                <a:latin typeface="Comic Sans MS" panose="030F0702030302020204" pitchFamily="66" charset="0"/>
                <a:ea typeface="黑体" panose="02010609060101010101" pitchFamily="49" charset="-122"/>
                <a:cs typeface="Times New Roman" panose="02020603050405020304" pitchFamily="18" charset="0"/>
              </a:rPr>
              <a:t>经验</a:t>
            </a:r>
            <a:r>
              <a:rPr lang="en-US" altLang="zh-CN" sz="1800" b="1" dirty="0">
                <a:latin typeface="Comic Sans MS" panose="030F0702030302020204" pitchFamily="66" charset="0"/>
                <a:ea typeface="黑体" panose="02010609060101010101" pitchFamily="49" charset="-122"/>
                <a:cs typeface="Times New Roman" panose="02020603050405020304" pitchFamily="18" charset="0"/>
              </a:rPr>
              <a:t>Experience</a:t>
            </a:r>
            <a:r>
              <a:rPr lang="zh-CN" altLang="en-US" sz="1800" b="1" dirty="0">
                <a:latin typeface="Comic Sans MS" panose="030F0702030302020204" pitchFamily="66" charset="0"/>
                <a:ea typeface="黑体" panose="02010609060101010101" pitchFamily="49" charset="-122"/>
                <a:cs typeface="Times New Roman" panose="02020603050405020304" pitchFamily="18" charset="0"/>
              </a:rPr>
              <a:t>：</a:t>
            </a:r>
            <a:r>
              <a:rPr lang="en-US" altLang="zh-CN" sz="1800" b="1" dirty="0">
                <a:latin typeface="Comic Sans MS" panose="030F0702030302020204" pitchFamily="66" charset="0"/>
                <a:ea typeface="黑体" panose="02010609060101010101" pitchFamily="49" charset="-122"/>
                <a:cs typeface="Times New Roman" panose="02020603050405020304" pitchFamily="18" charset="0"/>
              </a:rPr>
              <a:t>E</a:t>
            </a:r>
          </a:p>
          <a:p>
            <a:pPr lvl="1" eaLnBrk="1" hangingPunct="1">
              <a:lnSpc>
                <a:spcPct val="105000"/>
              </a:lnSpc>
              <a:spcBef>
                <a:spcPct val="30000"/>
              </a:spcBef>
              <a:buFont typeface="Wingdings" panose="05000000000000000000" pitchFamily="2" charset="2"/>
              <a:buChar char="q"/>
            </a:pPr>
            <a:r>
              <a:rPr lang="zh-CN" altLang="en-US" sz="1800" b="1" dirty="0">
                <a:latin typeface="Comic Sans MS" panose="030F0702030302020204" pitchFamily="66" charset="0"/>
                <a:ea typeface="黑体" panose="02010609060101010101" pitchFamily="49" charset="-122"/>
                <a:cs typeface="Times New Roman" panose="02020603050405020304" pitchFamily="18" charset="0"/>
              </a:rPr>
              <a:t>性能</a:t>
            </a:r>
            <a:r>
              <a:rPr lang="en-US" altLang="zh-CN" sz="1800" b="1" dirty="0">
                <a:latin typeface="Comic Sans MS" panose="030F0702030302020204" pitchFamily="66" charset="0"/>
                <a:ea typeface="黑体" panose="02010609060101010101" pitchFamily="49" charset="-122"/>
                <a:cs typeface="Times New Roman" panose="02020603050405020304" pitchFamily="18" charset="0"/>
              </a:rPr>
              <a:t>Performance</a:t>
            </a:r>
            <a:r>
              <a:rPr lang="zh-CN" altLang="en-US" sz="1800" b="1" dirty="0">
                <a:latin typeface="Comic Sans MS" panose="030F0702030302020204" pitchFamily="66" charset="0"/>
                <a:ea typeface="黑体" panose="02010609060101010101" pitchFamily="49" charset="-122"/>
                <a:cs typeface="Times New Roman" panose="02020603050405020304" pitchFamily="18" charset="0"/>
              </a:rPr>
              <a:t>：</a:t>
            </a:r>
            <a:r>
              <a:rPr lang="en-US" altLang="zh-CN" sz="1800" b="1" dirty="0">
                <a:latin typeface="Comic Sans MS" panose="030F0702030302020204" pitchFamily="66" charset="0"/>
                <a:ea typeface="黑体" panose="02010609060101010101" pitchFamily="49" charset="-122"/>
                <a:cs typeface="Times New Roman" panose="02020603050405020304" pitchFamily="18" charset="0"/>
              </a:rPr>
              <a:t>P</a:t>
            </a:r>
          </a:p>
        </p:txBody>
      </p:sp>
      <p:graphicFrame>
        <p:nvGraphicFramePr>
          <p:cNvPr id="5" name="表格 4"/>
          <p:cNvGraphicFramePr>
            <a:graphicFrameLocks noGrp="1"/>
          </p:cNvGraphicFramePr>
          <p:nvPr>
            <p:extLst>
              <p:ext uri="{D42A27DB-BD31-4B8C-83A1-F6EECF244321}">
                <p14:modId xmlns:p14="http://schemas.microsoft.com/office/powerpoint/2010/main" val="745402693"/>
              </p:ext>
            </p:extLst>
          </p:nvPr>
        </p:nvGraphicFramePr>
        <p:xfrm>
          <a:off x="4840611" y="4740267"/>
          <a:ext cx="5508625" cy="1993906"/>
        </p:xfrm>
        <a:graphic>
          <a:graphicData uri="http://schemas.openxmlformats.org/drawingml/2006/table">
            <a:tbl>
              <a:tblPr firstRow="1" bandRow="1">
                <a:tableStyleId>{073A0DAA-6AF3-43AB-8588-CEC1D06C72B9}</a:tableStyleId>
              </a:tblPr>
              <a:tblGrid>
                <a:gridCol w="2232726">
                  <a:extLst>
                    <a:ext uri="{9D8B030D-6E8A-4147-A177-3AD203B41FA5}">
                      <a16:colId xmlns:a16="http://schemas.microsoft.com/office/drawing/2014/main" val="20000"/>
                    </a:ext>
                  </a:extLst>
                </a:gridCol>
                <a:gridCol w="2025715">
                  <a:extLst>
                    <a:ext uri="{9D8B030D-6E8A-4147-A177-3AD203B41FA5}">
                      <a16:colId xmlns:a16="http://schemas.microsoft.com/office/drawing/2014/main" val="20001"/>
                    </a:ext>
                  </a:extLst>
                </a:gridCol>
                <a:gridCol w="1250184">
                  <a:extLst>
                    <a:ext uri="{9D8B030D-6E8A-4147-A177-3AD203B41FA5}">
                      <a16:colId xmlns:a16="http://schemas.microsoft.com/office/drawing/2014/main" val="20002"/>
                    </a:ext>
                  </a:extLst>
                </a:gridCol>
              </a:tblGrid>
              <a:tr h="457168">
                <a:tc>
                  <a:txBody>
                    <a:bodyPr/>
                    <a:lstStyle/>
                    <a:p>
                      <a:pPr algn="ctr"/>
                      <a:r>
                        <a:rPr lang="zh-CN" altLang="en-US" sz="2400" dirty="0"/>
                        <a:t>经验</a:t>
                      </a:r>
                      <a:r>
                        <a:rPr lang="en-US" altLang="zh-CN" sz="2400" dirty="0"/>
                        <a:t>/</a:t>
                      </a:r>
                      <a:r>
                        <a:rPr lang="zh-CN" altLang="en-US" sz="2400" dirty="0"/>
                        <a:t>数据</a:t>
                      </a:r>
                    </a:p>
                  </a:txBody>
                  <a:tcPr marL="91427" marR="91427" marT="45705" marB="45705" anchor="ctr"/>
                </a:tc>
                <a:tc>
                  <a:txBody>
                    <a:bodyPr/>
                    <a:lstStyle/>
                    <a:p>
                      <a:pPr algn="ctr"/>
                      <a:r>
                        <a:rPr lang="zh-CN" altLang="en-US" sz="2400" dirty="0"/>
                        <a:t>任务</a:t>
                      </a:r>
                    </a:p>
                  </a:txBody>
                  <a:tcPr marL="91427" marR="91427" marT="45705" marB="45705" anchor="ctr"/>
                </a:tc>
                <a:tc>
                  <a:txBody>
                    <a:bodyPr/>
                    <a:lstStyle/>
                    <a:p>
                      <a:pPr algn="ctr"/>
                      <a:r>
                        <a:rPr lang="zh-CN" altLang="en-US" sz="2400" dirty="0"/>
                        <a:t>性能</a:t>
                      </a:r>
                    </a:p>
                  </a:txBody>
                  <a:tcPr marL="91427" marR="91427" marT="45705" marB="45705" anchor="ctr"/>
                </a:tc>
                <a:extLst>
                  <a:ext uri="{0D108BD9-81ED-4DB2-BD59-A6C34878D82A}">
                    <a16:rowId xmlns:a16="http://schemas.microsoft.com/office/drawing/2014/main" val="10000"/>
                  </a:ext>
                </a:extLst>
              </a:tr>
              <a:tr h="457168">
                <a:tc>
                  <a:txBody>
                    <a:bodyPr/>
                    <a:lstStyle/>
                    <a:p>
                      <a:pPr algn="ctr"/>
                      <a:r>
                        <a:rPr lang="zh-CN" altLang="en-US" sz="2400" dirty="0"/>
                        <a:t>图像</a:t>
                      </a:r>
                    </a:p>
                  </a:txBody>
                  <a:tcPr marL="91427" marR="91427" marT="45705" marB="45705" anchor="ctr"/>
                </a:tc>
                <a:tc>
                  <a:txBody>
                    <a:bodyPr/>
                    <a:lstStyle/>
                    <a:p>
                      <a:pPr algn="ctr"/>
                      <a:r>
                        <a:rPr lang="zh-CN" altLang="en-US" sz="2400" dirty="0"/>
                        <a:t>图像识别</a:t>
                      </a:r>
                    </a:p>
                  </a:txBody>
                  <a:tcPr marL="91427" marR="91427" marT="45705" marB="45705" anchor="ctr"/>
                </a:tc>
                <a:tc>
                  <a:txBody>
                    <a:bodyPr/>
                    <a:lstStyle/>
                    <a:p>
                      <a:pPr algn="ctr"/>
                      <a:r>
                        <a:rPr lang="zh-CN" altLang="en-US" sz="2400" dirty="0"/>
                        <a:t>准确率</a:t>
                      </a:r>
                    </a:p>
                  </a:txBody>
                  <a:tcPr marL="91427" marR="91427" marT="45705" marB="45705" anchor="ctr"/>
                </a:tc>
                <a:extLst>
                  <a:ext uri="{0D108BD9-81ED-4DB2-BD59-A6C34878D82A}">
                    <a16:rowId xmlns:a16="http://schemas.microsoft.com/office/drawing/2014/main" val="10001"/>
                  </a:ext>
                </a:extLst>
              </a:tr>
              <a:tr h="457168">
                <a:tc>
                  <a:txBody>
                    <a:bodyPr/>
                    <a:lstStyle/>
                    <a:p>
                      <a:pPr algn="ctr"/>
                      <a:r>
                        <a:rPr lang="zh-CN" altLang="en-US" sz="2400" dirty="0"/>
                        <a:t>房价</a:t>
                      </a:r>
                    </a:p>
                  </a:txBody>
                  <a:tcPr marL="91427" marR="91427" marT="45705" marB="45705" anchor="ctr"/>
                </a:tc>
                <a:tc>
                  <a:txBody>
                    <a:bodyPr/>
                    <a:lstStyle/>
                    <a:p>
                      <a:pPr algn="ctr"/>
                      <a:r>
                        <a:rPr lang="zh-CN" altLang="en-US" sz="2400" dirty="0"/>
                        <a:t>预测房价</a:t>
                      </a:r>
                    </a:p>
                  </a:txBody>
                  <a:tcPr marL="91427" marR="91427" marT="45705" marB="45705" anchor="ctr"/>
                </a:tc>
                <a:tc>
                  <a:txBody>
                    <a:bodyPr/>
                    <a:lstStyle/>
                    <a:p>
                      <a:pPr algn="ctr"/>
                      <a:r>
                        <a:rPr lang="zh-CN" altLang="en-US" sz="2400" dirty="0"/>
                        <a:t>错误率</a:t>
                      </a:r>
                    </a:p>
                  </a:txBody>
                  <a:tcPr marL="91427" marR="91427" marT="45705" marB="45705" anchor="ctr"/>
                </a:tc>
                <a:extLst>
                  <a:ext uri="{0D108BD9-81ED-4DB2-BD59-A6C34878D82A}">
                    <a16:rowId xmlns:a16="http://schemas.microsoft.com/office/drawing/2014/main" val="10002"/>
                  </a:ext>
                </a:extLst>
              </a:tr>
              <a:tr h="622396">
                <a:tc>
                  <a:txBody>
                    <a:bodyPr/>
                    <a:lstStyle/>
                    <a:p>
                      <a:pPr algn="ctr"/>
                      <a:r>
                        <a:rPr lang="zh-CN" altLang="en-US" sz="2400" dirty="0"/>
                        <a:t>网站点击数据</a:t>
                      </a:r>
                    </a:p>
                  </a:txBody>
                  <a:tcPr marL="91427" marR="91427" marT="45705" marB="45705" anchor="ctr"/>
                </a:tc>
                <a:tc>
                  <a:txBody>
                    <a:bodyPr/>
                    <a:lstStyle/>
                    <a:p>
                      <a:pPr algn="ctr"/>
                      <a:r>
                        <a:rPr lang="zh-CN" altLang="en-US" sz="2400" dirty="0"/>
                        <a:t>点击率预测</a:t>
                      </a:r>
                    </a:p>
                  </a:txBody>
                  <a:tcPr marL="91427" marR="91427" marT="45705" marB="4570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t>准确率</a:t>
                      </a:r>
                    </a:p>
                  </a:txBody>
                  <a:tcPr marL="91427" marR="91427" marT="45705" marB="45705" anchor="ct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34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4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4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ChangeArrowheads="1"/>
          </p:cNvSpPr>
          <p:nvPr/>
        </p:nvSpPr>
        <p:spPr bwMode="auto">
          <a:xfrm>
            <a:off x="8872306" y="2535287"/>
            <a:ext cx="18368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
                <a:srgbClr val="0000CC"/>
              </a:buClr>
              <a:buFontTx/>
              <a:buNone/>
            </a:pPr>
            <a:r>
              <a:rPr lang="zh-CN" altLang="en-US" sz="2400" dirty="0">
                <a:latin typeface="Comic Sans MS" panose="030F0702030302020204" pitchFamily="66" charset="0"/>
                <a:ea typeface="黑体" panose="02010609060101010101" pitchFamily="49" charset="-122"/>
                <a:cs typeface="Arial" panose="020B0604020202020204" pitchFamily="34" charset="0"/>
              </a:rPr>
              <a:t>机器学习</a:t>
            </a:r>
            <a:endParaRPr lang="en-US" altLang="zh-CN" sz="2400" dirty="0">
              <a:latin typeface="Comic Sans MS" panose="030F0702030302020204" pitchFamily="66" charset="0"/>
              <a:ea typeface="黑体" panose="02010609060101010101" pitchFamily="49" charset="-122"/>
              <a:cs typeface="Arial" panose="020B0604020202020204" pitchFamily="34" charset="0"/>
            </a:endParaRPr>
          </a:p>
        </p:txBody>
      </p:sp>
      <p:sp>
        <p:nvSpPr>
          <p:cNvPr id="30724" name="Arrow: Right 2"/>
          <p:cNvSpPr>
            <a:spLocks noChangeArrowheads="1"/>
          </p:cNvSpPr>
          <p:nvPr/>
        </p:nvSpPr>
        <p:spPr bwMode="auto">
          <a:xfrm>
            <a:off x="8688388" y="5443538"/>
            <a:ext cx="2655887" cy="722312"/>
          </a:xfrm>
          <a:prstGeom prst="rightArrow">
            <a:avLst>
              <a:gd name="adj1" fmla="val 50000"/>
              <a:gd name="adj2" fmla="val 49938"/>
            </a:avLst>
          </a:prstGeom>
          <a:ln>
            <a:solidFill>
              <a:srgbClr val="0000CC"/>
            </a:solidFill>
          </a:ln>
        </p:spPr>
        <p:style>
          <a:lnRef idx="2">
            <a:schemeClr val="accent4"/>
          </a:lnRef>
          <a:fillRef idx="1">
            <a:schemeClr val="lt1"/>
          </a:fillRef>
          <a:effectRef idx="0">
            <a:schemeClr val="accent4"/>
          </a:effectRef>
          <a:fontRef idx="minor">
            <a:schemeClr val="dk1"/>
          </a:fontRef>
        </p:style>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en-US" altLang="en-US" sz="2400">
              <a:latin typeface="Comic Sans MS" panose="030F0702030302020204" pitchFamily="66" charset="0"/>
              <a:ea typeface="黑体" panose="02010609060101010101" pitchFamily="49" charset="-122"/>
              <a:cs typeface="Times New Roman" panose="02020603050405020304" pitchFamily="18" charset="0"/>
            </a:endParaRPr>
          </a:p>
        </p:txBody>
      </p:sp>
      <p:pic>
        <p:nvPicPr>
          <p:cNvPr id="1638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700" y="1460500"/>
            <a:ext cx="6918325" cy="462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Rectangle 12"/>
          <p:cNvSpPr>
            <a:spLocks noChangeArrowheads="1"/>
          </p:cNvSpPr>
          <p:nvPr/>
        </p:nvSpPr>
        <p:spPr bwMode="auto">
          <a:xfrm>
            <a:off x="3087688" y="6076950"/>
            <a:ext cx="2655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latin typeface="Comic Sans MS" panose="030F0702030302020204" pitchFamily="66" charset="0"/>
                <a:ea typeface="黑体" panose="02010609060101010101" pitchFamily="49" charset="-122"/>
                <a:cs typeface="Arial" panose="020B0604020202020204" pitchFamily="34" charset="0"/>
              </a:rPr>
              <a:t>究竟是什么？</a:t>
            </a:r>
            <a:endParaRPr lang="en-US" altLang="en-US">
              <a:latin typeface="Comic Sans MS" panose="030F0702030302020204" pitchFamily="66" charset="0"/>
              <a:ea typeface="黑体" panose="02010609060101010101" pitchFamily="49" charset="-122"/>
              <a:cs typeface="Arial" panose="020B0604020202020204" pitchFamily="34" charset="0"/>
            </a:endParaRPr>
          </a:p>
        </p:txBody>
      </p:sp>
      <p:pic>
        <p:nvPicPr>
          <p:cNvPr id="16391"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325" y="4763"/>
            <a:ext cx="3887788"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36E3E4B2-3639-A4CC-FC2C-5E3B2909A237}"/>
              </a:ext>
            </a:extLst>
          </p:cNvPr>
          <p:cNvPicPr>
            <a:picLocks noChangeAspect="1"/>
          </p:cNvPicPr>
          <p:nvPr/>
        </p:nvPicPr>
        <p:blipFill>
          <a:blip r:embed="rId5"/>
          <a:stretch>
            <a:fillRect/>
          </a:stretch>
        </p:blipFill>
        <p:spPr>
          <a:xfrm>
            <a:off x="9444372" y="4329100"/>
            <a:ext cx="1253995" cy="12539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21"/>
          <p:cNvSpPr>
            <a:spLocks noChangeArrowheads="1"/>
          </p:cNvSpPr>
          <p:nvPr/>
        </p:nvSpPr>
        <p:spPr bwMode="auto">
          <a:xfrm>
            <a:off x="9926216" y="1942694"/>
            <a:ext cx="1471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solidFill>
                  <a:srgbClr val="222222"/>
                </a:solidFill>
                <a:latin typeface="Comic Sans MS" panose="030F0702030302020204" pitchFamily="66" charset="0"/>
                <a:ea typeface="黑体" panose="02010609060101010101" pitchFamily="49" charset="-122"/>
              </a:rPr>
              <a:t>猴子</a:t>
            </a:r>
            <a:endParaRPr lang="zh-TW" altLang="en-US" sz="2400" b="1">
              <a:latin typeface="Comic Sans MS" panose="030F0702030302020204" pitchFamily="66" charset="0"/>
              <a:ea typeface="黑体" panose="02010609060101010101" pitchFamily="49" charset="-122"/>
            </a:endParaRPr>
          </a:p>
        </p:txBody>
      </p:sp>
      <p:pic>
        <p:nvPicPr>
          <p:cNvPr id="18435" name="圖片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5153" y="1693456"/>
            <a:ext cx="9302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圖片 2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45153" y="2950756"/>
            <a:ext cx="898525"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文字方塊 24"/>
          <p:cNvSpPr txBox="1">
            <a:spLocks noChangeArrowheads="1"/>
          </p:cNvSpPr>
          <p:nvPr/>
        </p:nvSpPr>
        <p:spPr bwMode="auto">
          <a:xfrm>
            <a:off x="10072266" y="3265081"/>
            <a:ext cx="796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latin typeface="Comic Sans MS" panose="030F0702030302020204" pitchFamily="66" charset="0"/>
                <a:ea typeface="黑体" panose="02010609060101010101" pitchFamily="49" charset="-122"/>
              </a:rPr>
              <a:t>猫</a:t>
            </a:r>
            <a:endParaRPr lang="zh-TW" altLang="en-US" sz="2400" b="1">
              <a:latin typeface="Comic Sans MS" panose="030F0702030302020204" pitchFamily="66" charset="0"/>
              <a:ea typeface="黑体" panose="02010609060101010101" pitchFamily="49" charset="-122"/>
            </a:endParaRPr>
          </a:p>
        </p:txBody>
      </p:sp>
      <p:sp>
        <p:nvSpPr>
          <p:cNvPr id="18438" name="文字方塊 25"/>
          <p:cNvSpPr txBox="1">
            <a:spLocks noChangeArrowheads="1"/>
          </p:cNvSpPr>
          <p:nvPr/>
        </p:nvSpPr>
        <p:spPr bwMode="auto">
          <a:xfrm>
            <a:off x="10083378" y="4560481"/>
            <a:ext cx="798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latin typeface="Comic Sans MS" panose="030F0702030302020204" pitchFamily="66" charset="0"/>
                <a:ea typeface="黑体" panose="02010609060101010101" pitchFamily="49" charset="-122"/>
              </a:rPr>
              <a:t>狗</a:t>
            </a:r>
            <a:endParaRPr lang="zh-TW" altLang="en-US" sz="2400" b="1">
              <a:latin typeface="Comic Sans MS" panose="030F0702030302020204" pitchFamily="66" charset="0"/>
              <a:ea typeface="黑体" panose="02010609060101010101" pitchFamily="49" charset="-122"/>
            </a:endParaRPr>
          </a:p>
        </p:txBody>
      </p:sp>
      <p:pic>
        <p:nvPicPr>
          <p:cNvPr id="18439" name="圖片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8328" y="4230281"/>
            <a:ext cx="915988"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圖片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0097" y="1952625"/>
            <a:ext cx="132397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字方塊 14"/>
          <p:cNvSpPr txBox="1">
            <a:spLocks noChangeArrowheads="1"/>
          </p:cNvSpPr>
          <p:nvPr/>
        </p:nvSpPr>
        <p:spPr bwMode="auto">
          <a:xfrm>
            <a:off x="3170238" y="3848100"/>
            <a:ext cx="1058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latin typeface="Comic Sans MS" panose="030F0702030302020204" pitchFamily="66" charset="0"/>
                <a:ea typeface="黑体" panose="02010609060101010101" pitchFamily="49" charset="-122"/>
              </a:rPr>
              <a:t>猫</a:t>
            </a:r>
            <a:endParaRPr lang="zh-TW" altLang="en-US" sz="2800" b="1">
              <a:latin typeface="Comic Sans MS" panose="030F0702030302020204" pitchFamily="66" charset="0"/>
              <a:ea typeface="黑体" panose="02010609060101010101" pitchFamily="49" charset="-122"/>
            </a:endParaRPr>
          </a:p>
        </p:txBody>
      </p:sp>
      <p:sp>
        <p:nvSpPr>
          <p:cNvPr id="18442" name="文字方塊 15"/>
          <p:cNvSpPr txBox="1">
            <a:spLocks noChangeArrowheads="1"/>
          </p:cNvSpPr>
          <p:nvPr/>
        </p:nvSpPr>
        <p:spPr bwMode="auto">
          <a:xfrm>
            <a:off x="8548266" y="5538381"/>
            <a:ext cx="2320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rgbClr val="FF0000"/>
                </a:solidFill>
                <a:latin typeface="Comic Sans MS" panose="030F0702030302020204" pitchFamily="66" charset="0"/>
                <a:ea typeface="黑体" panose="02010609060101010101" pitchFamily="49" charset="-122"/>
              </a:rPr>
              <a:t>大量的数据</a:t>
            </a:r>
            <a:endParaRPr lang="zh-TW" altLang="en-US" b="1">
              <a:solidFill>
                <a:srgbClr val="FF0000"/>
              </a:solidFill>
              <a:latin typeface="Comic Sans MS" panose="030F0702030302020204" pitchFamily="66" charset="0"/>
              <a:ea typeface="黑体" panose="02010609060101010101" pitchFamily="49" charset="-122"/>
            </a:endParaRPr>
          </a:p>
        </p:txBody>
      </p:sp>
      <p:sp>
        <p:nvSpPr>
          <p:cNvPr id="17" name="文字方塊 16"/>
          <p:cNvSpPr txBox="1"/>
          <p:nvPr/>
        </p:nvSpPr>
        <p:spPr>
          <a:xfrm>
            <a:off x="4270375" y="5178425"/>
            <a:ext cx="2460625" cy="954088"/>
          </a:xfrm>
          <a:prstGeom prst="rect">
            <a:avLst/>
          </a:prstGeom>
          <a:solidFill>
            <a:schemeClr val="accent2">
              <a:lumMod val="20000"/>
              <a:lumOff val="80000"/>
            </a:schemeClr>
          </a:solidFill>
          <a:ln w="38100">
            <a:solidFill>
              <a:srgbClr val="FF0000"/>
            </a:solidFill>
          </a:ln>
        </p:spPr>
        <p:txBody>
          <a:bodyPr>
            <a:spAutoFit/>
          </a:bodyPr>
          <a:lstStyle/>
          <a:p>
            <a:pPr eaLnBrk="1" hangingPunct="1">
              <a:defRPr/>
            </a:pPr>
            <a:r>
              <a:rPr lang="zh-CN" altLang="en-US" sz="2800" b="1" dirty="0">
                <a:latin typeface="Comic Sans MS" panose="030F0702030302020204" pitchFamily="66" charset="0"/>
                <a:ea typeface="黑体" panose="02010609060101010101" pitchFamily="49" charset="-122"/>
              </a:rPr>
              <a:t>编写用于机器学习的代码</a:t>
            </a:r>
            <a:endParaRPr lang="zh-TW" altLang="en-US" sz="2800" b="1" dirty="0">
              <a:latin typeface="Comic Sans MS" panose="030F0702030302020204" pitchFamily="66" charset="0"/>
              <a:ea typeface="黑体" panose="02010609060101010101" pitchFamily="49" charset="-122"/>
            </a:endParaRPr>
          </a:p>
        </p:txBody>
      </p:sp>
      <p:cxnSp>
        <p:nvCxnSpPr>
          <p:cNvPr id="19" name="直線單箭頭接點 18"/>
          <p:cNvCxnSpPr/>
          <p:nvPr/>
        </p:nvCxnSpPr>
        <p:spPr>
          <a:xfrm flipH="1" flipV="1">
            <a:off x="5921375" y="4200525"/>
            <a:ext cx="0" cy="981075"/>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20" name="弧形箭號 (下彎) 19"/>
          <p:cNvSpPr/>
          <p:nvPr/>
        </p:nvSpPr>
        <p:spPr>
          <a:xfrm rot="1607239">
            <a:off x="4065588" y="1565275"/>
            <a:ext cx="1497012" cy="70008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b="1">
              <a:solidFill>
                <a:schemeClr val="tx1"/>
              </a:solidFill>
              <a:latin typeface="Comic Sans MS" panose="030F0702030302020204" pitchFamily="66" charset="0"/>
              <a:ea typeface="黑体" panose="02010609060101010101" pitchFamily="49" charset="-122"/>
            </a:endParaRPr>
          </a:p>
        </p:txBody>
      </p:sp>
      <p:sp>
        <p:nvSpPr>
          <p:cNvPr id="21" name="弧形箭號 (下彎) 20"/>
          <p:cNvSpPr/>
          <p:nvPr/>
        </p:nvSpPr>
        <p:spPr>
          <a:xfrm rot="9648183">
            <a:off x="4125913" y="4003675"/>
            <a:ext cx="1487487" cy="73818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b="1">
              <a:solidFill>
                <a:schemeClr val="tx1"/>
              </a:solidFill>
              <a:latin typeface="Comic Sans MS" panose="030F0702030302020204" pitchFamily="66" charset="0"/>
              <a:ea typeface="黑体" panose="02010609060101010101" pitchFamily="49" charset="-122"/>
            </a:endParaRPr>
          </a:p>
        </p:txBody>
      </p:sp>
      <p:sp>
        <p:nvSpPr>
          <p:cNvPr id="18" name="文字方塊 17"/>
          <p:cNvSpPr txBox="1"/>
          <p:nvPr/>
        </p:nvSpPr>
        <p:spPr>
          <a:xfrm>
            <a:off x="6125556" y="1497806"/>
            <a:ext cx="1651878" cy="522288"/>
          </a:xfrm>
          <a:prstGeom prst="rect">
            <a:avLst/>
          </a:prstGeom>
          <a:solidFill>
            <a:schemeClr val="accent6">
              <a:lumMod val="20000"/>
              <a:lumOff val="80000"/>
            </a:schemeClr>
          </a:solidFill>
          <a:ln w="38100">
            <a:solidFill>
              <a:srgbClr val="00B050"/>
            </a:solidFill>
            <a:prstDash val="sysDot"/>
          </a:ln>
        </p:spPr>
        <p:txBody>
          <a:bodyPr wrap="square">
            <a:spAutoFit/>
          </a:bodyPr>
          <a:lstStyle/>
          <a:p>
            <a:pPr algn="ctr" eaLnBrk="1" hangingPunct="1">
              <a:defRPr/>
            </a:pPr>
            <a:r>
              <a:rPr lang="zh-CN" altLang="en-US" sz="2800" b="1" dirty="0">
                <a:latin typeface="Comic Sans MS" panose="030F0702030302020204" pitchFamily="66" charset="0"/>
                <a:ea typeface="黑体" panose="02010609060101010101" pitchFamily="49" charset="-122"/>
              </a:rPr>
              <a:t>学习</a:t>
            </a:r>
            <a:r>
              <a:rPr lang="en-US" altLang="zh-TW" sz="2800" b="1" dirty="0">
                <a:latin typeface="Comic Sans MS" panose="030F0702030302020204" pitchFamily="66" charset="0"/>
                <a:ea typeface="黑体" panose="02010609060101010101" pitchFamily="49" charset="-122"/>
              </a:rPr>
              <a:t> </a:t>
            </a:r>
            <a:r>
              <a:rPr lang="en-US" altLang="zh-TW" sz="2800" b="1" dirty="0">
                <a:latin typeface="宋体" panose="02010600030101010101" pitchFamily="2" charset="-122"/>
              </a:rPr>
              <a:t>...</a:t>
            </a:r>
            <a:endParaRPr lang="zh-TW" altLang="en-US" sz="2800" b="1" dirty="0">
              <a:latin typeface="宋体" panose="02010600030101010101" pitchFamily="2" charset="-122"/>
            </a:endParaRPr>
          </a:p>
        </p:txBody>
      </p:sp>
      <p:pic>
        <p:nvPicPr>
          <p:cNvPr id="28" name="Picture 12" descr="https://encrypted-tbn1.gstatic.com/images?q=tbn:ANd9GcRcwlRKAlSIaCI4W5PRYVbuBQQXifF-56bFqAjh9DMe-_3Lh8_YK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9875" y="2132013"/>
            <a:ext cx="1350963"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9" name="Rectangle 2"/>
          <p:cNvSpPr>
            <a:spLocks noChangeArrowheads="1"/>
          </p:cNvSpPr>
          <p:nvPr/>
        </p:nvSpPr>
        <p:spPr bwMode="auto">
          <a:xfrm>
            <a:off x="3868738" y="11113"/>
            <a:ext cx="41052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latin typeface="Comic Sans MS" panose="030F0702030302020204" pitchFamily="66" charset="0"/>
                <a:ea typeface="黑体" panose="02010609060101010101" pitchFamily="49" charset="-122"/>
                <a:cs typeface="Times New Roman" panose="02020603050405020304" pitchFamily="18" charset="0"/>
              </a:rPr>
              <a:t>举例：图像识别</a:t>
            </a:r>
            <a:endParaRPr lang="en-US" altLang="en-US" sz="4400">
              <a:latin typeface="Comic Sans MS" panose="030F0702030302020204" pitchFamily="66" charset="0"/>
              <a:ea typeface="黑体" panose="02010609060101010101" pitchFamily="49" charset="-122"/>
              <a:cs typeface="Times New Roman" panose="02020603050405020304" pitchFamily="18" charset="0"/>
            </a:endParaRPr>
          </a:p>
        </p:txBody>
      </p:sp>
      <p:pic>
        <p:nvPicPr>
          <p:cNvPr id="2" name="Picture 11">
            <a:extLst>
              <a:ext uri="{FF2B5EF4-FFF2-40B4-BE49-F238E27FC236}">
                <a16:creationId xmlns:a16="http://schemas.microsoft.com/office/drawing/2014/main" id="{57C7DA0A-8BFC-7FFE-B295-61EA51734D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9353" y="2291203"/>
            <a:ext cx="218348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4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4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animEffect transition="in" filter="fade">
                                      <p:cBhvr>
                                        <p:cTn id="41" dur="500"/>
                                        <p:tgtEl>
                                          <p:spTgt spid="17"/>
                                        </p:tgtEl>
                                      </p:cBhvr>
                                    </p:animEffect>
                                  </p:childTnLst>
                                </p:cTn>
                              </p:par>
                              <p:par>
                                <p:cTn id="42" presetID="10" presetClass="exit" presetSubtype="0" fill="hold" nodeType="with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53" presetClass="entr" presetSubtype="16"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1" presetClass="entr" presetSubtype="0" fill="hold" nodeType="withEffect">
                                  <p:stCondLst>
                                    <p:cond delay="0"/>
                                  </p:stCondLst>
                                  <p:childTnLst>
                                    <p:set>
                                      <p:cBhvr>
                                        <p:cTn id="51" dur="1" fill="hold">
                                          <p:stCondLst>
                                            <p:cond delay="0"/>
                                          </p:stCondLst>
                                        </p:cTn>
                                        <p:tgtEl>
                                          <p:spTgt spid="18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7" grpId="0"/>
      <p:bldP spid="18438" grpId="0"/>
      <p:bldP spid="15" grpId="0"/>
      <p:bldP spid="18442" grpId="0"/>
      <p:bldP spid="17" grpId="0" animBg="1"/>
      <p:bldP spid="20" grpId="0" animBg="1"/>
      <p:bldP spid="2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Y5YWJjMTliNWVkMDZiNTNiNzZlMzQwZmJiY2YzYmMifQ=="/>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41a75231-91b4-4aaa-ac80-92a44d3cb6f2}"/>
  <p:tag name="TABLE_ENDDRAG_ORIGIN_RECT" val="419*265"/>
  <p:tag name="TABLE_ENDDRAG_RECT" val="304*130*419*265"/>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76770cb3-fda6-4031-ad25-6993ea9c0bcd}"/>
  <p:tag name="TABLE_ENDDRAG_ORIGIN_RECT" val="609*85"/>
  <p:tag name="TABLE_ENDDRAG_RECT" val="230*338*609*85"/>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41a75231-91b4-4aaa-ac80-92a44d3cb6f2}"/>
  <p:tag name="TABLE_ENDDRAG_ORIGIN_RECT" val="346*175"/>
  <p:tag name="TABLE_ENDDRAG_RECT" val="304*145*346*175"/>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28,&quot;width&quot;:8257}"/>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4326</Words>
  <Application>Microsoft Office PowerPoint</Application>
  <PresentationFormat>宽屏</PresentationFormat>
  <Paragraphs>1064</Paragraphs>
  <Slides>64</Slides>
  <Notes>46</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64</vt:i4>
      </vt:variant>
    </vt:vector>
  </HeadingPairs>
  <TitlesOfParts>
    <vt:vector size="78" baseType="lpstr">
      <vt:lpstr>TimesNewRoman</vt:lpstr>
      <vt:lpstr>黑体</vt:lpstr>
      <vt:lpstr>华文行楷</vt:lpstr>
      <vt:lpstr>宋体</vt:lpstr>
      <vt:lpstr>微软雅黑</vt:lpstr>
      <vt:lpstr>微软雅黑</vt:lpstr>
      <vt:lpstr>Arial</vt:lpstr>
      <vt:lpstr>Comic Sans MS</vt:lpstr>
      <vt:lpstr>Times New Roman</vt:lpstr>
      <vt:lpstr>Wingdings</vt:lpstr>
      <vt:lpstr>默认设计模板</vt:lpstr>
      <vt:lpstr>方程式</vt:lpstr>
      <vt:lpstr>Equation</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机器学习 ≈ 寻找一个函数f</vt:lpstr>
      <vt:lpstr>如何处理图像</vt:lpstr>
      <vt:lpstr>如何处理人类语言</vt:lpstr>
      <vt:lpstr>机器学习框架</vt:lpstr>
      <vt:lpstr>PowerPoint 演示文稿</vt:lpstr>
      <vt:lpstr>典型的机器学习过程</vt:lpstr>
      <vt:lpstr>典型的机器学习过程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接下来呢？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如何学习权值和偏置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机器学习技术的分类</vt:lpstr>
      <vt:lpstr>回归问题</vt:lpstr>
      <vt:lpstr>分类问题</vt:lpstr>
      <vt:lpstr>二分类问题</vt:lpstr>
      <vt:lpstr>多分类问题</vt:lpstr>
    </vt:vector>
  </TitlesOfParts>
  <Company>cnu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wws</dc:creator>
  <cp:lastModifiedBy>Eric Wang</cp:lastModifiedBy>
  <cp:revision>502</cp:revision>
  <dcterms:created xsi:type="dcterms:W3CDTF">2006-06-18T03:19:00Z</dcterms:created>
  <dcterms:modified xsi:type="dcterms:W3CDTF">2025-10-06T03:57:53Z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F20D2E39208840B0BCC081C518BBED29_12</vt:lpwstr>
  </property>
  <property fmtid="{D5CDD505-2E9C-101B-9397-08002B2CF9AE}" pid="3" name="KSOProductBuildVer">
    <vt:lpwstr>2052-12.1.0.18608</vt:lpwstr>
  </property>
</Properties>
</file>